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5" r:id="rId5"/>
    <p:sldId id="266" r:id="rId6"/>
    <p:sldId id="267" r:id="rId7"/>
    <p:sldId id="268" r:id="rId8"/>
    <p:sldId id="269" r:id="rId9"/>
    <p:sldId id="270" r:id="rId10"/>
    <p:sldId id="262" r:id="rId11"/>
    <p:sldId id="271" r:id="rId12"/>
    <p:sldId id="272" r:id="rId13"/>
    <p:sldId id="273" r:id="rId14"/>
    <p:sldId id="263" r:id="rId15"/>
    <p:sldId id="275" r:id="rId16"/>
    <p:sldId id="281" r:id="rId17"/>
    <p:sldId id="276" r:id="rId18"/>
    <p:sldId id="282" r:id="rId19"/>
    <p:sldId id="277" r:id="rId20"/>
    <p:sldId id="283" r:id="rId21"/>
    <p:sldId id="274" r:id="rId22"/>
    <p:sldId id="278" r:id="rId23"/>
    <p:sldId id="279" r:id="rId24"/>
    <p:sldId id="280" r:id="rId25"/>
    <p:sldId id="264"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0D0DF4-F258-4885-9821-B8E71D0B3A35}"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204043234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D0DF4-F258-4885-9821-B8E71D0B3A35}"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220312351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D0DF4-F258-4885-9821-B8E71D0B3A35}"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188251988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D0DF4-F258-4885-9821-B8E71D0B3A35}"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24422978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D0DF4-F258-4885-9821-B8E71D0B3A35}"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214151106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0D0DF4-F258-4885-9821-B8E71D0B3A35}"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198365623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D0DF4-F258-4885-9821-B8E71D0B3A35}"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28495371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0D0DF4-F258-4885-9821-B8E71D0B3A35}"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122373234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D0DF4-F258-4885-9821-B8E71D0B3A35}"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165610762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D0DF4-F258-4885-9821-B8E71D0B3A35}"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101906553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D0DF4-F258-4885-9821-B8E71D0B3A35}"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2782A-0D66-44CC-8CD0-CB1B034E781E}" type="slidenum">
              <a:rPr lang="en-US" smtClean="0"/>
              <a:t>‹#›</a:t>
            </a:fld>
            <a:endParaRPr lang="en-US"/>
          </a:p>
        </p:txBody>
      </p:sp>
    </p:spTree>
    <p:extLst>
      <p:ext uri="{BB962C8B-B14F-4D97-AF65-F5344CB8AC3E}">
        <p14:creationId xmlns:p14="http://schemas.microsoft.com/office/powerpoint/2010/main" val="18203237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D0DF4-F258-4885-9821-B8E71D0B3A35}" type="datetimeFigureOut">
              <a:rPr lang="en-US" smtClean="0"/>
              <a:t>1/15/2015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2782A-0D66-44CC-8CD0-CB1B034E781E}" type="slidenum">
              <a:rPr lang="en-US" smtClean="0"/>
              <a:t>‹#›</a:t>
            </a:fld>
            <a:endParaRPr lang="en-US"/>
          </a:p>
        </p:txBody>
      </p:sp>
    </p:spTree>
    <p:extLst>
      <p:ext uri="{BB962C8B-B14F-4D97-AF65-F5344CB8AC3E}">
        <p14:creationId xmlns:p14="http://schemas.microsoft.com/office/powerpoint/2010/main" val="34666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189779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8037205" y="6269864"/>
            <a:ext cx="3879332" cy="369332"/>
          </a:xfrm>
          <a:prstGeom prst="rect">
            <a:avLst/>
          </a:prstGeom>
          <a:noFill/>
        </p:spPr>
        <p:txBody>
          <a:bodyPr wrap="none" rtlCol="0">
            <a:spAutoFit/>
          </a:bodyPr>
          <a:lstStyle/>
          <a:p>
            <a:pPr algn="r"/>
            <a:r>
              <a:rPr lang="en-US" b="1" dirty="0" smtClean="0">
                <a:effectLst>
                  <a:glow rad="101600">
                    <a:schemeClr val="bg1">
                      <a:alpha val="60000"/>
                    </a:schemeClr>
                  </a:glow>
                </a:effectLst>
              </a:rPr>
              <a:t>2- Jesus is baptized by John the Baptist</a:t>
            </a:r>
            <a:endParaRPr lang="en-US" b="1" dirty="0">
              <a:effectLst>
                <a:glow rad="101600">
                  <a:schemeClr val="bg1">
                    <a:alpha val="60000"/>
                  </a:schemeClr>
                </a:glow>
              </a:effectLst>
            </a:endParaRPr>
          </a:p>
        </p:txBody>
      </p:sp>
      <p:sp>
        <p:nvSpPr>
          <p:cNvPr id="5" name="TextBox 4"/>
          <p:cNvSpPr txBox="1"/>
          <p:nvPr/>
        </p:nvSpPr>
        <p:spPr>
          <a:xfrm>
            <a:off x="607762" y="959533"/>
            <a:ext cx="4042645"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3:13-17</a:t>
            </a:r>
            <a:endParaRPr lang="en-US" sz="3600" b="1" dirty="0">
              <a:effectLst>
                <a:glow rad="101600">
                  <a:schemeClr val="bg1">
                    <a:alpha val="60000"/>
                  </a:schemeClr>
                </a:glow>
              </a:effectLst>
              <a:latin typeface="Cooper Black" panose="0208090404030B020404" pitchFamily="18" charset="0"/>
            </a:endParaRPr>
          </a:p>
        </p:txBody>
      </p:sp>
      <p:sp>
        <p:nvSpPr>
          <p:cNvPr id="6" name="Rectangle 5"/>
          <p:cNvSpPr/>
          <p:nvPr/>
        </p:nvSpPr>
        <p:spPr>
          <a:xfrm>
            <a:off x="608550" y="1592685"/>
            <a:ext cx="10055157" cy="4832092"/>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a:effectLst>
                  <a:glow rad="101600">
                    <a:schemeClr val="bg1">
                      <a:alpha val="60000"/>
                    </a:schemeClr>
                  </a:glow>
                </a:effectLst>
              </a:rPr>
              <a:t>13 </a:t>
            </a:r>
            <a:r>
              <a:rPr lang="en-US" sz="2800" dirty="0">
                <a:effectLst>
                  <a:glow rad="101600">
                    <a:schemeClr val="bg1">
                      <a:alpha val="60000"/>
                    </a:schemeClr>
                  </a:glow>
                </a:effectLst>
              </a:rPr>
              <a:t>Then cometh Jesus from Galilee to Jordan unto John, to be baptized of him.</a:t>
            </a:r>
          </a:p>
          <a:p>
            <a:r>
              <a:rPr lang="en-US" sz="2800" baseline="30000" dirty="0">
                <a:effectLst>
                  <a:glow rad="101600">
                    <a:schemeClr val="bg1">
                      <a:alpha val="60000"/>
                    </a:schemeClr>
                  </a:glow>
                </a:effectLst>
              </a:rPr>
              <a:t>14 </a:t>
            </a:r>
            <a:r>
              <a:rPr lang="en-US" sz="2800" dirty="0">
                <a:effectLst>
                  <a:glow rad="101600">
                    <a:schemeClr val="bg1">
                      <a:alpha val="60000"/>
                    </a:schemeClr>
                  </a:glow>
                </a:effectLst>
              </a:rPr>
              <a:t>But John forbad him, saying, I have need to be baptized of thee, and </a:t>
            </a:r>
            <a:r>
              <a:rPr lang="en-US" sz="2800" dirty="0" err="1">
                <a:effectLst>
                  <a:glow rad="101600">
                    <a:schemeClr val="bg1">
                      <a:alpha val="60000"/>
                    </a:schemeClr>
                  </a:glow>
                </a:effectLst>
              </a:rPr>
              <a:t>comest</a:t>
            </a:r>
            <a:r>
              <a:rPr lang="en-US" sz="2800" dirty="0">
                <a:effectLst>
                  <a:glow rad="101600">
                    <a:schemeClr val="bg1">
                      <a:alpha val="60000"/>
                    </a:schemeClr>
                  </a:glow>
                </a:effectLst>
              </a:rPr>
              <a:t> thou to me?</a:t>
            </a:r>
          </a:p>
          <a:p>
            <a:r>
              <a:rPr lang="en-US" sz="2800" baseline="30000" dirty="0">
                <a:effectLst>
                  <a:glow rad="101600">
                    <a:schemeClr val="bg1">
                      <a:alpha val="60000"/>
                    </a:schemeClr>
                  </a:glow>
                </a:effectLst>
              </a:rPr>
              <a:t>15 </a:t>
            </a:r>
            <a:r>
              <a:rPr lang="en-US" sz="2800" dirty="0">
                <a:effectLst>
                  <a:glow rad="101600">
                    <a:schemeClr val="bg1">
                      <a:alpha val="60000"/>
                    </a:schemeClr>
                  </a:glow>
                </a:effectLst>
              </a:rPr>
              <a:t>And Jesus answering said unto him, Suffer it to be so now: for thus it </a:t>
            </a:r>
            <a:r>
              <a:rPr lang="en-US" sz="2800" dirty="0" err="1">
                <a:effectLst>
                  <a:glow rad="101600">
                    <a:schemeClr val="bg1">
                      <a:alpha val="60000"/>
                    </a:schemeClr>
                  </a:glow>
                </a:effectLst>
              </a:rPr>
              <a:t>becometh</a:t>
            </a:r>
            <a:r>
              <a:rPr lang="en-US" sz="2800" dirty="0">
                <a:effectLst>
                  <a:glow rad="101600">
                    <a:schemeClr val="bg1">
                      <a:alpha val="60000"/>
                    </a:schemeClr>
                  </a:glow>
                </a:effectLst>
              </a:rPr>
              <a:t> us to fulfil all righteousness. Then he suffered him.</a:t>
            </a:r>
          </a:p>
          <a:p>
            <a:r>
              <a:rPr lang="en-US" sz="2800" baseline="30000" dirty="0">
                <a:effectLst>
                  <a:glow rad="101600">
                    <a:schemeClr val="bg1">
                      <a:alpha val="60000"/>
                    </a:schemeClr>
                  </a:glow>
                </a:effectLst>
              </a:rPr>
              <a:t>16 </a:t>
            </a:r>
            <a:r>
              <a:rPr lang="en-US" sz="2800" dirty="0">
                <a:effectLst>
                  <a:glow rad="101600">
                    <a:schemeClr val="bg1">
                      <a:alpha val="60000"/>
                    </a:schemeClr>
                  </a:glow>
                </a:effectLst>
              </a:rPr>
              <a:t>And Jesus, when he was baptized, went up straightway out of the water: and, lo, the heavens were opened unto him, and he saw the Spirit of God descending like a dove, and lighting upon him:</a:t>
            </a:r>
          </a:p>
          <a:p>
            <a:r>
              <a:rPr lang="en-US" sz="2800" baseline="30000" dirty="0">
                <a:effectLst>
                  <a:glow rad="101600">
                    <a:schemeClr val="bg1">
                      <a:alpha val="60000"/>
                    </a:schemeClr>
                  </a:glow>
                </a:effectLst>
              </a:rPr>
              <a:t>17 </a:t>
            </a:r>
            <a:r>
              <a:rPr lang="en-US" sz="2800" dirty="0">
                <a:effectLst>
                  <a:glow rad="101600">
                    <a:schemeClr val="bg1">
                      <a:alpha val="60000"/>
                    </a:schemeClr>
                  </a:glow>
                </a:effectLst>
              </a:rPr>
              <a:t>And lo a voice from heaven, saying, This is my beloved Son, in whom I am well pleased.</a:t>
            </a:r>
          </a:p>
        </p:txBody>
      </p:sp>
      <p:sp>
        <p:nvSpPr>
          <p:cNvPr id="7" name="TextBox 6"/>
          <p:cNvSpPr txBox="1"/>
          <p:nvPr/>
        </p:nvSpPr>
        <p:spPr>
          <a:xfrm rot="20763441">
            <a:off x="4110711" y="2725508"/>
            <a:ext cx="3050835" cy="1569660"/>
          </a:xfrm>
          <a:prstGeom prst="rect">
            <a:avLst/>
          </a:prstGeom>
          <a:noFill/>
        </p:spPr>
        <p:txBody>
          <a:bodyPr wrap="none" rtlCol="0">
            <a:spAutoFit/>
          </a:bodyPr>
          <a:lstStyle/>
          <a:p>
            <a:r>
              <a:rPr lang="en-US" sz="9600" dirty="0" smtClean="0">
                <a:solidFill>
                  <a:schemeClr val="accent6">
                    <a:lumMod val="50000"/>
                  </a:schemeClr>
                </a:solidFill>
                <a:effectLst>
                  <a:glow rad="101600">
                    <a:schemeClr val="bg1">
                      <a:alpha val="60000"/>
                    </a:schemeClr>
                  </a:glow>
                </a:effectLst>
                <a:latin typeface="Brush Script Std" panose="03060802040607070404" pitchFamily="66" charset="0"/>
              </a:rPr>
              <a:t>Why?</a:t>
            </a:r>
            <a:endParaRPr lang="en-US" sz="9600" dirty="0">
              <a:solidFill>
                <a:schemeClr val="accent6">
                  <a:lumMod val="50000"/>
                </a:schemeClr>
              </a:solidFill>
              <a:effectLst>
                <a:glow rad="101600">
                  <a:schemeClr val="bg1">
                    <a:alpha val="60000"/>
                  </a:schemeClr>
                </a:glow>
              </a:effectLst>
              <a:latin typeface="Brush Script Std" panose="03060802040607070404" pitchFamily="66" charset="0"/>
            </a:endParaRPr>
          </a:p>
        </p:txBody>
      </p:sp>
    </p:spTree>
    <p:extLst>
      <p:ext uri="{BB962C8B-B14F-4D97-AF65-F5344CB8AC3E}">
        <p14:creationId xmlns:p14="http://schemas.microsoft.com/office/powerpoint/2010/main" val="4176630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8037205" y="6269864"/>
            <a:ext cx="3879332" cy="369332"/>
          </a:xfrm>
          <a:prstGeom prst="rect">
            <a:avLst/>
          </a:prstGeom>
          <a:noFill/>
        </p:spPr>
        <p:txBody>
          <a:bodyPr wrap="none" rtlCol="0">
            <a:spAutoFit/>
          </a:bodyPr>
          <a:lstStyle/>
          <a:p>
            <a:pPr algn="r"/>
            <a:r>
              <a:rPr lang="en-US" b="1" dirty="0" smtClean="0">
                <a:effectLst>
                  <a:glow rad="101600">
                    <a:schemeClr val="bg1">
                      <a:alpha val="60000"/>
                    </a:schemeClr>
                  </a:glow>
                </a:effectLst>
              </a:rPr>
              <a:t>2- Jesus is baptized by John the Baptist</a:t>
            </a:r>
            <a:endParaRPr lang="en-US" b="1" dirty="0">
              <a:effectLst>
                <a:glow rad="101600">
                  <a:schemeClr val="bg1">
                    <a:alpha val="60000"/>
                  </a:schemeClr>
                </a:glow>
              </a:effectLst>
            </a:endParaRPr>
          </a:p>
        </p:txBody>
      </p:sp>
    </p:spTree>
    <p:extLst>
      <p:ext uri="{BB962C8B-B14F-4D97-AF65-F5344CB8AC3E}">
        <p14:creationId xmlns:p14="http://schemas.microsoft.com/office/powerpoint/2010/main" val="220323656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8037205" y="6269864"/>
            <a:ext cx="3879332" cy="369332"/>
          </a:xfrm>
          <a:prstGeom prst="rect">
            <a:avLst/>
          </a:prstGeom>
          <a:noFill/>
        </p:spPr>
        <p:txBody>
          <a:bodyPr wrap="none" rtlCol="0">
            <a:spAutoFit/>
          </a:bodyPr>
          <a:lstStyle/>
          <a:p>
            <a:pPr algn="r"/>
            <a:r>
              <a:rPr lang="en-US" b="1" dirty="0" smtClean="0">
                <a:effectLst>
                  <a:glow rad="101600">
                    <a:schemeClr val="bg1">
                      <a:alpha val="60000"/>
                    </a:schemeClr>
                  </a:glow>
                </a:effectLst>
              </a:rPr>
              <a:t>2- Jesus is baptized by John the Baptist</a:t>
            </a:r>
            <a:endParaRPr lang="en-US" b="1" dirty="0">
              <a:effectLst>
                <a:glow rad="101600">
                  <a:schemeClr val="bg1">
                    <a:alpha val="60000"/>
                  </a:schemeClr>
                </a:glow>
              </a:effectLst>
            </a:endParaRPr>
          </a:p>
        </p:txBody>
      </p:sp>
      <p:sp>
        <p:nvSpPr>
          <p:cNvPr id="7" name="TextBox 6"/>
          <p:cNvSpPr txBox="1"/>
          <p:nvPr/>
        </p:nvSpPr>
        <p:spPr>
          <a:xfrm>
            <a:off x="607762" y="959533"/>
            <a:ext cx="263386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D&amp;C 20:37</a:t>
            </a:r>
            <a:endParaRPr lang="en-US" sz="3600" b="1" dirty="0">
              <a:effectLst>
                <a:glow rad="101600">
                  <a:schemeClr val="bg1">
                    <a:alpha val="60000"/>
                  </a:schemeClr>
                </a:glow>
              </a:effectLst>
              <a:latin typeface="Cooper Black" panose="0208090404030B020404" pitchFamily="18" charset="0"/>
            </a:endParaRPr>
          </a:p>
        </p:txBody>
      </p:sp>
      <p:sp>
        <p:nvSpPr>
          <p:cNvPr id="8" name="Rectangle 7"/>
          <p:cNvSpPr/>
          <p:nvPr/>
        </p:nvSpPr>
        <p:spPr>
          <a:xfrm>
            <a:off x="607762" y="1605864"/>
            <a:ext cx="10071227" cy="4401205"/>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dirty="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37 And again, by way of commandment to the church concerning the manner of baptism—All those who humble themselves before God, and desire to be baptized, and come forth with broken hearts and contrite spirits, and witness before the church that they have </a:t>
            </a:r>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truly </a:t>
            </a:r>
            <a:r>
              <a:rPr lang="en-US" sz="2800" dirty="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repented of all their </a:t>
            </a:r>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sins,</a:t>
            </a:r>
          </a:p>
          <a:p>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and </a:t>
            </a:r>
            <a:r>
              <a:rPr lang="en-US" sz="2800" dirty="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are willing to take upon them the name of Jesus </a:t>
            </a:r>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Christ,</a:t>
            </a:r>
          </a:p>
          <a:p>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having </a:t>
            </a:r>
            <a:r>
              <a:rPr lang="en-US" sz="2800" dirty="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a determination to serve him to the </a:t>
            </a:r>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end,</a:t>
            </a:r>
          </a:p>
          <a:p>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and </a:t>
            </a:r>
            <a:r>
              <a:rPr lang="en-US" sz="2800" dirty="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truly manifest by their works that they have received of </a:t>
            </a:r>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the </a:t>
            </a:r>
            <a:r>
              <a:rPr lang="en-US" sz="2800" dirty="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Spirit of Christ unto the remission of their </a:t>
            </a:r>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sins,</a:t>
            </a:r>
          </a:p>
          <a:p>
            <a:r>
              <a:rPr lang="en-US" sz="2800" dirty="0" smtClean="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shall </a:t>
            </a:r>
            <a:r>
              <a:rPr lang="en-US" sz="2800" dirty="0">
                <a:solidFill>
                  <a:schemeClr val="tx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be received by baptism into his church.</a:t>
            </a:r>
          </a:p>
        </p:txBody>
      </p:sp>
    </p:spTree>
    <p:extLst>
      <p:ext uri="{BB962C8B-B14F-4D97-AF65-F5344CB8AC3E}">
        <p14:creationId xmlns:p14="http://schemas.microsoft.com/office/powerpoint/2010/main" val="28007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8037205" y="6269864"/>
            <a:ext cx="3879332" cy="369332"/>
          </a:xfrm>
          <a:prstGeom prst="rect">
            <a:avLst/>
          </a:prstGeom>
          <a:noFill/>
        </p:spPr>
        <p:txBody>
          <a:bodyPr wrap="none" rtlCol="0">
            <a:spAutoFit/>
          </a:bodyPr>
          <a:lstStyle/>
          <a:p>
            <a:pPr algn="r"/>
            <a:r>
              <a:rPr lang="en-US" b="1" dirty="0" smtClean="0">
                <a:effectLst>
                  <a:glow rad="101600">
                    <a:schemeClr val="bg1">
                      <a:alpha val="60000"/>
                    </a:schemeClr>
                  </a:glow>
                </a:effectLst>
              </a:rPr>
              <a:t>2- Jesus is baptized by John the Baptist</a:t>
            </a:r>
            <a:endParaRPr lang="en-US" b="1" dirty="0">
              <a:effectLst>
                <a:glow rad="101600">
                  <a:schemeClr val="bg1">
                    <a:alpha val="60000"/>
                  </a:schemeClr>
                </a:glow>
              </a:effectLst>
            </a:endParaRPr>
          </a:p>
        </p:txBody>
      </p:sp>
      <p:sp>
        <p:nvSpPr>
          <p:cNvPr id="6" name="Rectangle 5"/>
          <p:cNvSpPr/>
          <p:nvPr/>
        </p:nvSpPr>
        <p:spPr>
          <a:xfrm>
            <a:off x="607762" y="1605864"/>
            <a:ext cx="10071227" cy="4401205"/>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dirty="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37 And again, by way of commandment to the church concerning the manner of baptism—All those who humble themselves before God, and desire to be baptized, and come forth with broken hearts and contrite spirits, and witness before the church that they have </a:t>
            </a:r>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solidFill>
                  <a:srgbClr val="FF0000"/>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truly </a:t>
            </a:r>
            <a:r>
              <a:rPr lang="en-US" sz="2800" b="1" dirty="0">
                <a:solidFill>
                  <a:srgbClr val="FF0000"/>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repented </a:t>
            </a:r>
            <a:r>
              <a:rPr lang="en-US" sz="2800" dirty="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of all their </a:t>
            </a:r>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sins,</a:t>
            </a:r>
          </a:p>
          <a:p>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and </a:t>
            </a:r>
            <a:r>
              <a:rPr lang="en-US" sz="2800" dirty="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are willing to </a:t>
            </a:r>
            <a:r>
              <a:rPr lang="en-US" sz="2800" b="1" dirty="0">
                <a:solidFill>
                  <a:srgbClr val="FF0000"/>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take upon them the name of Jesus </a:t>
            </a:r>
            <a:r>
              <a:rPr lang="en-US" sz="2800" b="1" dirty="0" smtClean="0">
                <a:solidFill>
                  <a:srgbClr val="FF0000"/>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Christ</a:t>
            </a:r>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a:t>
            </a:r>
          </a:p>
          <a:p>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having </a:t>
            </a:r>
            <a:r>
              <a:rPr lang="en-US" sz="2800" dirty="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a determination to </a:t>
            </a:r>
            <a:r>
              <a:rPr lang="en-US" sz="2800" b="1" dirty="0">
                <a:solidFill>
                  <a:srgbClr val="FF0000"/>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serve him </a:t>
            </a:r>
            <a:r>
              <a:rPr lang="en-US" sz="2800" dirty="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to the </a:t>
            </a:r>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end,</a:t>
            </a:r>
          </a:p>
          <a:p>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and </a:t>
            </a:r>
            <a:r>
              <a:rPr lang="en-US" sz="2800" dirty="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truly </a:t>
            </a:r>
            <a:r>
              <a:rPr lang="en-US" sz="2800" b="1" dirty="0">
                <a:solidFill>
                  <a:srgbClr val="FF0000"/>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manifest by their works </a:t>
            </a:r>
            <a:r>
              <a:rPr lang="en-US" sz="2800" dirty="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that they have received of </a:t>
            </a:r>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	the </a:t>
            </a:r>
            <a:r>
              <a:rPr lang="en-US" sz="2800" dirty="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Spirit of Christ unto the remission of their </a:t>
            </a:r>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sins,</a:t>
            </a:r>
          </a:p>
          <a:p>
            <a:r>
              <a:rPr lang="en-US" sz="2800" dirty="0" smtClean="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shall </a:t>
            </a:r>
            <a:r>
              <a:rPr lang="en-US" sz="2800" dirty="0">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be received by baptism into his church.</a:t>
            </a:r>
          </a:p>
        </p:txBody>
      </p:sp>
      <p:sp>
        <p:nvSpPr>
          <p:cNvPr id="7" name="TextBox 6"/>
          <p:cNvSpPr txBox="1"/>
          <p:nvPr/>
        </p:nvSpPr>
        <p:spPr>
          <a:xfrm>
            <a:off x="607762" y="959533"/>
            <a:ext cx="263386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D&amp;C 20:37</a:t>
            </a:r>
            <a:endParaRPr lang="en-US" sz="3600" b="1" dirty="0">
              <a:effectLst>
                <a:glow rad="101600">
                  <a:schemeClr val="bg1">
                    <a:alpha val="60000"/>
                  </a:schemeClr>
                </a:glow>
              </a:effectLst>
              <a:latin typeface="Cooper Black" panose="0208090404030B020404" pitchFamily="18" charset="0"/>
            </a:endParaRPr>
          </a:p>
        </p:txBody>
      </p:sp>
    </p:spTree>
    <p:extLst>
      <p:ext uri="{BB962C8B-B14F-4D97-AF65-F5344CB8AC3E}">
        <p14:creationId xmlns:p14="http://schemas.microsoft.com/office/powerpoint/2010/main" val="249279627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sp>
        <p:nvSpPr>
          <p:cNvPr id="9" name="TextBox 8"/>
          <p:cNvSpPr txBox="1"/>
          <p:nvPr/>
        </p:nvSpPr>
        <p:spPr>
          <a:xfrm>
            <a:off x="607762" y="959533"/>
            <a:ext cx="3104248"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4:1</a:t>
            </a:r>
            <a:endParaRPr lang="en-US" sz="3600" b="1" dirty="0">
              <a:effectLst>
                <a:glow rad="101600">
                  <a:schemeClr val="bg1">
                    <a:alpha val="60000"/>
                  </a:schemeClr>
                </a:glow>
              </a:effectLst>
              <a:latin typeface="Cooper Black" panose="0208090404030B020404" pitchFamily="18" charset="0"/>
            </a:endParaRPr>
          </a:p>
        </p:txBody>
      </p:sp>
      <p:sp>
        <p:nvSpPr>
          <p:cNvPr id="10" name="Rectangle 9"/>
          <p:cNvSpPr/>
          <p:nvPr/>
        </p:nvSpPr>
        <p:spPr>
          <a:xfrm>
            <a:off x="1063254" y="4928613"/>
            <a:ext cx="6354976" cy="954107"/>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smtClean="0">
                <a:solidFill>
                  <a:schemeClr val="dk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1</a:t>
            </a:r>
            <a:r>
              <a:rPr lang="en-US" sz="2800" dirty="0" smtClean="0">
                <a:solidFill>
                  <a:schemeClr val="dk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Then </a:t>
            </a:r>
            <a:r>
              <a:rPr lang="en-US" sz="2800" dirty="0">
                <a:solidFill>
                  <a:schemeClr val="dk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was Jesus led up of the Spirit into the wilderness to be tempted of the devil.</a:t>
            </a:r>
          </a:p>
        </p:txBody>
      </p:sp>
    </p:spTree>
    <p:extLst>
      <p:ext uri="{BB962C8B-B14F-4D97-AF65-F5344CB8AC3E}">
        <p14:creationId xmlns:p14="http://schemas.microsoft.com/office/powerpoint/2010/main" val="132851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sp>
        <p:nvSpPr>
          <p:cNvPr id="9" name="TextBox 8"/>
          <p:cNvSpPr txBox="1"/>
          <p:nvPr/>
        </p:nvSpPr>
        <p:spPr>
          <a:xfrm>
            <a:off x="607762" y="959533"/>
            <a:ext cx="3928191"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4:2-3,4</a:t>
            </a:r>
            <a:endParaRPr lang="en-US" sz="3600" b="1" dirty="0">
              <a:effectLst>
                <a:glow rad="101600">
                  <a:schemeClr val="bg1">
                    <a:alpha val="60000"/>
                  </a:schemeClr>
                </a:glow>
              </a:effectLst>
              <a:latin typeface="Cooper Black" panose="0208090404030B020404" pitchFamily="18" charset="0"/>
            </a:endParaRPr>
          </a:p>
        </p:txBody>
      </p:sp>
      <p:sp>
        <p:nvSpPr>
          <p:cNvPr id="10" name="Rectangle 9"/>
          <p:cNvSpPr/>
          <p:nvPr/>
        </p:nvSpPr>
        <p:spPr>
          <a:xfrm>
            <a:off x="7943718" y="159313"/>
            <a:ext cx="4023870" cy="3970318"/>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a:effectLst>
                  <a:glow rad="101600">
                    <a:schemeClr val="bg1">
                      <a:alpha val="60000"/>
                    </a:schemeClr>
                  </a:glow>
                </a:effectLst>
              </a:rPr>
              <a:t>2 </a:t>
            </a:r>
            <a:r>
              <a:rPr lang="en-US" sz="2800" dirty="0">
                <a:effectLst>
                  <a:glow rad="101600">
                    <a:schemeClr val="bg1">
                      <a:alpha val="60000"/>
                    </a:schemeClr>
                  </a:glow>
                </a:effectLst>
              </a:rPr>
              <a:t>And when he had fasted forty days and forty nights, he was afterward an </a:t>
            </a:r>
            <a:r>
              <a:rPr lang="en-US" sz="2800" dirty="0" err="1">
                <a:effectLst>
                  <a:glow rad="101600">
                    <a:schemeClr val="bg1">
                      <a:alpha val="60000"/>
                    </a:schemeClr>
                  </a:glow>
                </a:effectLst>
              </a:rPr>
              <a:t>hungred</a:t>
            </a:r>
            <a:r>
              <a:rPr lang="en-US" sz="2800" dirty="0">
                <a:effectLst>
                  <a:glow rad="101600">
                    <a:schemeClr val="bg1">
                      <a:alpha val="60000"/>
                    </a:schemeClr>
                  </a:glow>
                </a:effectLst>
              </a:rPr>
              <a:t>.</a:t>
            </a:r>
          </a:p>
          <a:p>
            <a:r>
              <a:rPr lang="en-US" sz="2800" baseline="30000" dirty="0">
                <a:effectLst>
                  <a:glow rad="101600">
                    <a:schemeClr val="bg1">
                      <a:alpha val="60000"/>
                    </a:schemeClr>
                  </a:glow>
                </a:effectLst>
              </a:rPr>
              <a:t>3 </a:t>
            </a:r>
            <a:r>
              <a:rPr lang="en-US" sz="2800" dirty="0">
                <a:effectLst>
                  <a:glow rad="101600">
                    <a:schemeClr val="bg1">
                      <a:alpha val="60000"/>
                    </a:schemeClr>
                  </a:glow>
                </a:effectLst>
              </a:rPr>
              <a:t>And when the tempter came to him, he said, If thou be the Son of God, command that these stones be made bread.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00" y="1862471"/>
            <a:ext cx="3183585" cy="2387689"/>
          </a:xfrm>
          <a:prstGeom prst="rect">
            <a:avLst/>
          </a:prstGeom>
          <a:ln>
            <a:solidFill>
              <a:schemeClr val="bg1"/>
            </a:solidFill>
          </a:ln>
          <a:effectLst>
            <a:outerShdw blurRad="292100" dist="139700" dir="2700000" algn="tl" rotWithShape="0">
              <a:srgbClr val="333333">
                <a:alpha val="65000"/>
              </a:srgbClr>
            </a:outerShdw>
          </a:effectLst>
        </p:spPr>
      </p:pic>
      <p:sp>
        <p:nvSpPr>
          <p:cNvPr id="4" name="Rectangle 3"/>
          <p:cNvSpPr/>
          <p:nvPr/>
        </p:nvSpPr>
        <p:spPr>
          <a:xfrm>
            <a:off x="422500" y="1941836"/>
            <a:ext cx="4329804" cy="1815882"/>
          </a:xfrm>
          <a:prstGeom prst="rect">
            <a:avLst/>
          </a:prstGeom>
        </p:spPr>
        <p:txBody>
          <a:bodyPr wrap="square">
            <a:spAutoFit/>
          </a:bodyPr>
          <a:lstStyle/>
          <a:p>
            <a:r>
              <a:rPr lang="en-US" sz="2800" i="1" dirty="0" smtClean="0">
                <a:solidFill>
                  <a:schemeClr val="bg1"/>
                </a:solidFill>
                <a:effectLst>
                  <a:glow rad="228600">
                    <a:schemeClr val="accent6">
                      <a:satMod val="175000"/>
                      <a:alpha val="40000"/>
                    </a:schemeClr>
                  </a:glow>
                </a:effectLst>
              </a:rPr>
              <a:t>“It </a:t>
            </a:r>
            <a:r>
              <a:rPr lang="en-US" sz="2800" i="1" dirty="0">
                <a:solidFill>
                  <a:schemeClr val="bg1"/>
                </a:solidFill>
                <a:effectLst>
                  <a:glow rad="228600">
                    <a:schemeClr val="accent6">
                      <a:satMod val="175000"/>
                      <a:alpha val="40000"/>
                    </a:schemeClr>
                  </a:glow>
                </a:effectLst>
              </a:rPr>
              <a:t>is written, Man shall not live by bread alone, but by every word that </a:t>
            </a:r>
            <a:r>
              <a:rPr lang="en-US" sz="2800" i="1" dirty="0" err="1">
                <a:solidFill>
                  <a:schemeClr val="bg1"/>
                </a:solidFill>
                <a:effectLst>
                  <a:glow rad="228600">
                    <a:schemeClr val="accent6">
                      <a:satMod val="175000"/>
                      <a:alpha val="40000"/>
                    </a:schemeClr>
                  </a:glow>
                </a:effectLst>
              </a:rPr>
              <a:t>proceedeth</a:t>
            </a:r>
            <a:r>
              <a:rPr lang="en-US" sz="2800" i="1" dirty="0">
                <a:solidFill>
                  <a:schemeClr val="bg1"/>
                </a:solidFill>
                <a:effectLst>
                  <a:glow rad="228600">
                    <a:schemeClr val="accent6">
                      <a:satMod val="175000"/>
                      <a:alpha val="40000"/>
                    </a:schemeClr>
                  </a:glow>
                </a:effectLst>
              </a:rPr>
              <a:t> out of the mouth of God</a:t>
            </a:r>
            <a:r>
              <a:rPr lang="en-US" sz="2800" i="1" dirty="0" smtClean="0">
                <a:solidFill>
                  <a:schemeClr val="bg1"/>
                </a:solidFill>
                <a:effectLst>
                  <a:glow rad="228600">
                    <a:schemeClr val="accent6">
                      <a:satMod val="175000"/>
                      <a:alpha val="40000"/>
                    </a:schemeClr>
                  </a:glow>
                </a:effectLst>
              </a:rPr>
              <a:t>.”</a:t>
            </a:r>
            <a:endParaRPr lang="en-US" sz="2800" i="1" dirty="0">
              <a:solidFill>
                <a:schemeClr val="bg1"/>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533280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2000" fill="hold"/>
                                        <p:tgtEl>
                                          <p:spTgt spid="8"/>
                                        </p:tgtEl>
                                        <p:attrNameLst>
                                          <p:attrName>ppt_w</p:attrName>
                                        </p:attrNameLst>
                                      </p:cBhvr>
                                      <p:tavLst>
                                        <p:tav tm="0">
                                          <p:val>
                                            <p:fltVal val="0"/>
                                          </p:val>
                                        </p:tav>
                                        <p:tav tm="100000">
                                          <p:val>
                                            <p:strVal val="#ppt_w"/>
                                          </p:val>
                                        </p:tav>
                                      </p:tavLst>
                                    </p:anim>
                                    <p:anim calcmode="lin" valueType="num">
                                      <p:cBhvr>
                                        <p:cTn id="12" dur="2000" fill="hold"/>
                                        <p:tgtEl>
                                          <p:spTgt spid="8"/>
                                        </p:tgtEl>
                                        <p:attrNameLst>
                                          <p:attrName>ppt_h</p:attrName>
                                        </p:attrNameLst>
                                      </p:cBhvr>
                                      <p:tavLst>
                                        <p:tav tm="0">
                                          <p:val>
                                            <p:fltVal val="0"/>
                                          </p:val>
                                        </p:tav>
                                        <p:tav tm="100000">
                                          <p:val>
                                            <p:strVal val="#ppt_h"/>
                                          </p:val>
                                        </p:tav>
                                      </p:tavLst>
                                    </p:anim>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sp>
        <p:nvSpPr>
          <p:cNvPr id="9" name="TextBox 8"/>
          <p:cNvSpPr txBox="1"/>
          <p:nvPr/>
        </p:nvSpPr>
        <p:spPr>
          <a:xfrm>
            <a:off x="607762" y="959533"/>
            <a:ext cx="3928191"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4:2-3,4</a:t>
            </a:r>
            <a:endParaRPr lang="en-US" sz="3600" b="1" dirty="0">
              <a:effectLst>
                <a:glow rad="101600">
                  <a:schemeClr val="bg1">
                    <a:alpha val="60000"/>
                  </a:schemeClr>
                </a:glow>
              </a:effectLst>
              <a:latin typeface="Cooper Black" panose="0208090404030B0204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00" y="1862471"/>
            <a:ext cx="3183585" cy="2387689"/>
          </a:xfrm>
          <a:prstGeom prst="rect">
            <a:avLst/>
          </a:prstGeom>
          <a:ln>
            <a:solidFill>
              <a:schemeClr val="bg1"/>
            </a:solidFill>
          </a:ln>
          <a:effectLst>
            <a:outerShdw blurRad="292100" dist="139700" dir="2700000" algn="tl" rotWithShape="0">
              <a:srgbClr val="333333">
                <a:alpha val="65000"/>
              </a:srgbClr>
            </a:outerShdw>
          </a:effectLst>
        </p:spPr>
      </p:pic>
      <p:sp>
        <p:nvSpPr>
          <p:cNvPr id="11" name="Rectangle 10"/>
          <p:cNvSpPr/>
          <p:nvPr/>
        </p:nvSpPr>
        <p:spPr>
          <a:xfrm>
            <a:off x="602789" y="3517774"/>
            <a:ext cx="10808955" cy="3108543"/>
          </a:xfrm>
          <a:prstGeom prst="rect">
            <a:avLst/>
          </a:prstGeom>
          <a:effectLst>
            <a:outerShdw blurRad="50800" dist="38100" dir="2700000" sx="101000" sy="101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800" dirty="0"/>
              <a:t>The temptation is not in the eating. He has eaten </a:t>
            </a:r>
            <a:r>
              <a:rPr lang="en-US" sz="2800" dirty="0" smtClean="0"/>
              <a:t>before,</a:t>
            </a:r>
          </a:p>
          <a:p>
            <a:r>
              <a:rPr lang="en-US" sz="2800" dirty="0" smtClean="0"/>
              <a:t>he </a:t>
            </a:r>
            <a:r>
              <a:rPr lang="en-US" sz="2800" dirty="0"/>
              <a:t>will soon eat again, and he must eat for the rest of </a:t>
            </a:r>
            <a:r>
              <a:rPr lang="en-US" sz="2800" dirty="0" smtClean="0"/>
              <a:t>his</a:t>
            </a:r>
          </a:p>
          <a:p>
            <a:r>
              <a:rPr lang="en-US" sz="2800" dirty="0" smtClean="0"/>
              <a:t>mortal </a:t>
            </a:r>
            <a:r>
              <a:rPr lang="en-US" sz="2800" dirty="0"/>
              <a:t>life. The temptation, at least the part I wish to focus on, is to do it this way, to get his bread—his physical satisfaction, relief for his human appetite--the easy way, by abuse of power and without a willingness to wait for the right time and the right way. </a:t>
            </a:r>
          </a:p>
          <a:p>
            <a:r>
              <a:rPr lang="en-US" sz="2800" dirty="0"/>
              <a:t>It is the temptation to be the convenient Messiah.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8094" y="1104210"/>
            <a:ext cx="2533650" cy="3171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667128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sp>
        <p:nvSpPr>
          <p:cNvPr id="9" name="TextBox 8"/>
          <p:cNvSpPr txBox="1"/>
          <p:nvPr/>
        </p:nvSpPr>
        <p:spPr>
          <a:xfrm>
            <a:off x="607762" y="959533"/>
            <a:ext cx="3928191"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4:5-6,7</a:t>
            </a:r>
            <a:endParaRPr lang="en-US" sz="3600" b="1" dirty="0">
              <a:effectLst>
                <a:glow rad="101600">
                  <a:schemeClr val="bg1">
                    <a:alpha val="60000"/>
                  </a:schemeClr>
                </a:glow>
              </a:effectLst>
              <a:latin typeface="Cooper Black" panose="0208090404030B020404" pitchFamily="18" charset="0"/>
            </a:endParaRPr>
          </a:p>
        </p:txBody>
      </p:sp>
      <p:sp>
        <p:nvSpPr>
          <p:cNvPr id="10" name="Rectangle 9"/>
          <p:cNvSpPr/>
          <p:nvPr/>
        </p:nvSpPr>
        <p:spPr>
          <a:xfrm>
            <a:off x="7943718" y="159313"/>
            <a:ext cx="4023870" cy="5693866"/>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a:effectLst>
                  <a:glow rad="101600">
                    <a:schemeClr val="bg1">
                      <a:alpha val="60000"/>
                    </a:schemeClr>
                  </a:glow>
                </a:effectLst>
              </a:rPr>
              <a:t>5 </a:t>
            </a:r>
            <a:r>
              <a:rPr lang="en-US" sz="2800" dirty="0">
                <a:effectLst>
                  <a:glow rad="101600">
                    <a:schemeClr val="bg1">
                      <a:alpha val="60000"/>
                    </a:schemeClr>
                  </a:glow>
                </a:effectLst>
              </a:rPr>
              <a:t>Then the devil </a:t>
            </a:r>
            <a:r>
              <a:rPr lang="en-US" sz="2800" dirty="0" err="1">
                <a:effectLst>
                  <a:glow rad="101600">
                    <a:schemeClr val="bg1">
                      <a:alpha val="60000"/>
                    </a:schemeClr>
                  </a:glow>
                </a:effectLst>
              </a:rPr>
              <a:t>taketh</a:t>
            </a:r>
            <a:r>
              <a:rPr lang="en-US" sz="2800" dirty="0">
                <a:effectLst>
                  <a:glow rad="101600">
                    <a:schemeClr val="bg1">
                      <a:alpha val="60000"/>
                    </a:schemeClr>
                  </a:glow>
                </a:effectLst>
              </a:rPr>
              <a:t> him up into the holy city, and </a:t>
            </a:r>
            <a:r>
              <a:rPr lang="en-US" sz="2800" dirty="0" err="1">
                <a:effectLst>
                  <a:glow rad="101600">
                    <a:schemeClr val="bg1">
                      <a:alpha val="60000"/>
                    </a:schemeClr>
                  </a:glow>
                </a:effectLst>
              </a:rPr>
              <a:t>setteth</a:t>
            </a:r>
            <a:r>
              <a:rPr lang="en-US" sz="2800" dirty="0">
                <a:effectLst>
                  <a:glow rad="101600">
                    <a:schemeClr val="bg1">
                      <a:alpha val="60000"/>
                    </a:schemeClr>
                  </a:glow>
                </a:effectLst>
              </a:rPr>
              <a:t> him on a pinnacle of the temple,</a:t>
            </a:r>
          </a:p>
          <a:p>
            <a:r>
              <a:rPr lang="en-US" sz="2800" baseline="30000" dirty="0">
                <a:effectLst>
                  <a:glow rad="101600">
                    <a:schemeClr val="bg1">
                      <a:alpha val="60000"/>
                    </a:schemeClr>
                  </a:glow>
                </a:effectLst>
              </a:rPr>
              <a:t>6 </a:t>
            </a:r>
            <a:r>
              <a:rPr lang="en-US" sz="2800" dirty="0">
                <a:effectLst>
                  <a:glow rad="101600">
                    <a:schemeClr val="bg1">
                      <a:alpha val="60000"/>
                    </a:schemeClr>
                  </a:glow>
                </a:effectLst>
              </a:rPr>
              <a:t>And </a:t>
            </a:r>
            <a:r>
              <a:rPr lang="en-US" sz="2800" dirty="0" err="1">
                <a:effectLst>
                  <a:glow rad="101600">
                    <a:schemeClr val="bg1">
                      <a:alpha val="60000"/>
                    </a:schemeClr>
                  </a:glow>
                </a:effectLst>
              </a:rPr>
              <a:t>saith</a:t>
            </a:r>
            <a:r>
              <a:rPr lang="en-US" sz="2800" dirty="0">
                <a:effectLst>
                  <a:glow rad="101600">
                    <a:schemeClr val="bg1">
                      <a:alpha val="60000"/>
                    </a:schemeClr>
                  </a:glow>
                </a:effectLst>
              </a:rPr>
              <a:t> unto him, If thou be the Son of God, cast thyself down: for it is written, He shall give his angels charge concerning thee: and in their hands they shall bear thee up, lest at any time thou dash thy foot against a stone.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00" y="1862471"/>
            <a:ext cx="3183585" cy="2387689"/>
          </a:xfrm>
          <a:prstGeom prst="rect">
            <a:avLst/>
          </a:prstGeom>
          <a:ln>
            <a:solidFill>
              <a:schemeClr val="bg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809" y="3814600"/>
            <a:ext cx="2405306" cy="2742049"/>
          </a:xfrm>
          <a:prstGeom prst="rect">
            <a:avLst/>
          </a:prstGeom>
          <a:ln>
            <a:solidFill>
              <a:schemeClr val="bg1"/>
            </a:solidFill>
          </a:ln>
        </p:spPr>
      </p:pic>
      <p:sp>
        <p:nvSpPr>
          <p:cNvPr id="4" name="Rectangle 3"/>
          <p:cNvSpPr/>
          <p:nvPr/>
        </p:nvSpPr>
        <p:spPr>
          <a:xfrm>
            <a:off x="1303810" y="3877046"/>
            <a:ext cx="2516257" cy="2246769"/>
          </a:xfrm>
          <a:prstGeom prst="rect">
            <a:avLst/>
          </a:prstGeom>
        </p:spPr>
        <p:txBody>
          <a:bodyPr wrap="square">
            <a:spAutoFit/>
          </a:bodyPr>
          <a:lstStyle/>
          <a:p>
            <a:r>
              <a:rPr lang="en-US" sz="2800" i="1" dirty="0" smtClean="0">
                <a:solidFill>
                  <a:schemeClr val="accent6">
                    <a:lumMod val="50000"/>
                  </a:schemeClr>
                </a:solidFill>
                <a:effectLst>
                  <a:glow rad="228600">
                    <a:schemeClr val="bg1">
                      <a:alpha val="40000"/>
                    </a:schemeClr>
                  </a:glow>
                </a:effectLst>
              </a:rPr>
              <a:t>“It </a:t>
            </a:r>
            <a:r>
              <a:rPr lang="en-US" sz="2800" i="1" dirty="0">
                <a:solidFill>
                  <a:schemeClr val="accent6">
                    <a:lumMod val="50000"/>
                  </a:schemeClr>
                </a:solidFill>
                <a:effectLst>
                  <a:glow rad="228600">
                    <a:schemeClr val="bg1">
                      <a:alpha val="40000"/>
                    </a:schemeClr>
                  </a:glow>
                </a:effectLst>
              </a:rPr>
              <a:t>is written again, Thou shalt not tempt the Lord thy God</a:t>
            </a:r>
            <a:r>
              <a:rPr lang="en-US" sz="2800" i="1" dirty="0" smtClean="0">
                <a:solidFill>
                  <a:schemeClr val="accent6">
                    <a:lumMod val="50000"/>
                  </a:schemeClr>
                </a:solidFill>
                <a:effectLst>
                  <a:glow rad="228600">
                    <a:schemeClr val="bg1">
                      <a:alpha val="40000"/>
                    </a:schemeClr>
                  </a:glow>
                </a:effectLst>
              </a:rPr>
              <a:t>.”</a:t>
            </a:r>
            <a:endParaRPr lang="en-US" sz="2800" i="1" dirty="0">
              <a:solidFill>
                <a:schemeClr val="accent6">
                  <a:lumMod val="50000"/>
                </a:schemeClr>
              </a:solidFill>
              <a:effectLst>
                <a:glow rad="228600">
                  <a:schemeClr val="bg1">
                    <a:alpha val="40000"/>
                  </a:schemeClr>
                </a:glow>
              </a:effectLst>
            </a:endParaRPr>
          </a:p>
        </p:txBody>
      </p:sp>
    </p:spTree>
    <p:extLst>
      <p:ext uri="{BB962C8B-B14F-4D97-AF65-F5344CB8AC3E}">
        <p14:creationId xmlns:p14="http://schemas.microsoft.com/office/powerpoint/2010/main" val="1878959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2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fltVal val="0"/>
                                          </p:val>
                                        </p:tav>
                                        <p:tav tm="100000">
                                          <p:val>
                                            <p:strVal val="#ppt_w"/>
                                          </p:val>
                                        </p:tav>
                                      </p:tavLst>
                                    </p:anim>
                                    <p:anim calcmode="lin" valueType="num">
                                      <p:cBhvr>
                                        <p:cTn id="12" dur="2000" fill="hold"/>
                                        <p:tgtEl>
                                          <p:spTgt spid="11"/>
                                        </p:tgtEl>
                                        <p:attrNameLst>
                                          <p:attrName>ppt_h</p:attrName>
                                        </p:attrNameLst>
                                      </p:cBhvr>
                                      <p:tavLst>
                                        <p:tav tm="0">
                                          <p:val>
                                            <p:fltVal val="0"/>
                                          </p:val>
                                        </p:tav>
                                        <p:tav tm="100000">
                                          <p:val>
                                            <p:strVal val="#ppt_h"/>
                                          </p:val>
                                        </p:tav>
                                      </p:tavLst>
                                    </p:anim>
                                    <p:animEffect transition="in" filter="fad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sp>
        <p:nvSpPr>
          <p:cNvPr id="9" name="TextBox 8"/>
          <p:cNvSpPr txBox="1"/>
          <p:nvPr/>
        </p:nvSpPr>
        <p:spPr>
          <a:xfrm>
            <a:off x="607762" y="959533"/>
            <a:ext cx="3928191"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4:5-6,7</a:t>
            </a:r>
            <a:endParaRPr lang="en-US" sz="3600" b="1" dirty="0">
              <a:effectLst>
                <a:glow rad="101600">
                  <a:schemeClr val="bg1">
                    <a:alpha val="60000"/>
                  </a:schemeClr>
                </a:glow>
              </a:effectLst>
              <a:latin typeface="Cooper Black" panose="0208090404030B0204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809" y="3814600"/>
            <a:ext cx="2405306" cy="2742049"/>
          </a:xfrm>
          <a:prstGeom prst="rect">
            <a:avLst/>
          </a:prstGeom>
          <a:ln>
            <a:solidFill>
              <a:schemeClr val="bg1"/>
            </a:solid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37" y="1740656"/>
            <a:ext cx="2405306" cy="2742049"/>
          </a:xfrm>
          <a:prstGeom prst="rect">
            <a:avLst/>
          </a:prstGeom>
          <a:ln>
            <a:solidFill>
              <a:schemeClr val="bg1"/>
            </a:solidFill>
          </a:ln>
        </p:spPr>
      </p:pic>
      <p:sp>
        <p:nvSpPr>
          <p:cNvPr id="6" name="Rectangle 5"/>
          <p:cNvSpPr/>
          <p:nvPr/>
        </p:nvSpPr>
        <p:spPr>
          <a:xfrm>
            <a:off x="553746" y="3345987"/>
            <a:ext cx="10545342" cy="3108543"/>
          </a:xfrm>
          <a:prstGeom prst="rect">
            <a:avLst/>
          </a:prstGeom>
          <a:effectLst>
            <a:outerShdw blurRad="50800" dist="38100" dir="2700000" sx="101000" sy="101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800" dirty="0"/>
              <a:t>The temptation here is even more subtle than the first. </a:t>
            </a:r>
            <a:r>
              <a:rPr lang="en-US" sz="2800" dirty="0" smtClean="0"/>
              <a:t>It</a:t>
            </a:r>
          </a:p>
          <a:p>
            <a:r>
              <a:rPr lang="en-US" sz="2800" dirty="0" smtClean="0"/>
              <a:t>is </a:t>
            </a:r>
            <a:r>
              <a:rPr lang="en-US" sz="2800" dirty="0"/>
              <a:t>a temptation </a:t>
            </a:r>
            <a:r>
              <a:rPr lang="en-US" sz="2800" dirty="0" smtClean="0"/>
              <a:t>of </a:t>
            </a:r>
            <a:r>
              <a:rPr lang="en-US" sz="2800" dirty="0"/>
              <a:t>the spirit, of a private hunger more </a:t>
            </a:r>
            <a:r>
              <a:rPr lang="en-US" sz="2800" dirty="0" smtClean="0"/>
              <a:t>real</a:t>
            </a:r>
          </a:p>
          <a:p>
            <a:r>
              <a:rPr lang="en-US" sz="2800" dirty="0" smtClean="0"/>
              <a:t>than </a:t>
            </a:r>
            <a:r>
              <a:rPr lang="en-US" sz="2800" dirty="0"/>
              <a:t>the need for bread. Would </a:t>
            </a:r>
            <a:r>
              <a:rPr lang="en-US" sz="2800" dirty="0" smtClean="0"/>
              <a:t>God </a:t>
            </a:r>
            <a:r>
              <a:rPr lang="en-US" sz="2800" dirty="0"/>
              <a:t>save him? Would he? …</a:t>
            </a:r>
          </a:p>
          <a:p>
            <a:r>
              <a:rPr lang="en-US" sz="2800" dirty="0" smtClean="0"/>
              <a:t>And </a:t>
            </a:r>
            <a:r>
              <a:rPr lang="en-US" sz="2800" dirty="0"/>
              <a:t>shouldn't Satan be silenced with his </a:t>
            </a:r>
            <a:r>
              <a:rPr lang="en-US" sz="2800" dirty="0" smtClean="0"/>
              <a:t>insidious </a:t>
            </a:r>
            <a:r>
              <a:rPr lang="en-US" sz="2800" dirty="0"/>
              <a:t>"If, if, if"? Why not get spiritual confirmation, a loyal congregation, and an answer to this imp who heckles--all with one appeal to God's power? Right now. The easy way. </a:t>
            </a:r>
            <a:r>
              <a:rPr lang="en-US" sz="2800" dirty="0" smtClean="0"/>
              <a:t>But </a:t>
            </a:r>
            <a:r>
              <a:rPr lang="en-US" sz="2800" dirty="0"/>
              <a:t>Jesus refuses the temptation of the spirit.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8094" y="1104210"/>
            <a:ext cx="2533650" cy="3171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197835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500" fill="hold"/>
                                        <p:tgtEl>
                                          <p:spTgt spid="13"/>
                                        </p:tgtEl>
                                        <p:attrNameLst>
                                          <p:attrName>ppt_w</p:attrName>
                                        </p:attrNameLst>
                                      </p:cBhvr>
                                      <p:tavLst>
                                        <p:tav tm="0">
                                          <p:val>
                                            <p:fltVal val="0"/>
                                          </p:val>
                                        </p:tav>
                                        <p:tav tm="100000">
                                          <p:val>
                                            <p:strVal val="#ppt_w"/>
                                          </p:val>
                                        </p:tav>
                                      </p:tavLst>
                                    </p:anim>
                                    <p:anim calcmode="lin" valueType="num">
                                      <p:cBhvr>
                                        <p:cTn id="8" dur="1500" fill="hold"/>
                                        <p:tgtEl>
                                          <p:spTgt spid="13"/>
                                        </p:tgtEl>
                                        <p:attrNameLst>
                                          <p:attrName>ppt_h</p:attrName>
                                        </p:attrNameLst>
                                      </p:cBhvr>
                                      <p:tavLst>
                                        <p:tav tm="0">
                                          <p:val>
                                            <p:fltVal val="0"/>
                                          </p:val>
                                        </p:tav>
                                        <p:tav tm="100000">
                                          <p:val>
                                            <p:strVal val="#ppt_h"/>
                                          </p:val>
                                        </p:tav>
                                      </p:tavLst>
                                    </p:anim>
                                    <p:animEffect transition="in" filter="fade">
                                      <p:cBhvr>
                                        <p:cTn id="9"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sp>
        <p:nvSpPr>
          <p:cNvPr id="9" name="TextBox 8"/>
          <p:cNvSpPr txBox="1"/>
          <p:nvPr/>
        </p:nvSpPr>
        <p:spPr>
          <a:xfrm>
            <a:off x="607762" y="959533"/>
            <a:ext cx="4185248"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4:8-9,10</a:t>
            </a:r>
            <a:endParaRPr lang="en-US" sz="3600" b="1" dirty="0">
              <a:effectLst>
                <a:glow rad="101600">
                  <a:schemeClr val="bg1">
                    <a:alpha val="60000"/>
                  </a:schemeClr>
                </a:glow>
              </a:effectLst>
              <a:latin typeface="Cooper Black" panose="0208090404030B020404" pitchFamily="18" charset="0"/>
            </a:endParaRPr>
          </a:p>
        </p:txBody>
      </p:sp>
      <p:sp>
        <p:nvSpPr>
          <p:cNvPr id="10" name="Rectangle 9"/>
          <p:cNvSpPr/>
          <p:nvPr/>
        </p:nvSpPr>
        <p:spPr>
          <a:xfrm>
            <a:off x="7943718" y="159313"/>
            <a:ext cx="4023870" cy="4401205"/>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a:effectLst>
                  <a:glow rad="101600">
                    <a:schemeClr val="bg1">
                      <a:alpha val="60000"/>
                    </a:schemeClr>
                  </a:glow>
                </a:effectLst>
              </a:rPr>
              <a:t>8 </a:t>
            </a:r>
            <a:r>
              <a:rPr lang="en-US" sz="2800" dirty="0">
                <a:effectLst>
                  <a:glow rad="101600">
                    <a:schemeClr val="bg1">
                      <a:alpha val="60000"/>
                    </a:schemeClr>
                  </a:glow>
                </a:effectLst>
              </a:rPr>
              <a:t>Again, the devil </a:t>
            </a:r>
            <a:r>
              <a:rPr lang="en-US" sz="2800" dirty="0" err="1">
                <a:effectLst>
                  <a:glow rad="101600">
                    <a:schemeClr val="bg1">
                      <a:alpha val="60000"/>
                    </a:schemeClr>
                  </a:glow>
                </a:effectLst>
              </a:rPr>
              <a:t>taketh</a:t>
            </a:r>
            <a:r>
              <a:rPr lang="en-US" sz="2800" dirty="0">
                <a:effectLst>
                  <a:glow rad="101600">
                    <a:schemeClr val="bg1">
                      <a:alpha val="60000"/>
                    </a:schemeClr>
                  </a:glow>
                </a:effectLst>
              </a:rPr>
              <a:t> him up into an exceeding high mountain, and </a:t>
            </a:r>
            <a:r>
              <a:rPr lang="en-US" sz="2800" dirty="0" err="1">
                <a:effectLst>
                  <a:glow rad="101600">
                    <a:schemeClr val="bg1">
                      <a:alpha val="60000"/>
                    </a:schemeClr>
                  </a:glow>
                </a:effectLst>
              </a:rPr>
              <a:t>sheweth</a:t>
            </a:r>
            <a:r>
              <a:rPr lang="en-US" sz="2800" dirty="0">
                <a:effectLst>
                  <a:glow rad="101600">
                    <a:schemeClr val="bg1">
                      <a:alpha val="60000"/>
                    </a:schemeClr>
                  </a:glow>
                </a:effectLst>
              </a:rPr>
              <a:t> him all the kingdoms of the world, and the glory of them;</a:t>
            </a:r>
          </a:p>
          <a:p>
            <a:r>
              <a:rPr lang="en-US" sz="2800" baseline="30000" dirty="0">
                <a:effectLst>
                  <a:glow rad="101600">
                    <a:schemeClr val="bg1">
                      <a:alpha val="60000"/>
                    </a:schemeClr>
                  </a:glow>
                </a:effectLst>
              </a:rPr>
              <a:t>9 </a:t>
            </a:r>
            <a:r>
              <a:rPr lang="en-US" sz="2800" dirty="0">
                <a:effectLst>
                  <a:glow rad="101600">
                    <a:schemeClr val="bg1">
                      <a:alpha val="60000"/>
                    </a:schemeClr>
                  </a:glow>
                </a:effectLst>
              </a:rPr>
              <a:t>And </a:t>
            </a:r>
            <a:r>
              <a:rPr lang="en-US" sz="2800" dirty="0" err="1">
                <a:effectLst>
                  <a:glow rad="101600">
                    <a:schemeClr val="bg1">
                      <a:alpha val="60000"/>
                    </a:schemeClr>
                  </a:glow>
                </a:effectLst>
              </a:rPr>
              <a:t>saith</a:t>
            </a:r>
            <a:r>
              <a:rPr lang="en-US" sz="2800" dirty="0">
                <a:effectLst>
                  <a:glow rad="101600">
                    <a:schemeClr val="bg1">
                      <a:alpha val="60000"/>
                    </a:schemeClr>
                  </a:glow>
                </a:effectLst>
              </a:rPr>
              <a:t> unto him, All these things will I give thee, if thou wilt fall down and worship me.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00" y="1862471"/>
            <a:ext cx="3183585" cy="2387689"/>
          </a:xfrm>
          <a:prstGeom prst="rect">
            <a:avLst/>
          </a:prstGeom>
          <a:ln>
            <a:solidFill>
              <a:schemeClr val="bg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809" y="3814600"/>
            <a:ext cx="2405306" cy="2742049"/>
          </a:xfrm>
          <a:prstGeom prst="rect">
            <a:avLst/>
          </a:prstGeom>
          <a:ln>
            <a:solidFill>
              <a:schemeClr val="bg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296" y="4707288"/>
            <a:ext cx="3721994" cy="2092433"/>
          </a:xfrm>
          <a:prstGeom prst="rect">
            <a:avLst/>
          </a:prstGeom>
          <a:ln>
            <a:solidFill>
              <a:schemeClr val="bg1"/>
            </a:solidFill>
          </a:ln>
          <a:effectLst>
            <a:outerShdw blurRad="292100" dist="139700" dir="2700000" algn="tl" rotWithShape="0">
              <a:srgbClr val="333333">
                <a:alpha val="65000"/>
              </a:srgbClr>
            </a:outerShdw>
          </a:effectLst>
        </p:spPr>
      </p:pic>
      <p:sp>
        <p:nvSpPr>
          <p:cNvPr id="4" name="Rectangle 3"/>
          <p:cNvSpPr/>
          <p:nvPr/>
        </p:nvSpPr>
        <p:spPr>
          <a:xfrm>
            <a:off x="3554105" y="4726234"/>
            <a:ext cx="4611101" cy="1815882"/>
          </a:xfrm>
          <a:prstGeom prst="rect">
            <a:avLst/>
          </a:prstGeom>
        </p:spPr>
        <p:txBody>
          <a:bodyPr wrap="square">
            <a:spAutoFit/>
          </a:bodyPr>
          <a:lstStyle/>
          <a:p>
            <a:r>
              <a:rPr lang="en-US" sz="2800" i="1" dirty="0" smtClean="0">
                <a:solidFill>
                  <a:schemeClr val="bg1"/>
                </a:solidFill>
                <a:effectLst>
                  <a:glow rad="228600">
                    <a:schemeClr val="accent6">
                      <a:satMod val="175000"/>
                      <a:alpha val="40000"/>
                    </a:schemeClr>
                  </a:glow>
                </a:effectLst>
              </a:rPr>
              <a:t>“Get </a:t>
            </a:r>
            <a:r>
              <a:rPr lang="en-US" sz="2800" i="1" dirty="0">
                <a:solidFill>
                  <a:schemeClr val="bg1"/>
                </a:solidFill>
                <a:effectLst>
                  <a:glow rad="228600">
                    <a:schemeClr val="accent6">
                      <a:satMod val="175000"/>
                      <a:alpha val="40000"/>
                    </a:schemeClr>
                  </a:glow>
                </a:effectLst>
              </a:rPr>
              <a:t>thee hence, Satan: for it is written, Thou shalt worship the Lord thy God, and him only shalt thou serve</a:t>
            </a:r>
            <a:r>
              <a:rPr lang="en-US" sz="2800" i="1" dirty="0" smtClean="0">
                <a:solidFill>
                  <a:schemeClr val="bg1"/>
                </a:solidFill>
                <a:effectLst>
                  <a:glow rad="228600">
                    <a:schemeClr val="accent6">
                      <a:satMod val="175000"/>
                      <a:alpha val="40000"/>
                    </a:schemeClr>
                  </a:glow>
                </a:effectLst>
              </a:rPr>
              <a:t>.”</a:t>
            </a:r>
            <a:endParaRPr lang="en-US" sz="2800" i="1" dirty="0">
              <a:solidFill>
                <a:schemeClr val="bg1"/>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3165478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000" fill="hold"/>
                                        <p:tgtEl>
                                          <p:spTgt spid="12"/>
                                        </p:tgtEl>
                                        <p:attrNameLst>
                                          <p:attrName>ppt_w</p:attrName>
                                        </p:attrNameLst>
                                      </p:cBhvr>
                                      <p:tavLst>
                                        <p:tav tm="0">
                                          <p:val>
                                            <p:fltVal val="0"/>
                                          </p:val>
                                        </p:tav>
                                        <p:tav tm="100000">
                                          <p:val>
                                            <p:strVal val="#ppt_w"/>
                                          </p:val>
                                        </p:tav>
                                      </p:tavLst>
                                    </p:anim>
                                    <p:anim calcmode="lin" valueType="num">
                                      <p:cBhvr>
                                        <p:cTn id="12" dur="2000" fill="hold"/>
                                        <p:tgtEl>
                                          <p:spTgt spid="12"/>
                                        </p:tgtEl>
                                        <p:attrNameLst>
                                          <p:attrName>ppt_h</p:attrName>
                                        </p:attrNameLst>
                                      </p:cBhvr>
                                      <p:tavLst>
                                        <p:tav tm="0">
                                          <p:val>
                                            <p:fltVal val="0"/>
                                          </p:val>
                                        </p:tav>
                                        <p:tav tm="100000">
                                          <p:val>
                                            <p:strVal val="#ppt_h"/>
                                          </p:val>
                                        </p:tav>
                                      </p:tavLst>
                                    </p:anim>
                                    <p:animEffect transition="in" filter="fade">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6" y="91441"/>
            <a:ext cx="11866880" cy="6675120"/>
          </a:xfrm>
          <a:prstGeom prst="rect">
            <a:avLst/>
          </a:prstGeom>
          <a:ln>
            <a:solidFill>
              <a:schemeClr val="tx1"/>
            </a:solidFill>
          </a:ln>
        </p:spPr>
      </p:pic>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10540968" y="6269864"/>
            <a:ext cx="1375569" cy="369332"/>
          </a:xfrm>
          <a:prstGeom prst="rect">
            <a:avLst/>
          </a:prstGeom>
          <a:noFill/>
        </p:spPr>
        <p:txBody>
          <a:bodyPr wrap="none" rtlCol="0">
            <a:spAutoFit/>
          </a:bodyPr>
          <a:lstStyle/>
          <a:p>
            <a:pPr algn="r"/>
            <a:r>
              <a:rPr lang="en-US" b="1" dirty="0" smtClean="0">
                <a:effectLst>
                  <a:glow rad="101600">
                    <a:schemeClr val="bg1">
                      <a:alpha val="60000"/>
                    </a:schemeClr>
                  </a:glow>
                </a:effectLst>
              </a:rPr>
              <a:t>Introduction</a:t>
            </a:r>
            <a:endParaRPr lang="en-US" b="1" dirty="0">
              <a:effectLst>
                <a:glow rad="101600">
                  <a:schemeClr val="bg1">
                    <a:alpha val="60000"/>
                  </a:schemeClr>
                </a:glow>
              </a:effectLst>
            </a:endParaRPr>
          </a:p>
        </p:txBody>
      </p:sp>
      <p:sp>
        <p:nvSpPr>
          <p:cNvPr id="5" name="Explosion 2 4"/>
          <p:cNvSpPr/>
          <p:nvPr/>
        </p:nvSpPr>
        <p:spPr>
          <a:xfrm>
            <a:off x="-117567" y="2949397"/>
            <a:ext cx="1175657" cy="1604249"/>
          </a:xfrm>
          <a:prstGeom prst="irregularSeal2">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2 5"/>
          <p:cNvSpPr/>
          <p:nvPr/>
        </p:nvSpPr>
        <p:spPr>
          <a:xfrm>
            <a:off x="1469581" y="2239648"/>
            <a:ext cx="1175657" cy="1604249"/>
          </a:xfrm>
          <a:prstGeom prst="irregularSeal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2072" y="3520731"/>
            <a:ext cx="1592680" cy="646331"/>
          </a:xfrm>
          <a:prstGeom prst="rect">
            <a:avLst/>
          </a:prstGeom>
          <a:noFill/>
        </p:spPr>
        <p:txBody>
          <a:bodyPr wrap="none" rtlCol="0">
            <a:spAutoFit/>
          </a:bodyPr>
          <a:lstStyle/>
          <a:p>
            <a:r>
              <a:rPr lang="en-US" sz="3600" dirty="0" smtClean="0">
                <a:ln>
                  <a:solidFill>
                    <a:schemeClr val="tx1"/>
                  </a:solidFill>
                </a:ln>
                <a:solidFill>
                  <a:schemeClr val="accent4"/>
                </a:solidFill>
                <a:effectLst>
                  <a:glow rad="101600">
                    <a:schemeClr val="bg1">
                      <a:alpha val="60000"/>
                    </a:schemeClr>
                  </a:glow>
                </a:effectLst>
                <a:latin typeface="Arial Black" panose="020B0A04020102020204" pitchFamily="34" charset="0"/>
              </a:rPr>
              <a:t> Birth</a:t>
            </a:r>
            <a:endParaRPr lang="en-US" sz="3600" dirty="0">
              <a:ln>
                <a:solidFill>
                  <a:schemeClr val="tx1"/>
                </a:solidFill>
              </a:ln>
              <a:solidFill>
                <a:schemeClr val="accent4"/>
              </a:solidFill>
              <a:effectLst>
                <a:glow rad="101600">
                  <a:schemeClr val="bg1">
                    <a:alpha val="60000"/>
                  </a:schemeClr>
                </a:glow>
              </a:effectLst>
              <a:latin typeface="Arial Black" panose="020B0A04020102020204" pitchFamily="34" charset="0"/>
            </a:endParaRPr>
          </a:p>
        </p:txBody>
      </p:sp>
      <p:sp>
        <p:nvSpPr>
          <p:cNvPr id="8" name="TextBox 7"/>
          <p:cNvSpPr txBox="1"/>
          <p:nvPr/>
        </p:nvSpPr>
        <p:spPr>
          <a:xfrm>
            <a:off x="1868477" y="2643567"/>
            <a:ext cx="6129563" cy="1200329"/>
          </a:xfrm>
          <a:prstGeom prst="rect">
            <a:avLst/>
          </a:prstGeom>
          <a:noFill/>
        </p:spPr>
        <p:txBody>
          <a:bodyPr wrap="none" rtlCol="0">
            <a:spAutoFit/>
          </a:bodyPr>
          <a:lstStyle/>
          <a:p>
            <a:r>
              <a:rPr lang="en-US" sz="3600" dirty="0" smtClean="0">
                <a:ln>
                  <a:solidFill>
                    <a:schemeClr val="tx1"/>
                  </a:solidFill>
                </a:ln>
                <a:solidFill>
                  <a:srgbClr val="FF0000"/>
                </a:solidFill>
                <a:effectLst>
                  <a:glow rad="101600">
                    <a:schemeClr val="bg1">
                      <a:alpha val="60000"/>
                    </a:schemeClr>
                  </a:glow>
                </a:effectLst>
                <a:latin typeface="Arial Black" panose="020B0A04020102020204" pitchFamily="34" charset="0"/>
              </a:rPr>
              <a:t> John the Baptist</a:t>
            </a:r>
          </a:p>
          <a:p>
            <a:r>
              <a:rPr lang="en-US" sz="3600" dirty="0" smtClean="0">
                <a:ln>
                  <a:solidFill>
                    <a:schemeClr val="tx1"/>
                  </a:solidFill>
                </a:ln>
                <a:solidFill>
                  <a:srgbClr val="FF0000"/>
                </a:solidFill>
                <a:effectLst>
                  <a:glow rad="101600">
                    <a:schemeClr val="bg1">
                      <a:alpha val="60000"/>
                    </a:schemeClr>
                  </a:glow>
                </a:effectLst>
                <a:latin typeface="Arial Black" panose="020B0A04020102020204" pitchFamily="34" charset="0"/>
              </a:rPr>
              <a:t>Baptism &amp; Temptations</a:t>
            </a:r>
            <a:endParaRPr lang="en-US" sz="3600" dirty="0">
              <a:ln>
                <a:solidFill>
                  <a:schemeClr val="tx1"/>
                </a:solidFill>
              </a:ln>
              <a:solidFill>
                <a:srgbClr val="FF0000"/>
              </a:solidFill>
              <a:effectLst>
                <a:glow rad="101600">
                  <a:schemeClr val="bg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1605505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3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Effect transition="in" filter="fade">
                                      <p:cBhvr>
                                        <p:cTn id="20" dur="1000"/>
                                        <p:tgtEl>
                                          <p:spTgt spid="6"/>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sp>
        <p:nvSpPr>
          <p:cNvPr id="9" name="TextBox 8"/>
          <p:cNvSpPr txBox="1"/>
          <p:nvPr/>
        </p:nvSpPr>
        <p:spPr>
          <a:xfrm>
            <a:off x="607762" y="959533"/>
            <a:ext cx="4185248"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4:8-9,10</a:t>
            </a:r>
            <a:endParaRPr lang="en-US" sz="3600" b="1" dirty="0">
              <a:effectLst>
                <a:glow rad="101600">
                  <a:schemeClr val="bg1">
                    <a:alpha val="60000"/>
                  </a:schemeClr>
                </a:glow>
              </a:effectLst>
              <a:latin typeface="Cooper Black" panose="0208090404030B0204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16" y="1728269"/>
            <a:ext cx="3721994" cy="2092433"/>
          </a:xfrm>
          <a:prstGeom prst="rect">
            <a:avLst/>
          </a:prstGeom>
          <a:ln>
            <a:solidFill>
              <a:schemeClr val="bg1"/>
            </a:solidFill>
          </a:ln>
          <a:effectLst>
            <a:outerShdw blurRad="292100" dist="139700" dir="2700000" algn="tl" rotWithShape="0">
              <a:srgbClr val="333333">
                <a:alpha val="65000"/>
              </a:srgbClr>
            </a:outerShdw>
          </a:effectLst>
        </p:spPr>
      </p:pic>
      <p:sp>
        <p:nvSpPr>
          <p:cNvPr id="7" name="Rectangle 6"/>
          <p:cNvSpPr/>
          <p:nvPr/>
        </p:nvSpPr>
        <p:spPr>
          <a:xfrm>
            <a:off x="607762" y="2937126"/>
            <a:ext cx="11271517" cy="3539430"/>
          </a:xfrm>
          <a:prstGeom prst="rect">
            <a:avLst/>
          </a:prstGeom>
          <a:effectLst>
            <a:outerShdw blurRad="50800" dist="38100" dir="2700000" sx="101000" sy="101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800" dirty="0" smtClean="0">
                <a:solidFill>
                  <a:schemeClr val="lt1"/>
                </a:solidFill>
              </a:rPr>
              <a:t>Now </a:t>
            </a:r>
            <a:r>
              <a:rPr lang="en-US" sz="2800" dirty="0">
                <a:solidFill>
                  <a:schemeClr val="lt1"/>
                </a:solidFill>
              </a:rPr>
              <a:t>in some frustration Satan moves right to the point. </a:t>
            </a:r>
            <a:r>
              <a:rPr lang="en-US" sz="2800" dirty="0" smtClean="0">
                <a:solidFill>
                  <a:schemeClr val="lt1"/>
                </a:solidFill>
              </a:rPr>
              <a:t>If</a:t>
            </a:r>
          </a:p>
          <a:p>
            <a:r>
              <a:rPr lang="en-US" sz="2800" dirty="0" smtClean="0">
                <a:solidFill>
                  <a:schemeClr val="lt1"/>
                </a:solidFill>
              </a:rPr>
              <a:t>he </a:t>
            </a:r>
            <a:r>
              <a:rPr lang="en-US" sz="2800" dirty="0">
                <a:solidFill>
                  <a:schemeClr val="lt1"/>
                </a:solidFill>
              </a:rPr>
              <a:t>cannot tempt physically and cannot tempt spiritually, </a:t>
            </a:r>
            <a:r>
              <a:rPr lang="en-US" sz="2800" dirty="0" smtClean="0">
                <a:solidFill>
                  <a:schemeClr val="lt1"/>
                </a:solidFill>
              </a:rPr>
              <a:t>he</a:t>
            </a:r>
          </a:p>
          <a:p>
            <a:r>
              <a:rPr lang="en-US" sz="2800" dirty="0" smtClean="0">
                <a:solidFill>
                  <a:schemeClr val="lt1"/>
                </a:solidFill>
              </a:rPr>
              <a:t>will </a:t>
            </a:r>
            <a:r>
              <a:rPr lang="en-US" sz="2800" dirty="0">
                <a:solidFill>
                  <a:schemeClr val="lt1"/>
                </a:solidFill>
              </a:rPr>
              <a:t>simply make an outright proposition. From a high </a:t>
            </a:r>
            <a:r>
              <a:rPr lang="en-US" sz="2800" dirty="0" smtClean="0">
                <a:solidFill>
                  <a:schemeClr val="lt1"/>
                </a:solidFill>
              </a:rPr>
              <a:t>mountain</a:t>
            </a:r>
          </a:p>
          <a:p>
            <a:r>
              <a:rPr lang="en-US" sz="2800" dirty="0" smtClean="0">
                <a:solidFill>
                  <a:schemeClr val="lt1"/>
                </a:solidFill>
              </a:rPr>
              <a:t>where </a:t>
            </a:r>
            <a:r>
              <a:rPr lang="en-US" sz="2800" dirty="0">
                <a:solidFill>
                  <a:schemeClr val="lt1"/>
                </a:solidFill>
              </a:rPr>
              <a:t>they might overlook the kingdoms of the </a:t>
            </a:r>
            <a:r>
              <a:rPr lang="en-US" sz="2800" dirty="0" smtClean="0">
                <a:solidFill>
                  <a:schemeClr val="lt1"/>
                </a:solidFill>
              </a:rPr>
              <a:t>world, </a:t>
            </a:r>
            <a:r>
              <a:rPr lang="en-US" sz="2800" dirty="0">
                <a:solidFill>
                  <a:schemeClr val="lt1"/>
                </a:solidFill>
              </a:rPr>
              <a:t>Satan says, "All these things will I give thee, if thou wilt fall down and worship me." </a:t>
            </a:r>
          </a:p>
          <a:p>
            <a:r>
              <a:rPr lang="en-US" sz="2800" dirty="0" smtClean="0">
                <a:solidFill>
                  <a:schemeClr val="lt1"/>
                </a:solidFill>
              </a:rPr>
              <a:t>Satan </a:t>
            </a:r>
            <a:r>
              <a:rPr lang="en-US" sz="2800" dirty="0">
                <a:solidFill>
                  <a:schemeClr val="lt1"/>
                </a:solidFill>
              </a:rPr>
              <a:t>makes up for lack of subtlety here with the grandeur of his offer. Satan is proceeding under his first article of faithlessness--the unequivocal belief that you can buy anything in this world for money.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887" y="722421"/>
            <a:ext cx="2533650" cy="3171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56647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ppt_w</p:attrName>
                                        </p:attrNameLst>
                                      </p:cBhvr>
                                      <p:tavLst>
                                        <p:tav tm="0">
                                          <p:val>
                                            <p:fltVal val="0"/>
                                          </p:val>
                                        </p:tav>
                                        <p:tav tm="100000">
                                          <p:val>
                                            <p:strVal val="#ppt_w"/>
                                          </p:val>
                                        </p:tav>
                                      </p:tavLst>
                                    </p:anim>
                                    <p:anim calcmode="lin" valueType="num">
                                      <p:cBhvr>
                                        <p:cTn id="8" dur="1500" fill="hold"/>
                                        <p:tgtEl>
                                          <p:spTgt spid="14"/>
                                        </p:tgtEl>
                                        <p:attrNameLst>
                                          <p:attrName>ppt_h</p:attrName>
                                        </p:attrNameLst>
                                      </p:cBhvr>
                                      <p:tavLst>
                                        <p:tav tm="0">
                                          <p:val>
                                            <p:fltVal val="0"/>
                                          </p:val>
                                        </p:tav>
                                        <p:tav tm="100000">
                                          <p:val>
                                            <p:strVal val="#ppt_h"/>
                                          </p:val>
                                        </p:tav>
                                      </p:tavLst>
                                    </p:anim>
                                    <p:animEffect transition="in" filter="fade">
                                      <p:cBhvr>
                                        <p:cTn id="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00" y="1862471"/>
            <a:ext cx="3183585" cy="2387689"/>
          </a:xfrm>
          <a:prstGeom prst="rect">
            <a:avLst/>
          </a:prstGeom>
          <a:ln>
            <a:solidFill>
              <a:schemeClr val="bg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809" y="3814600"/>
            <a:ext cx="2405306" cy="2742049"/>
          </a:xfrm>
          <a:prstGeom prst="rect">
            <a:avLst/>
          </a:prstGeom>
          <a:ln>
            <a:solidFill>
              <a:schemeClr val="bg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296" y="4707288"/>
            <a:ext cx="3721994" cy="2092433"/>
          </a:xfrm>
          <a:prstGeom prst="rect">
            <a:avLst/>
          </a:prstGeom>
          <a:ln>
            <a:solidFill>
              <a:schemeClr val="bg1"/>
            </a:solidFill>
          </a:ln>
          <a:effectLst>
            <a:outerShdw blurRad="292100" dist="139700" dir="2700000" algn="tl" rotWithShape="0">
              <a:srgbClr val="333333">
                <a:alpha val="65000"/>
              </a:srgbClr>
            </a:outerShdw>
          </a:effectLst>
        </p:spPr>
      </p:pic>
      <p:sp>
        <p:nvSpPr>
          <p:cNvPr id="11" name="TextBox 10"/>
          <p:cNvSpPr txBox="1"/>
          <p:nvPr/>
        </p:nvSpPr>
        <p:spPr>
          <a:xfrm>
            <a:off x="7367452" y="1186328"/>
            <a:ext cx="3814354" cy="1384995"/>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defRPr sz="2800" baseline="30000">
                <a:solidFill>
                  <a:schemeClr val="dk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aseline="0" dirty="0" smtClean="0"/>
              <a:t>What can we learn from  how Jesus responded to each temptation?</a:t>
            </a:r>
            <a:endParaRPr lang="en-US" baseline="0" dirty="0"/>
          </a:p>
        </p:txBody>
      </p:sp>
      <p:sp>
        <p:nvSpPr>
          <p:cNvPr id="14" name="Rectangle 13"/>
          <p:cNvSpPr/>
          <p:nvPr/>
        </p:nvSpPr>
        <p:spPr>
          <a:xfrm>
            <a:off x="422500" y="1941836"/>
            <a:ext cx="4329804" cy="1815882"/>
          </a:xfrm>
          <a:prstGeom prst="rect">
            <a:avLst/>
          </a:prstGeom>
        </p:spPr>
        <p:txBody>
          <a:bodyPr wrap="square">
            <a:spAutoFit/>
          </a:bodyPr>
          <a:lstStyle/>
          <a:p>
            <a:r>
              <a:rPr lang="en-US" sz="2800" i="1" dirty="0" smtClean="0">
                <a:solidFill>
                  <a:schemeClr val="bg1"/>
                </a:solidFill>
                <a:effectLst>
                  <a:glow rad="228600">
                    <a:schemeClr val="accent6">
                      <a:satMod val="175000"/>
                      <a:alpha val="40000"/>
                    </a:schemeClr>
                  </a:glow>
                </a:effectLst>
              </a:rPr>
              <a:t>“It </a:t>
            </a:r>
            <a:r>
              <a:rPr lang="en-US" sz="2800" i="1" dirty="0">
                <a:solidFill>
                  <a:schemeClr val="bg1"/>
                </a:solidFill>
                <a:effectLst>
                  <a:glow rad="228600">
                    <a:schemeClr val="accent6">
                      <a:satMod val="175000"/>
                      <a:alpha val="40000"/>
                    </a:schemeClr>
                  </a:glow>
                </a:effectLst>
              </a:rPr>
              <a:t>is written, Man shall not live by bread alone, but by every word that </a:t>
            </a:r>
            <a:r>
              <a:rPr lang="en-US" sz="2800" i="1" dirty="0" err="1">
                <a:solidFill>
                  <a:schemeClr val="bg1"/>
                </a:solidFill>
                <a:effectLst>
                  <a:glow rad="228600">
                    <a:schemeClr val="accent6">
                      <a:satMod val="175000"/>
                      <a:alpha val="40000"/>
                    </a:schemeClr>
                  </a:glow>
                </a:effectLst>
              </a:rPr>
              <a:t>proceedeth</a:t>
            </a:r>
            <a:r>
              <a:rPr lang="en-US" sz="2800" i="1" dirty="0">
                <a:solidFill>
                  <a:schemeClr val="bg1"/>
                </a:solidFill>
                <a:effectLst>
                  <a:glow rad="228600">
                    <a:schemeClr val="accent6">
                      <a:satMod val="175000"/>
                      <a:alpha val="40000"/>
                    </a:schemeClr>
                  </a:glow>
                </a:effectLst>
              </a:rPr>
              <a:t> out of the mouth of God</a:t>
            </a:r>
            <a:r>
              <a:rPr lang="en-US" sz="2800" i="1" dirty="0" smtClean="0">
                <a:solidFill>
                  <a:schemeClr val="bg1"/>
                </a:solidFill>
                <a:effectLst>
                  <a:glow rad="228600">
                    <a:schemeClr val="accent6">
                      <a:satMod val="175000"/>
                      <a:alpha val="40000"/>
                    </a:schemeClr>
                  </a:glow>
                </a:effectLst>
              </a:rPr>
              <a:t>.”</a:t>
            </a:r>
            <a:endParaRPr lang="en-US" sz="2800" i="1" dirty="0">
              <a:solidFill>
                <a:schemeClr val="bg1"/>
              </a:solidFill>
              <a:effectLst>
                <a:glow rad="228600">
                  <a:schemeClr val="accent6">
                    <a:satMod val="175000"/>
                    <a:alpha val="40000"/>
                  </a:schemeClr>
                </a:glow>
              </a:effectLst>
            </a:endParaRPr>
          </a:p>
        </p:txBody>
      </p:sp>
      <p:sp>
        <p:nvSpPr>
          <p:cNvPr id="15" name="Rectangle 14"/>
          <p:cNvSpPr/>
          <p:nvPr/>
        </p:nvSpPr>
        <p:spPr>
          <a:xfrm>
            <a:off x="1303810" y="3877046"/>
            <a:ext cx="2516257" cy="2246769"/>
          </a:xfrm>
          <a:prstGeom prst="rect">
            <a:avLst/>
          </a:prstGeom>
        </p:spPr>
        <p:txBody>
          <a:bodyPr wrap="square">
            <a:spAutoFit/>
          </a:bodyPr>
          <a:lstStyle/>
          <a:p>
            <a:r>
              <a:rPr lang="en-US" sz="2800" i="1" dirty="0" smtClean="0">
                <a:effectLst>
                  <a:glow rad="228600">
                    <a:schemeClr val="accent6">
                      <a:satMod val="175000"/>
                      <a:alpha val="40000"/>
                    </a:schemeClr>
                  </a:glow>
                </a:effectLst>
              </a:rPr>
              <a:t>“It </a:t>
            </a:r>
            <a:r>
              <a:rPr lang="en-US" sz="2800" i="1" dirty="0">
                <a:effectLst>
                  <a:glow rad="228600">
                    <a:schemeClr val="accent6">
                      <a:satMod val="175000"/>
                      <a:alpha val="40000"/>
                    </a:schemeClr>
                  </a:glow>
                </a:effectLst>
              </a:rPr>
              <a:t>is written again, Thou shalt not tempt the Lord thy God</a:t>
            </a:r>
            <a:r>
              <a:rPr lang="en-US" sz="2800" i="1" dirty="0" smtClean="0">
                <a:effectLst>
                  <a:glow rad="228600">
                    <a:schemeClr val="accent6">
                      <a:satMod val="175000"/>
                      <a:alpha val="40000"/>
                    </a:schemeClr>
                  </a:glow>
                </a:effectLst>
              </a:rPr>
              <a:t>.”</a:t>
            </a:r>
            <a:endParaRPr lang="en-US" sz="2800" i="1" dirty="0">
              <a:effectLst>
                <a:glow rad="228600">
                  <a:schemeClr val="accent6">
                    <a:satMod val="175000"/>
                    <a:alpha val="40000"/>
                  </a:schemeClr>
                </a:glow>
              </a:effectLst>
            </a:endParaRPr>
          </a:p>
        </p:txBody>
      </p:sp>
      <p:sp>
        <p:nvSpPr>
          <p:cNvPr id="16" name="Rectangle 15"/>
          <p:cNvSpPr/>
          <p:nvPr/>
        </p:nvSpPr>
        <p:spPr>
          <a:xfrm>
            <a:off x="3554105" y="4726234"/>
            <a:ext cx="4611101" cy="1815882"/>
          </a:xfrm>
          <a:prstGeom prst="rect">
            <a:avLst/>
          </a:prstGeom>
        </p:spPr>
        <p:txBody>
          <a:bodyPr wrap="square">
            <a:spAutoFit/>
          </a:bodyPr>
          <a:lstStyle/>
          <a:p>
            <a:r>
              <a:rPr lang="en-US" sz="2800" i="1" dirty="0" smtClean="0">
                <a:solidFill>
                  <a:schemeClr val="bg1"/>
                </a:solidFill>
                <a:effectLst>
                  <a:glow rad="228600">
                    <a:schemeClr val="accent6">
                      <a:satMod val="175000"/>
                      <a:alpha val="40000"/>
                    </a:schemeClr>
                  </a:glow>
                </a:effectLst>
              </a:rPr>
              <a:t>“Get </a:t>
            </a:r>
            <a:r>
              <a:rPr lang="en-US" sz="2800" i="1" dirty="0">
                <a:solidFill>
                  <a:schemeClr val="bg1"/>
                </a:solidFill>
                <a:effectLst>
                  <a:glow rad="228600">
                    <a:schemeClr val="accent6">
                      <a:satMod val="175000"/>
                      <a:alpha val="40000"/>
                    </a:schemeClr>
                  </a:glow>
                </a:effectLst>
              </a:rPr>
              <a:t>thee hence, Satan: for it is written, Thou shalt worship the Lord thy God, and him only shalt thou serve</a:t>
            </a:r>
            <a:r>
              <a:rPr lang="en-US" sz="2800" i="1" dirty="0" smtClean="0">
                <a:solidFill>
                  <a:schemeClr val="bg1"/>
                </a:solidFill>
                <a:effectLst>
                  <a:glow rad="228600">
                    <a:schemeClr val="accent6">
                      <a:satMod val="175000"/>
                      <a:alpha val="40000"/>
                    </a:schemeClr>
                  </a:glow>
                </a:effectLst>
              </a:rPr>
              <a:t>.”</a:t>
            </a:r>
            <a:endParaRPr lang="en-US" sz="2800" i="1" dirty="0">
              <a:solidFill>
                <a:schemeClr val="bg1"/>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2689078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000"/>
                                        <p:tgtEl>
                                          <p:spTgt spid="15"/>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00" y="1862471"/>
            <a:ext cx="3183585" cy="2387689"/>
          </a:xfrm>
          <a:prstGeom prst="rect">
            <a:avLst/>
          </a:prstGeom>
          <a:ln>
            <a:solidFill>
              <a:schemeClr val="bg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809" y="3814600"/>
            <a:ext cx="2405306" cy="2742049"/>
          </a:xfrm>
          <a:prstGeom prst="rect">
            <a:avLst/>
          </a:prstGeom>
          <a:ln>
            <a:solidFill>
              <a:schemeClr val="bg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296" y="4707288"/>
            <a:ext cx="3721994" cy="2092433"/>
          </a:xfrm>
          <a:prstGeom prst="rect">
            <a:avLst/>
          </a:prstGeom>
          <a:ln>
            <a:solidFill>
              <a:schemeClr val="bg1"/>
            </a:solidFill>
          </a:ln>
          <a:effectLst>
            <a:outerShdw blurRad="292100" dist="139700" dir="2700000" algn="tl" rotWithShape="0">
              <a:srgbClr val="333333">
                <a:alpha val="65000"/>
              </a:srgbClr>
            </a:outerShdw>
          </a:effectLst>
        </p:spPr>
      </p:pic>
      <p:sp>
        <p:nvSpPr>
          <p:cNvPr id="11" name="TextBox 10"/>
          <p:cNvSpPr txBox="1"/>
          <p:nvPr/>
        </p:nvSpPr>
        <p:spPr>
          <a:xfrm>
            <a:off x="7367452" y="1186328"/>
            <a:ext cx="4313686" cy="954107"/>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defRPr sz="2800" baseline="30000">
                <a:solidFill>
                  <a:schemeClr val="dk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aseline="0" dirty="0" smtClean="0"/>
              <a:t>Why did Satan question Jesus being the Son of God?</a:t>
            </a:r>
            <a:endParaRPr lang="en-US" baseline="0" dirty="0"/>
          </a:p>
        </p:txBody>
      </p:sp>
      <p:sp>
        <p:nvSpPr>
          <p:cNvPr id="4" name="Rectangle 3"/>
          <p:cNvSpPr/>
          <p:nvPr/>
        </p:nvSpPr>
        <p:spPr>
          <a:xfrm rot="20756360">
            <a:off x="3743437" y="2908500"/>
            <a:ext cx="7454092" cy="830997"/>
          </a:xfrm>
          <a:prstGeom prst="rect">
            <a:avLst/>
          </a:prstGeom>
        </p:spPr>
        <p:txBody>
          <a:bodyPr wrap="none">
            <a:spAutoFit/>
          </a:bodyPr>
          <a:lstStyle/>
          <a:p>
            <a:r>
              <a:rPr lang="en-US" sz="4800" i="1" dirty="0" smtClean="0">
                <a:solidFill>
                  <a:srgbClr val="92D050"/>
                </a:solidFill>
                <a:effectLst>
                  <a:glow rad="101600">
                    <a:schemeClr val="tx1">
                      <a:alpha val="60000"/>
                    </a:schemeClr>
                  </a:glow>
                </a:effectLst>
              </a:rPr>
              <a:t>“If </a:t>
            </a:r>
            <a:r>
              <a:rPr lang="en-US" sz="4800" i="1" dirty="0">
                <a:solidFill>
                  <a:srgbClr val="92D050"/>
                </a:solidFill>
                <a:effectLst>
                  <a:glow rad="101600">
                    <a:schemeClr val="tx1">
                      <a:alpha val="60000"/>
                    </a:schemeClr>
                  </a:glow>
                </a:effectLst>
              </a:rPr>
              <a:t>thou be the Son of </a:t>
            </a:r>
            <a:r>
              <a:rPr lang="en-US" sz="4800" i="1" dirty="0" smtClean="0">
                <a:solidFill>
                  <a:srgbClr val="92D050"/>
                </a:solidFill>
                <a:effectLst>
                  <a:glow rad="101600">
                    <a:schemeClr val="tx1">
                      <a:alpha val="60000"/>
                    </a:schemeClr>
                  </a:glow>
                </a:effectLst>
              </a:rPr>
              <a:t>God...” </a:t>
            </a:r>
            <a:endParaRPr lang="en-US" sz="4800" i="1" dirty="0">
              <a:solidFill>
                <a:srgbClr val="92D050"/>
              </a:solidFill>
              <a:effectLst>
                <a:glow rad="101600">
                  <a:schemeClr val="tx1">
                    <a:alpha val="60000"/>
                  </a:schemeClr>
                </a:glow>
              </a:effectLst>
            </a:endParaRPr>
          </a:p>
        </p:txBody>
      </p:sp>
    </p:spTree>
    <p:extLst>
      <p:ext uri="{BB962C8B-B14F-4D97-AF65-F5344CB8AC3E}">
        <p14:creationId xmlns:p14="http://schemas.microsoft.com/office/powerpoint/2010/main" val="5513282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00" y="1862471"/>
            <a:ext cx="3183585" cy="2387689"/>
          </a:xfrm>
          <a:prstGeom prst="rect">
            <a:avLst/>
          </a:prstGeom>
          <a:ln>
            <a:solidFill>
              <a:schemeClr val="bg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809" y="3814600"/>
            <a:ext cx="2405306" cy="2742049"/>
          </a:xfrm>
          <a:prstGeom prst="rect">
            <a:avLst/>
          </a:prstGeom>
          <a:ln>
            <a:solidFill>
              <a:schemeClr val="bg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296" y="4707288"/>
            <a:ext cx="3721994" cy="2092433"/>
          </a:xfrm>
          <a:prstGeom prst="rect">
            <a:avLst/>
          </a:prstGeom>
          <a:ln>
            <a:solidFill>
              <a:schemeClr val="bg1"/>
            </a:solidFill>
          </a:ln>
          <a:effectLst>
            <a:outerShdw blurRad="292100" dist="139700" dir="2700000" algn="tl" rotWithShape="0">
              <a:srgbClr val="333333">
                <a:alpha val="65000"/>
              </a:srgbClr>
            </a:outerShdw>
          </a:effectLst>
        </p:spPr>
      </p:pic>
      <p:sp>
        <p:nvSpPr>
          <p:cNvPr id="11" name="TextBox 10"/>
          <p:cNvSpPr txBox="1"/>
          <p:nvPr/>
        </p:nvSpPr>
        <p:spPr>
          <a:xfrm>
            <a:off x="7367452" y="1186328"/>
            <a:ext cx="4313686" cy="954107"/>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defRPr sz="2800" baseline="30000">
                <a:solidFill>
                  <a:schemeClr val="dk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aseline="0" dirty="0" smtClean="0"/>
              <a:t>Does it help us to know Jesus faced temptations?</a:t>
            </a:r>
            <a:endParaRPr lang="en-US" baseline="0" dirty="0"/>
          </a:p>
        </p:txBody>
      </p:sp>
      <p:sp>
        <p:nvSpPr>
          <p:cNvPr id="12" name="Rectangle 11"/>
          <p:cNvSpPr/>
          <p:nvPr/>
        </p:nvSpPr>
        <p:spPr>
          <a:xfrm rot="20756360">
            <a:off x="379892" y="2096994"/>
            <a:ext cx="3186280" cy="1569660"/>
          </a:xfrm>
          <a:prstGeom prst="rect">
            <a:avLst/>
          </a:prstGeom>
        </p:spPr>
        <p:txBody>
          <a:bodyPr wrap="square">
            <a:spAutoFit/>
          </a:bodyPr>
          <a:lstStyle/>
          <a:p>
            <a:pPr algn="ctr"/>
            <a:r>
              <a:rPr lang="en-US" sz="4800" i="1" dirty="0" smtClean="0">
                <a:solidFill>
                  <a:srgbClr val="92D050"/>
                </a:solidFill>
                <a:effectLst>
                  <a:glow rad="101600">
                    <a:schemeClr val="tx1">
                      <a:alpha val="60000"/>
                    </a:schemeClr>
                  </a:glow>
                </a:effectLst>
              </a:rPr>
              <a:t>Physical Appetites</a:t>
            </a:r>
            <a:endParaRPr lang="en-US" sz="4800" i="1" dirty="0">
              <a:solidFill>
                <a:srgbClr val="92D050"/>
              </a:solidFill>
              <a:effectLst>
                <a:glow rad="101600">
                  <a:schemeClr val="tx1">
                    <a:alpha val="60000"/>
                  </a:schemeClr>
                </a:glow>
              </a:effectLst>
            </a:endParaRPr>
          </a:p>
        </p:txBody>
      </p:sp>
      <p:sp>
        <p:nvSpPr>
          <p:cNvPr id="13" name="Rectangle 12"/>
          <p:cNvSpPr/>
          <p:nvPr/>
        </p:nvSpPr>
        <p:spPr>
          <a:xfrm rot="20756360">
            <a:off x="913320" y="4533810"/>
            <a:ext cx="3186280" cy="830997"/>
          </a:xfrm>
          <a:prstGeom prst="rect">
            <a:avLst/>
          </a:prstGeom>
        </p:spPr>
        <p:txBody>
          <a:bodyPr wrap="square">
            <a:spAutoFit/>
          </a:bodyPr>
          <a:lstStyle/>
          <a:p>
            <a:pPr algn="ctr"/>
            <a:r>
              <a:rPr lang="en-US" sz="4800" i="1" dirty="0" smtClean="0">
                <a:solidFill>
                  <a:srgbClr val="92D050"/>
                </a:solidFill>
                <a:effectLst>
                  <a:glow rad="101600">
                    <a:schemeClr val="tx1">
                      <a:alpha val="60000"/>
                    </a:schemeClr>
                  </a:glow>
                </a:effectLst>
              </a:rPr>
              <a:t>Pride</a:t>
            </a:r>
            <a:endParaRPr lang="en-US" sz="4800" i="1" dirty="0">
              <a:solidFill>
                <a:srgbClr val="92D050"/>
              </a:solidFill>
              <a:effectLst>
                <a:glow rad="101600">
                  <a:schemeClr val="tx1">
                    <a:alpha val="60000"/>
                  </a:schemeClr>
                </a:glow>
              </a:effectLst>
            </a:endParaRPr>
          </a:p>
        </p:txBody>
      </p:sp>
      <p:sp>
        <p:nvSpPr>
          <p:cNvPr id="14" name="Rectangle 13"/>
          <p:cNvSpPr/>
          <p:nvPr/>
        </p:nvSpPr>
        <p:spPr>
          <a:xfrm rot="20756360">
            <a:off x="3698416" y="4828425"/>
            <a:ext cx="3186280" cy="1569660"/>
          </a:xfrm>
          <a:prstGeom prst="rect">
            <a:avLst/>
          </a:prstGeom>
        </p:spPr>
        <p:txBody>
          <a:bodyPr wrap="square">
            <a:spAutoFit/>
          </a:bodyPr>
          <a:lstStyle/>
          <a:p>
            <a:pPr algn="ctr"/>
            <a:r>
              <a:rPr lang="en-US" sz="4800" i="1" dirty="0" smtClean="0">
                <a:solidFill>
                  <a:srgbClr val="92D050"/>
                </a:solidFill>
                <a:effectLst>
                  <a:glow rad="101600">
                    <a:schemeClr val="tx1">
                      <a:alpha val="60000"/>
                    </a:schemeClr>
                  </a:glow>
                </a:effectLst>
              </a:rPr>
              <a:t>Worldly Riches</a:t>
            </a:r>
            <a:endParaRPr lang="en-US" sz="4800" i="1" dirty="0">
              <a:solidFill>
                <a:srgbClr val="92D050"/>
              </a:solidFill>
              <a:effectLst>
                <a:glow rad="101600">
                  <a:schemeClr val="tx1">
                    <a:alpha val="60000"/>
                  </a:schemeClr>
                </a:glow>
              </a:effectLst>
            </a:endParaRPr>
          </a:p>
        </p:txBody>
      </p:sp>
    </p:spTree>
    <p:extLst>
      <p:ext uri="{BB962C8B-B14F-4D97-AF65-F5344CB8AC3E}">
        <p14:creationId xmlns:p14="http://schemas.microsoft.com/office/powerpoint/2010/main" val="3062135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0"/>
                                        <p:tgtEl>
                                          <p:spTgt spid="12"/>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0"/>
                                        <p:tgtEl>
                                          <p:spTgt spid="13"/>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7943718" y="6269864"/>
            <a:ext cx="3972819" cy="369332"/>
          </a:xfrm>
          <a:prstGeom prst="rect">
            <a:avLst/>
          </a:prstGeom>
          <a:noFill/>
        </p:spPr>
        <p:txBody>
          <a:bodyPr wrap="none" rtlCol="0">
            <a:spAutoFit/>
          </a:bodyPr>
          <a:lstStyle/>
          <a:p>
            <a:pPr algn="r"/>
            <a:r>
              <a:rPr lang="en-US" b="1" dirty="0" smtClean="0">
                <a:effectLst>
                  <a:glow rad="101600">
                    <a:schemeClr val="bg1">
                      <a:alpha val="60000"/>
                    </a:schemeClr>
                  </a:glow>
                </a:effectLst>
              </a:rPr>
              <a:t>3- Jesus withstands Satan’s temptations</a:t>
            </a:r>
            <a:endParaRPr lang="en-US" b="1" dirty="0">
              <a:effectLst>
                <a:glow rad="101600">
                  <a:schemeClr val="bg1">
                    <a:alpha val="60000"/>
                  </a:schemeClr>
                </a:glo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44" y="736483"/>
            <a:ext cx="7586704" cy="54169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00" y="1862471"/>
            <a:ext cx="3183585" cy="2387689"/>
          </a:xfrm>
          <a:prstGeom prst="rect">
            <a:avLst/>
          </a:prstGeom>
          <a:ln>
            <a:solidFill>
              <a:schemeClr val="bg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809" y="3814600"/>
            <a:ext cx="2405306" cy="2742049"/>
          </a:xfrm>
          <a:prstGeom prst="rect">
            <a:avLst/>
          </a:prstGeom>
          <a:ln>
            <a:solidFill>
              <a:schemeClr val="bg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7296" y="4707288"/>
            <a:ext cx="3721994" cy="2092433"/>
          </a:xfrm>
          <a:prstGeom prst="rect">
            <a:avLst/>
          </a:prstGeom>
          <a:ln>
            <a:solidFill>
              <a:schemeClr val="bg1"/>
            </a:solidFill>
          </a:ln>
          <a:effectLst>
            <a:outerShdw blurRad="292100" dist="139700" dir="2700000" algn="tl" rotWithShape="0">
              <a:srgbClr val="333333">
                <a:alpha val="65000"/>
              </a:srgbClr>
            </a:outerShdw>
          </a:effectLst>
        </p:spPr>
      </p:pic>
      <p:sp>
        <p:nvSpPr>
          <p:cNvPr id="11" name="TextBox 10"/>
          <p:cNvSpPr txBox="1"/>
          <p:nvPr/>
        </p:nvSpPr>
        <p:spPr>
          <a:xfrm>
            <a:off x="7367452" y="1186328"/>
            <a:ext cx="4313686"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a:defRPr sz="2800" baseline="30000">
                <a:solidFill>
                  <a:schemeClr val="dk1"/>
                </a:solidFill>
                <a:effectLst>
                  <a:glow rad="2286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aseline="0" dirty="0" smtClean="0"/>
              <a:t>Does it help us to know Jesus faced temptations?</a:t>
            </a:r>
            <a:endParaRPr lang="en-US" baseline="0" dirty="0"/>
          </a:p>
        </p:txBody>
      </p:sp>
      <p:sp>
        <p:nvSpPr>
          <p:cNvPr id="4" name="Rectangle 3"/>
          <p:cNvSpPr/>
          <p:nvPr/>
        </p:nvSpPr>
        <p:spPr>
          <a:xfrm>
            <a:off x="821744" y="2220256"/>
            <a:ext cx="10859394" cy="3945439"/>
          </a:xfrm>
          <a:prstGeom prst="rect">
            <a:avLst/>
          </a:prstGeom>
          <a:effectLst>
            <a:outerShdw blurRad="50800" dist="38100" dir="2700000" sx="101000" sy="101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07000"/>
              </a:lnSpc>
            </a:pPr>
            <a:r>
              <a:rPr lang="en-US" sz="3600" dirty="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Elder Joseph B. </a:t>
            </a:r>
            <a:r>
              <a:rPr lang="en-US" sz="3600" dirty="0" err="1">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Wirthlin</a:t>
            </a:r>
            <a:r>
              <a:rPr lang="en-US" sz="3600" dirty="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 said</a:t>
            </a:r>
            <a:r>
              <a:rPr lang="en-US" sz="3600"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US" sz="3600" i="1"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a:t>
            </a:r>
            <a:r>
              <a:rPr lang="en-US" sz="3600" i="1" dirty="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The Lord is well aware of </a:t>
            </a:r>
            <a:r>
              <a:rPr lang="en-US" sz="3600" i="1"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our                         mortality.</a:t>
            </a:r>
          </a:p>
          <a:p>
            <a:pPr>
              <a:lnSpc>
                <a:spcPct val="107000"/>
              </a:lnSpc>
            </a:pPr>
            <a:r>
              <a:rPr lang="en-US" sz="3600" i="1"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He </a:t>
            </a:r>
            <a:r>
              <a:rPr lang="en-US" sz="3600" i="1" dirty="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knows </a:t>
            </a:r>
            <a:r>
              <a:rPr lang="en-US" sz="3600" i="1"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our weaknesses. He                        understands</a:t>
            </a:r>
          </a:p>
          <a:p>
            <a:pPr>
              <a:lnSpc>
                <a:spcPct val="107000"/>
              </a:lnSpc>
            </a:pPr>
            <a:r>
              <a:rPr lang="en-US" sz="3600" i="1"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the </a:t>
            </a:r>
            <a:r>
              <a:rPr lang="en-US" sz="3600" i="1" dirty="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challenges of our </a:t>
            </a:r>
            <a:r>
              <a:rPr lang="en-US" sz="3600" i="1"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everyday                    </a:t>
            </a:r>
            <a:r>
              <a:rPr lang="en-US" sz="3600" i="1" dirty="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lives. He has great empathy for the temptations of earthly appetites and passions</a:t>
            </a:r>
            <a:r>
              <a:rPr lang="en-US" sz="3600" i="1"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a:t>
            </a:r>
          </a:p>
          <a:p>
            <a:pPr algn="r">
              <a:lnSpc>
                <a:spcPct val="107000"/>
              </a:lnSpc>
            </a:pPr>
            <a:r>
              <a:rPr lang="en-US"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a:t>
            </a:r>
            <a:r>
              <a:rPr lang="en-US" dirty="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in Conference Report, Apr. 1996, 46; or Ensign, May 1996, 34</a:t>
            </a:r>
            <a:r>
              <a:rPr lang="en-US" dirty="0" smtClean="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bg1"/>
              </a:solidFill>
              <a:effectLst>
                <a:glow rad="101600">
                  <a:schemeClr val="accent6">
                    <a:lumMod val="50000"/>
                    <a:alpha val="6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5069" y="2038384"/>
            <a:ext cx="2051787" cy="2564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672711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fltVal val="0"/>
                                          </p:val>
                                        </p:tav>
                                        <p:tav tm="100000">
                                          <p:val>
                                            <p:strVal val="#ppt_h"/>
                                          </p:val>
                                        </p:tav>
                                      </p:tavLst>
                                    </p:anim>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6" y="992187"/>
            <a:ext cx="2543175" cy="3171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10693124" y="6269864"/>
            <a:ext cx="1223413" cy="369332"/>
          </a:xfrm>
          <a:prstGeom prst="rect">
            <a:avLst/>
          </a:prstGeom>
          <a:noFill/>
        </p:spPr>
        <p:txBody>
          <a:bodyPr wrap="none" rtlCol="0">
            <a:spAutoFit/>
          </a:bodyPr>
          <a:lstStyle/>
          <a:p>
            <a:pPr algn="r"/>
            <a:r>
              <a:rPr lang="en-US" b="1" dirty="0" smtClean="0">
                <a:effectLst>
                  <a:glow rad="101600">
                    <a:schemeClr val="bg1">
                      <a:alpha val="60000"/>
                    </a:schemeClr>
                  </a:glow>
                </a:effectLst>
              </a:rPr>
              <a:t>Conclusion</a:t>
            </a:r>
            <a:endParaRPr lang="en-US" b="1" dirty="0">
              <a:effectLst>
                <a:glow rad="101600">
                  <a:schemeClr val="bg1">
                    <a:alpha val="60000"/>
                  </a:schemeClr>
                </a:glow>
              </a:effectLst>
            </a:endParaRPr>
          </a:p>
        </p:txBody>
      </p:sp>
      <p:sp>
        <p:nvSpPr>
          <p:cNvPr id="4" name="TextBox 3"/>
          <p:cNvSpPr txBox="1"/>
          <p:nvPr/>
        </p:nvSpPr>
        <p:spPr>
          <a:xfrm>
            <a:off x="3251201" y="2807553"/>
            <a:ext cx="5232523" cy="830997"/>
          </a:xfrm>
          <a:prstGeom prst="rect">
            <a:avLst/>
          </a:prstGeom>
        </p:spPr>
        <p:txBody>
          <a:bodyPr wrap="square">
            <a:spAutoFit/>
          </a:bodyPr>
          <a:lstStyle>
            <a:defPPr>
              <a:defRPr lang="en-US"/>
            </a:defPPr>
            <a:lvl1pPr algn="ctr">
              <a:defRPr sz="4800" i="1">
                <a:solidFill>
                  <a:srgbClr val="92D050"/>
                </a:solidFill>
                <a:effectLst>
                  <a:glow rad="101600">
                    <a:schemeClr val="tx1">
                      <a:alpha val="60000"/>
                    </a:schemeClr>
                  </a:glow>
                </a:effectLst>
              </a:defRPr>
            </a:lvl1pPr>
          </a:lstStyle>
          <a:p>
            <a:pPr algn="l"/>
            <a:r>
              <a:rPr lang="en-US" dirty="0"/>
              <a:t>What did you learn?</a:t>
            </a:r>
          </a:p>
        </p:txBody>
      </p:sp>
      <p:sp>
        <p:nvSpPr>
          <p:cNvPr id="5" name="TextBox 4"/>
          <p:cNvSpPr txBox="1"/>
          <p:nvPr/>
        </p:nvSpPr>
        <p:spPr>
          <a:xfrm>
            <a:off x="2806700" y="3638550"/>
            <a:ext cx="7372789" cy="830997"/>
          </a:xfrm>
          <a:prstGeom prst="rect">
            <a:avLst/>
          </a:prstGeom>
        </p:spPr>
        <p:txBody>
          <a:bodyPr wrap="square">
            <a:spAutoFit/>
          </a:bodyPr>
          <a:lstStyle>
            <a:defPPr>
              <a:defRPr lang="en-US"/>
            </a:defPPr>
            <a:lvl1pPr algn="ctr">
              <a:defRPr sz="4800" i="1">
                <a:solidFill>
                  <a:srgbClr val="92D050"/>
                </a:solidFill>
                <a:effectLst>
                  <a:glow rad="101600">
                    <a:schemeClr val="tx1">
                      <a:alpha val="60000"/>
                    </a:schemeClr>
                  </a:glow>
                </a:effectLst>
              </a:defRPr>
            </a:lvl1pPr>
          </a:lstStyle>
          <a:p>
            <a:pPr algn="l"/>
            <a:r>
              <a:rPr lang="en-US" dirty="0" smtClean="0"/>
              <a:t>How will it change you?</a:t>
            </a:r>
            <a:endParaRPr lang="en-US" dirty="0"/>
          </a:p>
        </p:txBody>
      </p:sp>
      <p:sp>
        <p:nvSpPr>
          <p:cNvPr id="7" name="Rectangle 6"/>
          <p:cNvSpPr/>
          <p:nvPr/>
        </p:nvSpPr>
        <p:spPr>
          <a:xfrm>
            <a:off x="2806700" y="1090426"/>
            <a:ext cx="6096000" cy="954107"/>
          </a:xfrm>
          <a:prstGeom prst="rect">
            <a:avLst/>
          </a:prstGeom>
        </p:spPr>
        <p:txBody>
          <a:bodyPr>
            <a:spAutoFit/>
          </a:bodyPr>
          <a:lstStyle/>
          <a:p>
            <a:r>
              <a:rPr lang="en-US" sz="2800" b="1" dirty="0">
                <a:effectLst>
                  <a:glow rad="101600">
                    <a:schemeClr val="bg1">
                      <a:alpha val="60000"/>
                    </a:schemeClr>
                  </a:glow>
                </a:effectLst>
              </a:rPr>
              <a:t>Elder Marcus B. Nash</a:t>
            </a:r>
          </a:p>
          <a:p>
            <a:r>
              <a:rPr lang="en-US" sz="2800" dirty="0">
                <a:effectLst>
                  <a:glow rad="101600">
                    <a:schemeClr val="bg1">
                      <a:alpha val="60000"/>
                    </a:schemeClr>
                  </a:glow>
                </a:effectLst>
              </a:rPr>
              <a:t> </a:t>
            </a:r>
            <a:r>
              <a:rPr lang="en-US" sz="2800" dirty="0" smtClean="0">
                <a:effectLst>
                  <a:glow rad="101600">
                    <a:schemeClr val="bg1">
                      <a:alpha val="60000"/>
                    </a:schemeClr>
                  </a:glow>
                </a:effectLst>
              </a:rPr>
              <a:t>   </a:t>
            </a:r>
            <a:r>
              <a:rPr lang="en-US" sz="2000" dirty="0" smtClean="0">
                <a:effectLst>
                  <a:glow rad="101600">
                    <a:schemeClr val="bg1">
                      <a:alpha val="60000"/>
                    </a:schemeClr>
                  </a:glow>
                </a:effectLst>
              </a:rPr>
              <a:t>First </a:t>
            </a:r>
            <a:r>
              <a:rPr lang="en-US" sz="2000" dirty="0">
                <a:effectLst>
                  <a:glow rad="101600">
                    <a:schemeClr val="bg1">
                      <a:alpha val="60000"/>
                    </a:schemeClr>
                  </a:glow>
                </a:effectLst>
              </a:rPr>
              <a:t>Quorum of the Seventy</a:t>
            </a:r>
          </a:p>
        </p:txBody>
      </p:sp>
    </p:spTree>
    <p:extLst>
      <p:ext uri="{BB962C8B-B14F-4D97-AF65-F5344CB8AC3E}">
        <p14:creationId xmlns:p14="http://schemas.microsoft.com/office/powerpoint/2010/main" val="1273233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452525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5986516" y="6269864"/>
            <a:ext cx="5930021" cy="369332"/>
          </a:xfrm>
          <a:prstGeom prst="rect">
            <a:avLst/>
          </a:prstGeom>
          <a:noFill/>
        </p:spPr>
        <p:txBody>
          <a:bodyPr wrap="none" rtlCol="0">
            <a:spAutoFit/>
          </a:bodyPr>
          <a:lstStyle/>
          <a:p>
            <a:pPr algn="r"/>
            <a:r>
              <a:rPr lang="en-US" b="1" dirty="0" smtClean="0">
                <a:effectLst>
                  <a:glow rad="101600">
                    <a:schemeClr val="bg1">
                      <a:alpha val="60000"/>
                    </a:schemeClr>
                  </a:glow>
                </a:effectLst>
              </a:rPr>
              <a:t>1- John the Baptist prepares the way of the Lord Jesus Christ</a:t>
            </a:r>
            <a:endParaRPr lang="en-US" b="1" dirty="0">
              <a:effectLst>
                <a:glow rad="101600">
                  <a:schemeClr val="bg1">
                    <a:alpha val="60000"/>
                  </a:schemeClr>
                </a:glow>
              </a:effectLst>
            </a:endParaRPr>
          </a:p>
        </p:txBody>
      </p:sp>
      <p:sp>
        <p:nvSpPr>
          <p:cNvPr id="5" name="TextBox 4"/>
          <p:cNvSpPr txBox="1"/>
          <p:nvPr/>
        </p:nvSpPr>
        <p:spPr>
          <a:xfrm>
            <a:off x="255431" y="925132"/>
            <a:ext cx="378738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3:1-12</a:t>
            </a:r>
            <a:endParaRPr lang="en-US" sz="3600" b="1" dirty="0">
              <a:effectLst>
                <a:glow rad="101600">
                  <a:schemeClr val="bg1">
                    <a:alpha val="60000"/>
                  </a:schemeClr>
                </a:glow>
              </a:effectLst>
              <a:latin typeface="Cooper Black" panose="0208090404030B020404" pitchFamily="18" charset="0"/>
            </a:endParaRPr>
          </a:p>
        </p:txBody>
      </p:sp>
    </p:spTree>
    <p:extLst>
      <p:ext uri="{BB962C8B-B14F-4D97-AF65-F5344CB8AC3E}">
        <p14:creationId xmlns:p14="http://schemas.microsoft.com/office/powerpoint/2010/main" val="75434748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767" t="2911" r="3838" b="5822"/>
          <a:stretch/>
        </p:blipFill>
        <p:spPr>
          <a:xfrm>
            <a:off x="7314649" y="-206247"/>
            <a:ext cx="4378818" cy="5215945"/>
          </a:xfrm>
          <a:prstGeom prst="roundRect">
            <a:avLst>
              <a:gd name="adj" fmla="val 16667"/>
            </a:avLst>
          </a:prstGeom>
          <a:ln>
            <a:noFill/>
          </a:ln>
          <a:effectLst>
            <a:outerShdw blurRad="50800" dist="38100" dir="2700000" sx="101000" sy="101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5986516" y="6269864"/>
            <a:ext cx="5930021" cy="369332"/>
          </a:xfrm>
          <a:prstGeom prst="rect">
            <a:avLst/>
          </a:prstGeom>
          <a:noFill/>
        </p:spPr>
        <p:txBody>
          <a:bodyPr wrap="none" rtlCol="0">
            <a:spAutoFit/>
          </a:bodyPr>
          <a:lstStyle/>
          <a:p>
            <a:pPr algn="r"/>
            <a:r>
              <a:rPr lang="en-US" b="1" dirty="0" smtClean="0">
                <a:effectLst>
                  <a:glow rad="101600">
                    <a:schemeClr val="bg1">
                      <a:alpha val="60000"/>
                    </a:schemeClr>
                  </a:glow>
                </a:effectLst>
              </a:rPr>
              <a:t>1- John the Baptist prepares the way of the Lord Jesus Christ</a:t>
            </a:r>
            <a:endParaRPr lang="en-US" b="1" dirty="0">
              <a:effectLst>
                <a:glow rad="101600">
                  <a:schemeClr val="bg1">
                    <a:alpha val="60000"/>
                  </a:schemeClr>
                </a:glow>
              </a:effectLst>
            </a:endParaRPr>
          </a:p>
        </p:txBody>
      </p:sp>
      <p:sp>
        <p:nvSpPr>
          <p:cNvPr id="6" name="Rectangle 5"/>
          <p:cNvSpPr/>
          <p:nvPr/>
        </p:nvSpPr>
        <p:spPr>
          <a:xfrm>
            <a:off x="607762" y="1605864"/>
            <a:ext cx="7248351" cy="3108543"/>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a:effectLst>
                  <a:glow rad="101600">
                    <a:schemeClr val="bg1">
                      <a:alpha val="60000"/>
                    </a:schemeClr>
                  </a:glow>
                </a:effectLst>
              </a:rPr>
              <a:t>3 </a:t>
            </a:r>
            <a:r>
              <a:rPr lang="en-US" sz="2800" dirty="0">
                <a:effectLst>
                  <a:glow rad="101600">
                    <a:schemeClr val="bg1">
                      <a:alpha val="60000"/>
                    </a:schemeClr>
                  </a:glow>
                </a:effectLst>
              </a:rPr>
              <a:t>For this is he that was spoken of by the prophet Esaias, saying, The voice of one crying in the wilderness, Prepare ye the way of the Lord, make his paths straight.</a:t>
            </a:r>
          </a:p>
          <a:p>
            <a:r>
              <a:rPr lang="en-US" sz="2800" baseline="30000" dirty="0">
                <a:effectLst>
                  <a:glow rad="101600">
                    <a:schemeClr val="bg1">
                      <a:alpha val="60000"/>
                    </a:schemeClr>
                  </a:glow>
                </a:effectLst>
              </a:rPr>
              <a:t>4 </a:t>
            </a:r>
            <a:r>
              <a:rPr lang="en-US" sz="2800" dirty="0">
                <a:effectLst>
                  <a:glow rad="101600">
                    <a:schemeClr val="bg1">
                      <a:alpha val="60000"/>
                    </a:schemeClr>
                  </a:glow>
                </a:effectLst>
              </a:rPr>
              <a:t>And the same John had his raiment of camel's hair, and a leathern girdle about his loins; and his meat was locusts and wild honey.</a:t>
            </a:r>
          </a:p>
        </p:txBody>
      </p:sp>
      <p:sp>
        <p:nvSpPr>
          <p:cNvPr id="7" name="TextBox 6"/>
          <p:cNvSpPr txBox="1"/>
          <p:nvPr/>
        </p:nvSpPr>
        <p:spPr>
          <a:xfrm>
            <a:off x="607762" y="959533"/>
            <a:ext cx="351301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3:3-4</a:t>
            </a:r>
            <a:endParaRPr lang="en-US" sz="3600" b="1" dirty="0">
              <a:effectLst>
                <a:glow rad="101600">
                  <a:schemeClr val="bg1">
                    <a:alpha val="60000"/>
                  </a:schemeClr>
                </a:glow>
              </a:effectLst>
              <a:latin typeface="Cooper Black" panose="0208090404030B020404" pitchFamily="18" charset="0"/>
            </a:endParaRPr>
          </a:p>
        </p:txBody>
      </p:sp>
    </p:spTree>
    <p:extLst>
      <p:ext uri="{BB962C8B-B14F-4D97-AF65-F5344CB8AC3E}">
        <p14:creationId xmlns:p14="http://schemas.microsoft.com/office/powerpoint/2010/main" val="23868939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p:val>
                                            <p:fltVal val="0"/>
                                          </p:val>
                                        </p:tav>
                                        <p:tav tm="100000">
                                          <p:val>
                                            <p:strVal val="#ppt_w"/>
                                          </p:val>
                                        </p:tav>
                                      </p:tavLst>
                                    </p:anim>
                                    <p:anim calcmode="lin" valueType="num">
                                      <p:cBhvr>
                                        <p:cTn id="11" dur="2000" fill="hold"/>
                                        <p:tgtEl>
                                          <p:spTgt spid="8"/>
                                        </p:tgtEl>
                                        <p:attrNameLst>
                                          <p:attrName>ppt_h</p:attrName>
                                        </p:attrNameLst>
                                      </p:cBhvr>
                                      <p:tavLst>
                                        <p:tav tm="0">
                                          <p:val>
                                            <p:fltVal val="0"/>
                                          </p:val>
                                        </p:tav>
                                        <p:tav tm="100000">
                                          <p:val>
                                            <p:strVal val="#ppt_h"/>
                                          </p:val>
                                        </p:tav>
                                      </p:tavLst>
                                    </p:anim>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5986516" y="6269864"/>
            <a:ext cx="5930021" cy="369332"/>
          </a:xfrm>
          <a:prstGeom prst="rect">
            <a:avLst/>
          </a:prstGeom>
          <a:noFill/>
        </p:spPr>
        <p:txBody>
          <a:bodyPr wrap="none" rtlCol="0">
            <a:spAutoFit/>
          </a:bodyPr>
          <a:lstStyle/>
          <a:p>
            <a:pPr algn="r"/>
            <a:r>
              <a:rPr lang="en-US" b="1" dirty="0" smtClean="0">
                <a:effectLst>
                  <a:glow rad="101600">
                    <a:schemeClr val="bg1">
                      <a:alpha val="60000"/>
                    </a:schemeClr>
                  </a:glow>
                </a:effectLst>
              </a:rPr>
              <a:t>1- John the Baptist prepares the way of the Lord Jesus Christ</a:t>
            </a:r>
            <a:endParaRPr lang="en-US" b="1" dirty="0">
              <a:effectLst>
                <a:glow rad="101600">
                  <a:schemeClr val="bg1">
                    <a:alpha val="60000"/>
                  </a:schemeClr>
                </a:glow>
              </a:effectLst>
            </a:endParaRPr>
          </a:p>
        </p:txBody>
      </p:sp>
      <p:sp>
        <p:nvSpPr>
          <p:cNvPr id="7" name="TextBox 6"/>
          <p:cNvSpPr txBox="1"/>
          <p:nvPr/>
        </p:nvSpPr>
        <p:spPr>
          <a:xfrm>
            <a:off x="607762" y="959533"/>
            <a:ext cx="351301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3:3-4</a:t>
            </a:r>
            <a:endParaRPr lang="en-US" sz="3600" b="1" dirty="0">
              <a:effectLst>
                <a:glow rad="101600">
                  <a:schemeClr val="bg1">
                    <a:alpha val="60000"/>
                  </a:schemeClr>
                </a:glow>
              </a:effectLst>
              <a:latin typeface="Cooper Black" panose="0208090404030B0204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67" t="2911" r="3838" b="5822"/>
          <a:stretch/>
        </p:blipFill>
        <p:spPr>
          <a:xfrm>
            <a:off x="7314649" y="-206247"/>
            <a:ext cx="4378818" cy="5215945"/>
          </a:xfrm>
          <a:prstGeom prst="roundRect">
            <a:avLst>
              <a:gd name="adj" fmla="val 16667"/>
            </a:avLst>
          </a:prstGeom>
          <a:ln>
            <a:noFill/>
          </a:ln>
          <a:effectLst>
            <a:outerShdw blurRad="50800" dist="38100" dir="2700000" sx="101000" sy="101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609135" y="1605864"/>
            <a:ext cx="7259857" cy="3108543"/>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a:effectLst>
                  <a:glow rad="101600">
                    <a:schemeClr val="bg1">
                      <a:alpha val="60000"/>
                    </a:schemeClr>
                  </a:glow>
                </a:effectLst>
              </a:rPr>
              <a:t>3 </a:t>
            </a:r>
            <a:r>
              <a:rPr lang="en-US" sz="2800" dirty="0">
                <a:effectLst>
                  <a:glow rad="101600">
                    <a:schemeClr val="bg1">
                      <a:alpha val="60000"/>
                    </a:schemeClr>
                  </a:glow>
                </a:effectLst>
              </a:rPr>
              <a:t>For this is he that was spoken of by the prophet Esaias, saying, The voice of one crying in the wilderness, </a:t>
            </a:r>
            <a:r>
              <a:rPr lang="en-US" sz="2800" b="1" dirty="0">
                <a:solidFill>
                  <a:srgbClr val="FF0000"/>
                </a:solidFill>
                <a:effectLst>
                  <a:glow rad="101600">
                    <a:schemeClr val="bg1">
                      <a:alpha val="60000"/>
                    </a:schemeClr>
                  </a:glow>
                </a:effectLst>
              </a:rPr>
              <a:t>Prepare ye the way </a:t>
            </a:r>
            <a:r>
              <a:rPr lang="en-US" sz="2800" dirty="0">
                <a:effectLst>
                  <a:glow rad="101600">
                    <a:schemeClr val="bg1">
                      <a:alpha val="60000"/>
                    </a:schemeClr>
                  </a:glow>
                </a:effectLst>
              </a:rPr>
              <a:t>of the Lord, make his paths straight.</a:t>
            </a:r>
          </a:p>
          <a:p>
            <a:r>
              <a:rPr lang="en-US" sz="2800" baseline="30000" dirty="0">
                <a:effectLst>
                  <a:glow rad="101600">
                    <a:schemeClr val="bg1">
                      <a:alpha val="60000"/>
                    </a:schemeClr>
                  </a:glow>
                </a:effectLst>
              </a:rPr>
              <a:t>4 </a:t>
            </a:r>
            <a:r>
              <a:rPr lang="en-US" sz="2800" dirty="0">
                <a:effectLst>
                  <a:glow rad="101600">
                    <a:schemeClr val="bg1">
                      <a:alpha val="60000"/>
                    </a:schemeClr>
                  </a:glow>
                </a:effectLst>
              </a:rPr>
              <a:t>And the same John had his raiment of camel's hair, and a leathern girdle about his loins; and his meat was locusts and wild honey.</a:t>
            </a:r>
          </a:p>
        </p:txBody>
      </p:sp>
    </p:spTree>
    <p:extLst>
      <p:ext uri="{BB962C8B-B14F-4D97-AF65-F5344CB8AC3E}">
        <p14:creationId xmlns:p14="http://schemas.microsoft.com/office/powerpoint/2010/main" val="259840737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5986516" y="6269864"/>
            <a:ext cx="5930021" cy="369332"/>
          </a:xfrm>
          <a:prstGeom prst="rect">
            <a:avLst/>
          </a:prstGeom>
          <a:noFill/>
        </p:spPr>
        <p:txBody>
          <a:bodyPr wrap="none" rtlCol="0">
            <a:spAutoFit/>
          </a:bodyPr>
          <a:lstStyle/>
          <a:p>
            <a:pPr algn="r"/>
            <a:r>
              <a:rPr lang="en-US" b="1" dirty="0" smtClean="0">
                <a:effectLst>
                  <a:glow rad="101600">
                    <a:schemeClr val="bg1">
                      <a:alpha val="60000"/>
                    </a:schemeClr>
                  </a:glow>
                </a:effectLst>
              </a:rPr>
              <a:t>1- John the Baptist prepares the way of the Lord Jesus Christ</a:t>
            </a:r>
            <a:endParaRPr lang="en-US" b="1" dirty="0">
              <a:effectLst>
                <a:glow rad="101600">
                  <a:schemeClr val="bg1">
                    <a:alpha val="60000"/>
                  </a:schemeClr>
                </a:glow>
              </a:effectLst>
            </a:endParaRPr>
          </a:p>
        </p:txBody>
      </p:sp>
      <p:sp>
        <p:nvSpPr>
          <p:cNvPr id="7" name="TextBox 6"/>
          <p:cNvSpPr txBox="1"/>
          <p:nvPr/>
        </p:nvSpPr>
        <p:spPr>
          <a:xfrm>
            <a:off x="607762" y="959533"/>
            <a:ext cx="351301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3:1-2</a:t>
            </a:r>
            <a:endParaRPr lang="en-US" sz="3600" b="1" dirty="0">
              <a:effectLst>
                <a:glow rad="101600">
                  <a:schemeClr val="bg1">
                    <a:alpha val="60000"/>
                  </a:schemeClr>
                </a:glow>
              </a:effectLst>
              <a:latin typeface="Cooper Black" panose="0208090404030B0204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67" t="2911" r="3838" b="5822"/>
          <a:stretch/>
        </p:blipFill>
        <p:spPr>
          <a:xfrm>
            <a:off x="7314649" y="-206247"/>
            <a:ext cx="4378818" cy="5215945"/>
          </a:xfrm>
          <a:prstGeom prst="roundRect">
            <a:avLst>
              <a:gd name="adj" fmla="val 16667"/>
            </a:avLst>
          </a:prstGeom>
          <a:ln>
            <a:noFill/>
          </a:ln>
          <a:effectLst>
            <a:outerShdw blurRad="50800" dist="38100" dir="2700000" sx="101000" sy="101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609135" y="1605864"/>
            <a:ext cx="7100553" cy="1815882"/>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smtClean="0">
                <a:effectLst>
                  <a:glow rad="101600">
                    <a:schemeClr val="bg1">
                      <a:alpha val="60000"/>
                    </a:schemeClr>
                  </a:glow>
                </a:effectLst>
              </a:rPr>
              <a:t>1</a:t>
            </a:r>
            <a:r>
              <a:rPr lang="en-US" sz="2800" dirty="0" smtClean="0">
                <a:effectLst>
                  <a:glow rad="101600">
                    <a:schemeClr val="bg1">
                      <a:alpha val="60000"/>
                    </a:schemeClr>
                  </a:glow>
                </a:effectLst>
              </a:rPr>
              <a:t>In </a:t>
            </a:r>
            <a:r>
              <a:rPr lang="en-US" sz="2800" dirty="0">
                <a:effectLst>
                  <a:glow rad="101600">
                    <a:schemeClr val="bg1">
                      <a:alpha val="60000"/>
                    </a:schemeClr>
                  </a:glow>
                </a:effectLst>
              </a:rPr>
              <a:t>those days came John the Baptist, preaching in the wilderness of Judaea,</a:t>
            </a:r>
          </a:p>
          <a:p>
            <a:r>
              <a:rPr lang="en-US" sz="2800" baseline="30000" dirty="0">
                <a:effectLst>
                  <a:glow rad="101600">
                    <a:schemeClr val="bg1">
                      <a:alpha val="60000"/>
                    </a:schemeClr>
                  </a:glow>
                </a:effectLst>
              </a:rPr>
              <a:t>2 </a:t>
            </a:r>
            <a:r>
              <a:rPr lang="en-US" sz="2800" dirty="0">
                <a:effectLst>
                  <a:glow rad="101600">
                    <a:schemeClr val="bg1">
                      <a:alpha val="60000"/>
                    </a:schemeClr>
                  </a:glow>
                </a:effectLst>
              </a:rPr>
              <a:t>And saying, Repent ye: for the kingdom of heaven is at hand.</a:t>
            </a:r>
          </a:p>
        </p:txBody>
      </p:sp>
    </p:spTree>
    <p:extLst>
      <p:ext uri="{BB962C8B-B14F-4D97-AF65-F5344CB8AC3E}">
        <p14:creationId xmlns:p14="http://schemas.microsoft.com/office/powerpoint/2010/main" val="852960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5986516" y="6269864"/>
            <a:ext cx="5930021" cy="369332"/>
          </a:xfrm>
          <a:prstGeom prst="rect">
            <a:avLst/>
          </a:prstGeom>
          <a:noFill/>
        </p:spPr>
        <p:txBody>
          <a:bodyPr wrap="none" rtlCol="0">
            <a:spAutoFit/>
          </a:bodyPr>
          <a:lstStyle/>
          <a:p>
            <a:pPr algn="r"/>
            <a:r>
              <a:rPr lang="en-US" b="1" dirty="0" smtClean="0">
                <a:effectLst>
                  <a:glow rad="101600">
                    <a:schemeClr val="bg1">
                      <a:alpha val="60000"/>
                    </a:schemeClr>
                  </a:glow>
                </a:effectLst>
              </a:rPr>
              <a:t>1- John the Baptist prepares the way of the Lord Jesus Christ</a:t>
            </a:r>
            <a:endParaRPr lang="en-US" b="1" dirty="0">
              <a:effectLst>
                <a:glow rad="101600">
                  <a:schemeClr val="bg1">
                    <a:alpha val="60000"/>
                  </a:schemeClr>
                </a:glow>
              </a:effectLst>
            </a:endParaRPr>
          </a:p>
        </p:txBody>
      </p:sp>
      <p:sp>
        <p:nvSpPr>
          <p:cNvPr id="7" name="TextBox 6"/>
          <p:cNvSpPr txBox="1"/>
          <p:nvPr/>
        </p:nvSpPr>
        <p:spPr>
          <a:xfrm>
            <a:off x="607762" y="959533"/>
            <a:ext cx="351301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3:1-2</a:t>
            </a:r>
            <a:endParaRPr lang="en-US" sz="3600" b="1" dirty="0">
              <a:effectLst>
                <a:glow rad="101600">
                  <a:schemeClr val="bg1">
                    <a:alpha val="60000"/>
                  </a:schemeClr>
                </a:glow>
              </a:effectLst>
              <a:latin typeface="Cooper Black" panose="0208090404030B0204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67" t="2911" r="3838" b="5822"/>
          <a:stretch/>
        </p:blipFill>
        <p:spPr>
          <a:xfrm>
            <a:off x="7314649" y="-206247"/>
            <a:ext cx="4378818" cy="5215945"/>
          </a:xfrm>
          <a:prstGeom prst="roundRect">
            <a:avLst>
              <a:gd name="adj" fmla="val 16667"/>
            </a:avLst>
          </a:prstGeom>
          <a:ln>
            <a:noFill/>
          </a:ln>
          <a:effectLst>
            <a:outerShdw blurRad="50800" dist="38100" dir="2700000" sx="101000" sy="101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609135" y="1605864"/>
            <a:ext cx="7100553" cy="1815882"/>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smtClean="0">
                <a:effectLst>
                  <a:glow rad="101600">
                    <a:schemeClr val="bg1">
                      <a:alpha val="60000"/>
                    </a:schemeClr>
                  </a:glow>
                </a:effectLst>
              </a:rPr>
              <a:t>1</a:t>
            </a:r>
            <a:r>
              <a:rPr lang="en-US" sz="2800" dirty="0" smtClean="0">
                <a:effectLst>
                  <a:glow rad="101600">
                    <a:schemeClr val="bg1">
                      <a:alpha val="60000"/>
                    </a:schemeClr>
                  </a:glow>
                </a:effectLst>
              </a:rPr>
              <a:t>In </a:t>
            </a:r>
            <a:r>
              <a:rPr lang="en-US" sz="2800" dirty="0">
                <a:effectLst>
                  <a:glow rad="101600">
                    <a:schemeClr val="bg1">
                      <a:alpha val="60000"/>
                    </a:schemeClr>
                  </a:glow>
                </a:effectLst>
              </a:rPr>
              <a:t>those days came John the Baptist, preaching in the wilderness of Judaea,</a:t>
            </a:r>
          </a:p>
          <a:p>
            <a:r>
              <a:rPr lang="en-US" sz="2800" baseline="30000" dirty="0">
                <a:effectLst>
                  <a:glow rad="101600">
                    <a:schemeClr val="bg1">
                      <a:alpha val="60000"/>
                    </a:schemeClr>
                  </a:glow>
                </a:effectLst>
              </a:rPr>
              <a:t>2 </a:t>
            </a:r>
            <a:r>
              <a:rPr lang="en-US" sz="2800" dirty="0">
                <a:effectLst>
                  <a:glow rad="101600">
                    <a:schemeClr val="bg1">
                      <a:alpha val="60000"/>
                    </a:schemeClr>
                  </a:glow>
                </a:effectLst>
              </a:rPr>
              <a:t>And saying, </a:t>
            </a:r>
            <a:r>
              <a:rPr lang="en-US" sz="2800" b="1" dirty="0">
                <a:solidFill>
                  <a:srgbClr val="FF0000"/>
                </a:solidFill>
                <a:effectLst>
                  <a:glow rad="101600">
                    <a:schemeClr val="bg1">
                      <a:alpha val="60000"/>
                    </a:schemeClr>
                  </a:glow>
                </a:effectLst>
              </a:rPr>
              <a:t>Repent ye</a:t>
            </a:r>
            <a:r>
              <a:rPr lang="en-US" sz="2800" dirty="0">
                <a:effectLst>
                  <a:glow rad="101600">
                    <a:schemeClr val="bg1">
                      <a:alpha val="60000"/>
                    </a:schemeClr>
                  </a:glow>
                </a:effectLst>
              </a:rPr>
              <a:t>: for the kingdom of heaven is at hand.</a:t>
            </a:r>
          </a:p>
        </p:txBody>
      </p:sp>
      <p:sp>
        <p:nvSpPr>
          <p:cNvPr id="5" name="Rectangle 4"/>
          <p:cNvSpPr/>
          <p:nvPr/>
        </p:nvSpPr>
        <p:spPr>
          <a:xfrm>
            <a:off x="1000260" y="4057421"/>
            <a:ext cx="8349802" cy="2068195"/>
          </a:xfrm>
          <a:prstGeom prst="rect">
            <a:avLst/>
          </a:prstGeom>
        </p:spPr>
        <p:txBody>
          <a:bodyPr wrap="square">
            <a:spAutoFit/>
          </a:bodyPr>
          <a:lstStyle/>
          <a:p>
            <a:pPr>
              <a:lnSpc>
                <a:spcPct val="107000"/>
              </a:lnSpc>
            </a:pPr>
            <a:r>
              <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a. Feeling godly sorrow for sin (2 Corinthians 7:9–10</a:t>
            </a:r>
            <a:r>
              <a:rPr lang="en-US" sz="2400" dirty="0" smtClean="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b. Confessing and forsaking sins (D&amp;C 58:42–43</a:t>
            </a:r>
            <a:r>
              <a:rPr lang="en-US" sz="2400" dirty="0" smtClean="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c. Making amends, where possible, for wrongs done (Luke 19:8</a:t>
            </a:r>
            <a:r>
              <a:rPr lang="en-US" sz="2400" dirty="0" smtClean="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d. Obeying the commandments (D&amp;C 1:31–32</a:t>
            </a:r>
            <a:r>
              <a:rPr lang="en-US" sz="2400" dirty="0" smtClean="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e. Turning to the Lord and serving him (Mosiah 7:33).</a:t>
            </a:r>
          </a:p>
        </p:txBody>
      </p:sp>
      <p:sp>
        <p:nvSpPr>
          <p:cNvPr id="9" name="TextBox 8"/>
          <p:cNvSpPr txBox="1"/>
          <p:nvPr/>
        </p:nvSpPr>
        <p:spPr>
          <a:xfrm rot="21136100">
            <a:off x="3622724" y="2788139"/>
            <a:ext cx="1019516" cy="1477328"/>
          </a:xfrm>
          <a:prstGeom prst="rect">
            <a:avLst/>
          </a:prstGeom>
          <a:noFill/>
        </p:spPr>
        <p:txBody>
          <a:bodyPr wrap="square" rtlCol="0">
            <a:spAutoFit/>
          </a:bodyPr>
          <a:lstStyle/>
          <a:p>
            <a:pPr algn="ctr"/>
            <a:r>
              <a:rPr lang="en-US" i="1" dirty="0" smtClean="0">
                <a:solidFill>
                  <a:schemeClr val="accent6">
                    <a:lumMod val="50000"/>
                  </a:schemeClr>
                </a:solidFill>
                <a:effectLst>
                  <a:glow rad="101600">
                    <a:schemeClr val="bg1">
                      <a:alpha val="60000"/>
                    </a:schemeClr>
                  </a:glow>
                </a:effectLst>
                <a:latin typeface="Arial Black" panose="020B0A04020102020204" pitchFamily="34" charset="0"/>
              </a:rPr>
              <a:t>What &amp; How? &amp; Why?</a:t>
            </a:r>
            <a:endParaRPr lang="en-US" i="1" dirty="0">
              <a:solidFill>
                <a:schemeClr val="accent6">
                  <a:lumMod val="50000"/>
                </a:schemeClr>
              </a:solidFill>
              <a:effectLst>
                <a:glow rad="101600">
                  <a:schemeClr val="bg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3386021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5986516" y="6269864"/>
            <a:ext cx="5930021" cy="369332"/>
          </a:xfrm>
          <a:prstGeom prst="rect">
            <a:avLst/>
          </a:prstGeom>
          <a:noFill/>
        </p:spPr>
        <p:txBody>
          <a:bodyPr wrap="none" rtlCol="0">
            <a:spAutoFit/>
          </a:bodyPr>
          <a:lstStyle/>
          <a:p>
            <a:pPr algn="r"/>
            <a:r>
              <a:rPr lang="en-US" b="1" dirty="0" smtClean="0">
                <a:effectLst>
                  <a:glow rad="101600">
                    <a:schemeClr val="bg1">
                      <a:alpha val="60000"/>
                    </a:schemeClr>
                  </a:glow>
                </a:effectLst>
              </a:rPr>
              <a:t>1- John the Baptist prepares the way of the Lord Jesus Christ</a:t>
            </a:r>
            <a:endParaRPr lang="en-US" b="1" dirty="0">
              <a:effectLst>
                <a:glow rad="101600">
                  <a:schemeClr val="bg1">
                    <a:alpha val="60000"/>
                  </a:schemeClr>
                </a:glow>
              </a:effectLst>
            </a:endParaRPr>
          </a:p>
        </p:txBody>
      </p:sp>
      <p:sp>
        <p:nvSpPr>
          <p:cNvPr id="7" name="TextBox 6"/>
          <p:cNvSpPr txBox="1"/>
          <p:nvPr/>
        </p:nvSpPr>
        <p:spPr>
          <a:xfrm>
            <a:off x="607762" y="959533"/>
            <a:ext cx="337233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3:11</a:t>
            </a:r>
            <a:endParaRPr lang="en-US" sz="3600" b="1" dirty="0">
              <a:effectLst>
                <a:glow rad="101600">
                  <a:schemeClr val="bg1">
                    <a:alpha val="60000"/>
                  </a:schemeClr>
                </a:glow>
              </a:effectLst>
              <a:latin typeface="Cooper Black" panose="0208090404030B0204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67" t="2911" r="3838" b="5822"/>
          <a:stretch/>
        </p:blipFill>
        <p:spPr>
          <a:xfrm>
            <a:off x="7314649" y="-206247"/>
            <a:ext cx="4378818" cy="5215945"/>
          </a:xfrm>
          <a:prstGeom prst="roundRect">
            <a:avLst>
              <a:gd name="adj" fmla="val 16667"/>
            </a:avLst>
          </a:prstGeom>
          <a:ln>
            <a:noFill/>
          </a:ln>
          <a:effectLst>
            <a:outerShdw blurRad="50800" dist="38100" dir="2700000" sx="101000" sy="101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570498" y="1605864"/>
            <a:ext cx="7100553" cy="2246769"/>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a:effectLst>
                  <a:glow rad="101600">
                    <a:schemeClr val="bg1">
                      <a:alpha val="60000"/>
                    </a:schemeClr>
                  </a:glow>
                </a:effectLst>
              </a:rPr>
              <a:t>11 </a:t>
            </a:r>
            <a:r>
              <a:rPr lang="en-US" sz="2800" dirty="0">
                <a:effectLst>
                  <a:glow rad="101600">
                    <a:schemeClr val="bg1">
                      <a:alpha val="60000"/>
                    </a:schemeClr>
                  </a:glow>
                </a:effectLst>
              </a:rPr>
              <a:t>I indeed baptize you with water unto repentance. but he that cometh after me is mightier than I, whose shoes I am not worthy to bear: he shall baptize you with the Holy Ghost, and with fire:</a:t>
            </a:r>
          </a:p>
        </p:txBody>
      </p:sp>
    </p:spTree>
    <p:extLst>
      <p:ext uri="{BB962C8B-B14F-4D97-AF65-F5344CB8AC3E}">
        <p14:creationId xmlns:p14="http://schemas.microsoft.com/office/powerpoint/2010/main" val="1405136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 y="90152"/>
            <a:ext cx="3148170" cy="646331"/>
          </a:xfrm>
          <a:prstGeom prst="rect">
            <a:avLst/>
          </a:prstGeom>
          <a:noFill/>
        </p:spPr>
        <p:txBody>
          <a:bodyPr wrap="none" rtlCol="0">
            <a:spAutoFit/>
          </a:bodyPr>
          <a:lstStyle/>
          <a:p>
            <a:r>
              <a:rPr lang="en-US" b="1" dirty="0" smtClean="0">
                <a:effectLst>
                  <a:glow rad="101600">
                    <a:schemeClr val="bg1">
                      <a:alpha val="60000"/>
                    </a:schemeClr>
                  </a:glow>
                </a:effectLst>
              </a:rPr>
              <a:t>Lesson 4</a:t>
            </a:r>
          </a:p>
          <a:p>
            <a:r>
              <a:rPr lang="en-US" b="1" dirty="0" smtClean="0">
                <a:effectLst>
                  <a:glow rad="101600">
                    <a:schemeClr val="bg1">
                      <a:alpha val="60000"/>
                    </a:schemeClr>
                  </a:glow>
                </a:effectLst>
              </a:rPr>
              <a:t>Prepare Ye the Way of the Lord</a:t>
            </a:r>
            <a:endParaRPr lang="en-US" b="1" dirty="0">
              <a:effectLst>
                <a:glow rad="101600">
                  <a:schemeClr val="bg1">
                    <a:alpha val="60000"/>
                  </a:schemeClr>
                </a:glow>
              </a:effectLst>
            </a:endParaRPr>
          </a:p>
        </p:txBody>
      </p:sp>
      <p:sp>
        <p:nvSpPr>
          <p:cNvPr id="3" name="TextBox 2"/>
          <p:cNvSpPr txBox="1"/>
          <p:nvPr/>
        </p:nvSpPr>
        <p:spPr>
          <a:xfrm>
            <a:off x="5986516" y="6269864"/>
            <a:ext cx="5930021" cy="369332"/>
          </a:xfrm>
          <a:prstGeom prst="rect">
            <a:avLst/>
          </a:prstGeom>
          <a:noFill/>
        </p:spPr>
        <p:txBody>
          <a:bodyPr wrap="none" rtlCol="0">
            <a:spAutoFit/>
          </a:bodyPr>
          <a:lstStyle/>
          <a:p>
            <a:pPr algn="r"/>
            <a:r>
              <a:rPr lang="en-US" b="1" dirty="0" smtClean="0">
                <a:effectLst>
                  <a:glow rad="101600">
                    <a:schemeClr val="bg1">
                      <a:alpha val="60000"/>
                    </a:schemeClr>
                  </a:glow>
                </a:effectLst>
              </a:rPr>
              <a:t>1- John the Baptist prepares the way of the Lord Jesus Christ</a:t>
            </a:r>
            <a:endParaRPr lang="en-US" b="1" dirty="0">
              <a:effectLst>
                <a:glow rad="101600">
                  <a:schemeClr val="bg1">
                    <a:alpha val="60000"/>
                  </a:schemeClr>
                </a:glow>
              </a:effectLst>
            </a:endParaRPr>
          </a:p>
        </p:txBody>
      </p:sp>
      <p:sp>
        <p:nvSpPr>
          <p:cNvPr id="7" name="TextBox 6"/>
          <p:cNvSpPr txBox="1"/>
          <p:nvPr/>
        </p:nvSpPr>
        <p:spPr>
          <a:xfrm>
            <a:off x="607762" y="959533"/>
            <a:ext cx="3372333" cy="646331"/>
          </a:xfrm>
          <a:prstGeom prst="rect">
            <a:avLst/>
          </a:prstGeom>
          <a:noFill/>
        </p:spPr>
        <p:txBody>
          <a:bodyPr wrap="none" rtlCol="0">
            <a:spAutoFit/>
          </a:bodyPr>
          <a:lstStyle/>
          <a:p>
            <a:r>
              <a:rPr lang="en-US" sz="3600" b="1" dirty="0" smtClean="0">
                <a:effectLst>
                  <a:glow rad="101600">
                    <a:schemeClr val="bg1">
                      <a:alpha val="60000"/>
                    </a:schemeClr>
                  </a:glow>
                </a:effectLst>
                <a:latin typeface="Cooper Black" panose="0208090404030B020404" pitchFamily="18" charset="0"/>
              </a:rPr>
              <a:t>Matthew 3:11</a:t>
            </a:r>
            <a:endParaRPr lang="en-US" sz="3600" b="1" dirty="0">
              <a:effectLst>
                <a:glow rad="101600">
                  <a:schemeClr val="bg1">
                    <a:alpha val="60000"/>
                  </a:schemeClr>
                </a:glow>
              </a:effectLst>
              <a:latin typeface="Cooper Black" panose="0208090404030B0204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767" t="2911" r="3838" b="5822"/>
          <a:stretch/>
        </p:blipFill>
        <p:spPr>
          <a:xfrm>
            <a:off x="7314649" y="-206247"/>
            <a:ext cx="4378818" cy="5215945"/>
          </a:xfrm>
          <a:prstGeom prst="roundRect">
            <a:avLst>
              <a:gd name="adj" fmla="val 16667"/>
            </a:avLst>
          </a:prstGeom>
          <a:ln>
            <a:noFill/>
          </a:ln>
          <a:effectLst>
            <a:outerShdw blurRad="50800" dist="38100" dir="2700000" sx="101000" sy="101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570498" y="1605864"/>
            <a:ext cx="7100553" cy="2246769"/>
          </a:xfrm>
          <a:prstGeom prst="rect">
            <a:avLst/>
          </a:prstGeom>
          <a:effectLst>
            <a:outerShdw blurRad="50800" dist="38100" dir="2700000" sx="101000" sy="101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aseline="30000" dirty="0">
                <a:effectLst>
                  <a:glow rad="101600">
                    <a:schemeClr val="bg1">
                      <a:alpha val="60000"/>
                    </a:schemeClr>
                  </a:glow>
                </a:effectLst>
              </a:rPr>
              <a:t>11 </a:t>
            </a:r>
            <a:r>
              <a:rPr lang="en-US" sz="2800" dirty="0">
                <a:effectLst>
                  <a:glow rad="101600">
                    <a:schemeClr val="bg1">
                      <a:alpha val="60000"/>
                    </a:schemeClr>
                  </a:glow>
                </a:effectLst>
              </a:rPr>
              <a:t>I indeed baptize you with </a:t>
            </a:r>
            <a:r>
              <a:rPr lang="en-US" sz="2800" b="1" dirty="0">
                <a:solidFill>
                  <a:srgbClr val="FF0000"/>
                </a:solidFill>
                <a:effectLst>
                  <a:glow rad="101600">
                    <a:schemeClr val="bg1">
                      <a:alpha val="60000"/>
                    </a:schemeClr>
                  </a:glow>
                </a:effectLst>
              </a:rPr>
              <a:t>water</a:t>
            </a:r>
            <a:r>
              <a:rPr lang="en-US" sz="2800" dirty="0">
                <a:effectLst>
                  <a:glow rad="101600">
                    <a:schemeClr val="bg1">
                      <a:alpha val="60000"/>
                    </a:schemeClr>
                  </a:glow>
                </a:effectLst>
              </a:rPr>
              <a:t> unto repentance. but he that cometh after me is mightier than I, whose shoes I am not worthy to bear: he shall baptize you with the Holy Ghost, and with </a:t>
            </a:r>
            <a:r>
              <a:rPr lang="en-US" sz="2800" b="1" dirty="0">
                <a:solidFill>
                  <a:srgbClr val="FF0000"/>
                </a:solidFill>
                <a:effectLst>
                  <a:glow rad="101600">
                    <a:schemeClr val="bg1">
                      <a:alpha val="60000"/>
                    </a:schemeClr>
                  </a:glow>
                </a:effectLst>
              </a:rPr>
              <a:t>fire</a:t>
            </a:r>
            <a:r>
              <a:rPr lang="en-US" sz="2800" dirty="0">
                <a:effectLst>
                  <a:glow rad="101600">
                    <a:schemeClr val="bg1">
                      <a:alpha val="60000"/>
                    </a:schemeClr>
                  </a:glow>
                </a:effectLst>
              </a:rPr>
              <a:t>:</a:t>
            </a:r>
          </a:p>
        </p:txBody>
      </p:sp>
      <p:sp>
        <p:nvSpPr>
          <p:cNvPr id="5" name="Rectangle 4"/>
          <p:cNvSpPr/>
          <p:nvPr/>
        </p:nvSpPr>
        <p:spPr>
          <a:xfrm>
            <a:off x="894574" y="4660706"/>
            <a:ext cx="6096000" cy="2154436"/>
          </a:xfrm>
          <a:prstGeom prst="rect">
            <a:avLst/>
          </a:prstGeom>
        </p:spPr>
        <p:txBody>
          <a:bodyPr>
            <a:spAutoFit/>
          </a:bodyPr>
          <a:lstStyle/>
          <a:p>
            <a:r>
              <a:rPr lang="en-US" sz="2400" dirty="0">
                <a:effectLst>
                  <a:glow rad="228600">
                    <a:schemeClr val="accent6">
                      <a:lumMod val="60000"/>
                      <a:lumOff val="40000"/>
                      <a:alpha val="40000"/>
                    </a:schemeClr>
                  </a:glow>
                </a:effectLst>
                <a:latin typeface="Calibri" panose="020F0502020204030204" pitchFamily="34" charset="0"/>
                <a:ea typeface="Calibri" panose="020F0502020204030204" pitchFamily="34" charset="0"/>
                <a:cs typeface="Times New Roman" panose="02020603050405020304" pitchFamily="18" charset="0"/>
              </a:rPr>
              <a:t>“The gift of the Holy Ghost is the right to have, whenever one is worthy, the companionship of the Holy Ghost. … It acts as a cleansing agent to purify a person and sanctify him from all sin. Thus it is often spoken of as ‘fire’”</a:t>
            </a:r>
          </a:p>
          <a:p>
            <a:pPr algn="r"/>
            <a:r>
              <a:rPr lang="en-US" sz="1400" dirty="0" smtClean="0">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Bible Dictionary, “Holy Ghost,” 704</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endParaRPr lang="en-US" sz="1400" dirty="0"/>
          </a:p>
        </p:txBody>
      </p:sp>
      <p:sp>
        <p:nvSpPr>
          <p:cNvPr id="10" name="TextBox 9"/>
          <p:cNvSpPr txBox="1"/>
          <p:nvPr/>
        </p:nvSpPr>
        <p:spPr>
          <a:xfrm rot="21136100">
            <a:off x="3622724" y="3277541"/>
            <a:ext cx="1019516" cy="1477328"/>
          </a:xfrm>
          <a:prstGeom prst="rect">
            <a:avLst/>
          </a:prstGeom>
          <a:noFill/>
        </p:spPr>
        <p:txBody>
          <a:bodyPr wrap="square" rtlCol="0">
            <a:spAutoFit/>
          </a:bodyPr>
          <a:lstStyle/>
          <a:p>
            <a:pPr algn="ctr"/>
            <a:r>
              <a:rPr lang="en-US" i="1" dirty="0" smtClean="0">
                <a:solidFill>
                  <a:schemeClr val="accent6">
                    <a:lumMod val="50000"/>
                  </a:schemeClr>
                </a:solidFill>
                <a:effectLst>
                  <a:glow rad="101600">
                    <a:schemeClr val="bg1">
                      <a:alpha val="60000"/>
                    </a:schemeClr>
                  </a:glow>
                </a:effectLst>
                <a:latin typeface="Arial Black" panose="020B0A04020102020204" pitchFamily="34" charset="0"/>
              </a:rPr>
              <a:t>What &amp; How? &amp; Why?</a:t>
            </a:r>
            <a:endParaRPr lang="en-US" i="1" dirty="0">
              <a:solidFill>
                <a:schemeClr val="accent6">
                  <a:lumMod val="50000"/>
                </a:schemeClr>
              </a:solidFill>
              <a:effectLst>
                <a:glow rad="101600">
                  <a:schemeClr val="bg1">
                    <a:alpha val="60000"/>
                  </a:schemeClr>
                </a:glow>
              </a:effectLst>
              <a:latin typeface="Arial Black" panose="020B0A04020102020204" pitchFamily="34" charset="0"/>
            </a:endParaRPr>
          </a:p>
        </p:txBody>
      </p:sp>
    </p:spTree>
    <p:extLst>
      <p:ext uri="{BB962C8B-B14F-4D97-AF65-F5344CB8AC3E}">
        <p14:creationId xmlns:p14="http://schemas.microsoft.com/office/powerpoint/2010/main" val="2089732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1204</Words>
  <Application>Microsoft Office PowerPoint</Application>
  <PresentationFormat>Widescreen</PresentationFormat>
  <Paragraphs>170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Brush Script Std</vt:lpstr>
      <vt:lpstr>Calibri</vt:lpstr>
      <vt:lpstr>Calibri Light</vt:lpstr>
      <vt:lpstr>Cooper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Granite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Dennis N</dc:creator>
  <cp:lastModifiedBy>Roberts, Dennis N</cp:lastModifiedBy>
  <cp:revision>88</cp:revision>
  <dcterms:created xsi:type="dcterms:W3CDTF">2015-01-04T20:12:28Z</dcterms:created>
  <dcterms:modified xsi:type="dcterms:W3CDTF">2015-01-16T05:25:44Z</dcterms:modified>
</cp:coreProperties>
</file>