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8" r:id="rId4"/>
    <p:sldId id="265" r:id="rId5"/>
    <p:sldId id="294" r:id="rId6"/>
    <p:sldId id="260" r:id="rId7"/>
    <p:sldId id="266" r:id="rId8"/>
    <p:sldId id="267" r:id="rId9"/>
    <p:sldId id="268" r:id="rId10"/>
    <p:sldId id="296" r:id="rId11"/>
    <p:sldId id="270" r:id="rId12"/>
    <p:sldId id="295" r:id="rId13"/>
    <p:sldId id="262" r:id="rId14"/>
    <p:sldId id="272" r:id="rId15"/>
    <p:sldId id="273" r:id="rId16"/>
    <p:sldId id="274" r:id="rId17"/>
    <p:sldId id="276" r:id="rId18"/>
    <p:sldId id="275" r:id="rId19"/>
    <p:sldId id="277" r:id="rId20"/>
    <p:sldId id="291" r:id="rId21"/>
    <p:sldId id="263" r:id="rId22"/>
    <p:sldId id="298" r:id="rId23"/>
    <p:sldId id="280" r:id="rId24"/>
    <p:sldId id="281" r:id="rId25"/>
    <p:sldId id="282" r:id="rId26"/>
    <p:sldId id="283" r:id="rId27"/>
    <p:sldId id="284" r:id="rId28"/>
    <p:sldId id="285" r:id="rId29"/>
    <p:sldId id="286"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85"/>
    <a:srgbClr val="FFD686"/>
    <a:srgbClr val="FFD890"/>
    <a:srgbClr val="FFD993"/>
    <a:srgbClr val="FFD891"/>
    <a:srgbClr val="FFDA95"/>
    <a:srgbClr val="FFD78E"/>
    <a:srgbClr val="FFD78C"/>
    <a:srgbClr val="EFF5FB"/>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D61A52-2116-4D17-BF75-98E641C49EB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304818039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61A52-2116-4D17-BF75-98E641C49EB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194424370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61A52-2116-4D17-BF75-98E641C49EB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79035504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61A52-2116-4D17-BF75-98E641C49EB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279391063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61A52-2116-4D17-BF75-98E641C49EB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191296531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D61A52-2116-4D17-BF75-98E641C49EB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409151802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61A52-2116-4D17-BF75-98E641C49EB1}"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42012817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D61A52-2116-4D17-BF75-98E641C49EB1}"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285657850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61A52-2116-4D17-BF75-98E641C49EB1}"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164652908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61A52-2116-4D17-BF75-98E641C49EB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152752053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61A52-2116-4D17-BF75-98E641C49EB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1671D-5D43-4B5F-9378-8E2E49FDCE97}" type="slidenum">
              <a:rPr lang="en-US" smtClean="0"/>
              <a:t>‹#›</a:t>
            </a:fld>
            <a:endParaRPr lang="en-US"/>
          </a:p>
        </p:txBody>
      </p:sp>
    </p:spTree>
    <p:extLst>
      <p:ext uri="{BB962C8B-B14F-4D97-AF65-F5344CB8AC3E}">
        <p14:creationId xmlns:p14="http://schemas.microsoft.com/office/powerpoint/2010/main" val="371586219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61A52-2116-4D17-BF75-98E641C49EB1}" type="datetimeFigureOut">
              <a:rPr lang="en-US" smtClean="0"/>
              <a:t>1/30/2015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1671D-5D43-4B5F-9378-8E2E49FDCE97}" type="slidenum">
              <a:rPr lang="en-US" smtClean="0"/>
              <a:t>‹#›</a:t>
            </a:fld>
            <a:endParaRPr lang="en-US"/>
          </a:p>
        </p:txBody>
      </p:sp>
    </p:spTree>
    <p:extLst>
      <p:ext uri="{BB962C8B-B14F-4D97-AF65-F5344CB8AC3E}">
        <p14:creationId xmlns:p14="http://schemas.microsoft.com/office/powerpoint/2010/main" val="37926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975686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2" name="TextBox 1"/>
          <p:cNvSpPr txBox="1"/>
          <p:nvPr/>
        </p:nvSpPr>
        <p:spPr>
          <a:xfrm>
            <a:off x="506437" y="1139483"/>
            <a:ext cx="3406895" cy="646331"/>
          </a:xfrm>
          <a:prstGeom prst="rect">
            <a:avLst/>
          </a:prstGeom>
          <a:noFill/>
        </p:spPr>
        <p:txBody>
          <a:bodyPr wrap="none" rtlCol="0">
            <a:spAutoFit/>
          </a:bodyPr>
          <a:lstStyle/>
          <a:p>
            <a:r>
              <a:rPr lang="en-US" sz="3600" b="1" dirty="0" smtClean="0">
                <a:effectLst>
                  <a:glow rad="101600">
                    <a:schemeClr val="bg1">
                      <a:alpha val="60000"/>
                    </a:schemeClr>
                  </a:glow>
                </a:effectLst>
              </a:rPr>
              <a:t>Luke 4: 28-29, 30</a:t>
            </a:r>
            <a:endParaRPr lang="en-US" sz="3600" b="1" dirty="0">
              <a:effectLst>
                <a:glow rad="101600">
                  <a:schemeClr val="bg1">
                    <a:alpha val="60000"/>
                  </a:schemeClr>
                </a:glow>
              </a:effectLst>
            </a:endParaRPr>
          </a:p>
        </p:txBody>
      </p:sp>
      <p:sp>
        <p:nvSpPr>
          <p:cNvPr id="5" name="Rectangle 4"/>
          <p:cNvSpPr/>
          <p:nvPr/>
        </p:nvSpPr>
        <p:spPr>
          <a:xfrm>
            <a:off x="506437" y="1720840"/>
            <a:ext cx="8623495" cy="1938992"/>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28 </a:t>
            </a:r>
            <a:r>
              <a:rPr lang="en-US" sz="2400" dirty="0" smtClean="0">
                <a:effectLst>
                  <a:glow rad="101600">
                    <a:schemeClr val="bg1">
                      <a:alpha val="60000"/>
                    </a:schemeClr>
                  </a:glow>
                </a:effectLst>
              </a:rPr>
              <a:t>And all they in the synagogue, when they heard these things, were filled with wrath,</a:t>
            </a:r>
          </a:p>
          <a:p>
            <a:r>
              <a:rPr lang="en-US" sz="2400" baseline="30000" dirty="0" smtClean="0">
                <a:effectLst>
                  <a:glow rad="101600">
                    <a:schemeClr val="bg1">
                      <a:alpha val="60000"/>
                    </a:schemeClr>
                  </a:glow>
                </a:effectLst>
              </a:rPr>
              <a:t>29 </a:t>
            </a:r>
            <a:r>
              <a:rPr lang="en-US" sz="2400" dirty="0" smtClean="0">
                <a:effectLst>
                  <a:glow rad="101600">
                    <a:schemeClr val="bg1">
                      <a:alpha val="60000"/>
                    </a:schemeClr>
                  </a:glow>
                </a:effectLst>
              </a:rPr>
              <a:t>And rose up, and thrust him out of the city, and led him unto the brow of the hill hereon their city was built, that they might cast him down headlong.</a:t>
            </a:r>
            <a:endParaRPr lang="en-US" sz="2400" dirty="0">
              <a:effectLst>
                <a:glow rad="101600">
                  <a:schemeClr val="bg1">
                    <a:alpha val="60000"/>
                  </a:schemeClr>
                </a:glow>
              </a:effectLst>
            </a:endParaRPr>
          </a:p>
        </p:txBody>
      </p:sp>
      <p:sp>
        <p:nvSpPr>
          <p:cNvPr id="6" name="TextBox 5"/>
          <p:cNvSpPr txBox="1"/>
          <p:nvPr/>
        </p:nvSpPr>
        <p:spPr>
          <a:xfrm>
            <a:off x="8144225" y="6271846"/>
            <a:ext cx="3696846" cy="369332"/>
          </a:xfrm>
          <a:prstGeom prst="rect">
            <a:avLst/>
          </a:prstGeom>
          <a:noFill/>
        </p:spPr>
        <p:txBody>
          <a:bodyPr wrap="none" rtlCol="0">
            <a:spAutoFit/>
          </a:bodyPr>
          <a:lstStyle/>
          <a:p>
            <a:pPr algn="r"/>
            <a:r>
              <a:rPr lang="en-US" dirty="0" smtClean="0"/>
              <a:t>1- Jesus announces He is the Messiah</a:t>
            </a:r>
            <a:endParaRPr lang="en-US" dirty="0"/>
          </a:p>
        </p:txBody>
      </p:sp>
      <p:sp>
        <p:nvSpPr>
          <p:cNvPr id="7" name="Rectangle 6"/>
          <p:cNvSpPr/>
          <p:nvPr/>
        </p:nvSpPr>
        <p:spPr>
          <a:xfrm>
            <a:off x="506437" y="4042233"/>
            <a:ext cx="8623495" cy="461665"/>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30 </a:t>
            </a:r>
            <a:r>
              <a:rPr lang="en-US" sz="2400" dirty="0" smtClean="0">
                <a:effectLst>
                  <a:glow rad="101600">
                    <a:schemeClr val="bg1">
                      <a:alpha val="60000"/>
                    </a:schemeClr>
                  </a:glow>
                </a:effectLst>
              </a:rPr>
              <a:t>But he passing through the midst of them went his way,</a:t>
            </a:r>
            <a:endParaRPr lang="en-US" sz="2400" dirty="0">
              <a:effectLst>
                <a:glow rad="101600">
                  <a:schemeClr val="bg1">
                    <a:alpha val="60000"/>
                  </a:schemeClr>
                </a:glow>
              </a:effectLst>
            </a:endParaRPr>
          </a:p>
        </p:txBody>
      </p:sp>
      <p:sp>
        <p:nvSpPr>
          <p:cNvPr id="8" name="Rectangle 7"/>
          <p:cNvSpPr/>
          <p:nvPr/>
        </p:nvSpPr>
        <p:spPr>
          <a:xfrm rot="20912739">
            <a:off x="178375" y="2024968"/>
            <a:ext cx="11826946" cy="26468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tIns="182880" bIns="0">
            <a:spAutoFit/>
          </a:bodyPr>
          <a:lstStyle/>
          <a:p>
            <a:r>
              <a:rPr lang="en-US" sz="9600" b="1" i="1" baseline="30000" dirty="0" smtClean="0">
                <a:ln>
                  <a:solidFill>
                    <a:schemeClr val="tx1"/>
                  </a:solidFill>
                </a:ln>
                <a:solidFill>
                  <a:srgbClr val="FFFF00"/>
                </a:solidFill>
                <a:effectLst>
                  <a:glow rad="203200">
                    <a:schemeClr val="bg1">
                      <a:alpha val="78000"/>
                    </a:schemeClr>
                  </a:glow>
                </a:effectLst>
                <a:latin typeface="Arial Rounded MT Bold" panose="020F0704030504030204" pitchFamily="34" charset="0"/>
              </a:rPr>
              <a:t>What proof would I need to recognize the Christ?</a:t>
            </a:r>
            <a:endParaRPr lang="en-US" sz="9600" b="1" i="1" dirty="0">
              <a:ln>
                <a:solidFill>
                  <a:schemeClr val="tx1"/>
                </a:solidFill>
              </a:ln>
              <a:solidFill>
                <a:srgbClr val="FFFF00"/>
              </a:solidFill>
              <a:effectLst>
                <a:glow rad="203200">
                  <a:schemeClr val="bg1">
                    <a:alpha val="78000"/>
                  </a:schemeClr>
                </a:glow>
              </a:effectLst>
              <a:latin typeface="Arial Rounded MT Bold" panose="020F0704030504030204" pitchFamily="34" charset="0"/>
            </a:endParaRPr>
          </a:p>
        </p:txBody>
      </p:sp>
    </p:spTree>
    <p:extLst>
      <p:ext uri="{BB962C8B-B14F-4D97-AF65-F5344CB8AC3E}">
        <p14:creationId xmlns:p14="http://schemas.microsoft.com/office/powerpoint/2010/main" val="839290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wipe(left)">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7641" cy="6858000"/>
          </a:xfrm>
          <a:prstGeom prst="rect">
            <a:avLst/>
          </a:prstGeom>
        </p:spPr>
      </p:pic>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sp>
        <p:nvSpPr>
          <p:cNvPr id="8" name="TextBox 7"/>
          <p:cNvSpPr txBox="1"/>
          <p:nvPr/>
        </p:nvSpPr>
        <p:spPr>
          <a:xfrm>
            <a:off x="3733971" y="898059"/>
            <a:ext cx="4499501" cy="1754326"/>
          </a:xfrm>
          <a:prstGeom prst="rect">
            <a:avLst/>
          </a:prstGeom>
          <a:noFill/>
        </p:spPr>
        <p:txBody>
          <a:bodyPr wrap="none" rtlCol="0">
            <a:spAutoFit/>
          </a:bodyPr>
          <a:lstStyle/>
          <a:p>
            <a:r>
              <a:rPr lang="en-US" sz="3600" b="1" dirty="0" smtClean="0">
                <a:effectLst>
                  <a:glow rad="101600">
                    <a:schemeClr val="bg1">
                      <a:alpha val="60000"/>
                    </a:schemeClr>
                  </a:glow>
                </a:effectLst>
              </a:rPr>
              <a:t>Calling the Twelve</a:t>
            </a:r>
          </a:p>
          <a:p>
            <a:endParaRPr lang="en-US" sz="3600" b="1" dirty="0">
              <a:effectLst>
                <a:glow rad="101600">
                  <a:schemeClr val="bg1">
                    <a:alpha val="60000"/>
                  </a:schemeClr>
                </a:glow>
              </a:effectLst>
            </a:endParaRPr>
          </a:p>
          <a:p>
            <a:r>
              <a:rPr lang="en-US" sz="3600" b="1" dirty="0" smtClean="0">
                <a:effectLst>
                  <a:glow rad="101600">
                    <a:schemeClr val="bg1">
                      <a:alpha val="60000"/>
                    </a:schemeClr>
                  </a:glow>
                </a:effectLst>
              </a:rPr>
              <a:t>Where did Jesus start?</a:t>
            </a:r>
            <a:endParaRPr lang="en-US" sz="3600" b="1" dirty="0">
              <a:effectLst>
                <a:glow rad="101600">
                  <a:schemeClr val="bg1">
                    <a:alpha val="60000"/>
                  </a:schemeClr>
                </a:glow>
              </a:effectLst>
            </a:endParaRPr>
          </a:p>
        </p:txBody>
      </p:sp>
    </p:spTree>
    <p:extLst>
      <p:ext uri="{BB962C8B-B14F-4D97-AF65-F5344CB8AC3E}">
        <p14:creationId xmlns:p14="http://schemas.microsoft.com/office/powerpoint/2010/main" val="3223775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2">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7259057" y="969813"/>
            <a:ext cx="3383280" cy="5302033"/>
          </a:xfrm>
          <a:prstGeom prst="rect">
            <a:avLst/>
          </a:prstGeom>
          <a:ln>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9411" t="5790" r="4671" b="21906"/>
          <a:stretch/>
        </p:blipFill>
        <p:spPr>
          <a:xfrm>
            <a:off x="1543384" y="1026848"/>
            <a:ext cx="3035449" cy="5302034"/>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10" y="1640261"/>
            <a:ext cx="5486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493047" y="1026848"/>
            <a:ext cx="2794355" cy="646331"/>
          </a:xfrm>
          <a:prstGeom prst="rect">
            <a:avLst/>
          </a:prstGeom>
          <a:noFill/>
        </p:spPr>
        <p:txBody>
          <a:bodyPr wrap="none" rtlCol="0">
            <a:spAutoFit/>
          </a:bodyPr>
          <a:lstStyle/>
          <a:p>
            <a:r>
              <a:rPr lang="en-US" sz="3600" b="1" dirty="0" smtClean="0">
                <a:effectLst>
                  <a:glow rad="101600">
                    <a:schemeClr val="bg1">
                      <a:alpha val="60000"/>
                    </a:schemeClr>
                  </a:glow>
                </a:effectLst>
              </a:rPr>
              <a:t>Sea of Galilee</a:t>
            </a:r>
            <a:endParaRPr lang="en-US" sz="3600" b="1" dirty="0">
              <a:effectLst>
                <a:glow rad="101600">
                  <a:schemeClr val="bg1">
                    <a:alpha val="60000"/>
                  </a:schemeClr>
                </a:glow>
              </a:effectLs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209405" y="1640261"/>
            <a:ext cx="5486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259057" y="947763"/>
            <a:ext cx="2034724" cy="646331"/>
          </a:xfrm>
          <a:prstGeom prst="rect">
            <a:avLst/>
          </a:prstGeom>
          <a:noFill/>
        </p:spPr>
        <p:txBody>
          <a:bodyPr wrap="none" rtlCol="0">
            <a:spAutoFit/>
          </a:bodyPr>
          <a:lstStyle/>
          <a:p>
            <a:r>
              <a:rPr lang="en-US" sz="3600" b="1" dirty="0" smtClean="0">
                <a:effectLst>
                  <a:glow rad="101600">
                    <a:schemeClr val="bg1">
                      <a:alpha val="60000"/>
                    </a:schemeClr>
                  </a:glow>
                </a:effectLst>
              </a:rPr>
              <a:t>Bear Lake</a:t>
            </a:r>
            <a:endParaRPr lang="en-US" sz="3600" b="1" dirty="0">
              <a:effectLst>
                <a:glow rad="101600">
                  <a:schemeClr val="bg1">
                    <a:alpha val="60000"/>
                  </a:schemeClr>
                </a:glow>
              </a:effectLst>
            </a:endParaRPr>
          </a:p>
        </p:txBody>
      </p:sp>
      <p:sp>
        <p:nvSpPr>
          <p:cNvPr id="9" name="Rectangle 8"/>
          <p:cNvSpPr/>
          <p:nvPr/>
        </p:nvSpPr>
        <p:spPr>
          <a:xfrm>
            <a:off x="757204" y="5689449"/>
            <a:ext cx="6096000" cy="646331"/>
          </a:xfrm>
          <a:prstGeom prst="rect">
            <a:avLst/>
          </a:prstGeom>
        </p:spPr>
        <p:txBody>
          <a:bodyPr>
            <a:spAutoFit/>
          </a:bodyPr>
          <a:lstStyle/>
          <a:p>
            <a:r>
              <a:rPr lang="en-US" dirty="0" smtClean="0">
                <a:effectLst>
                  <a:glow rad="101600">
                    <a:schemeClr val="bg1">
                      <a:alpha val="60000"/>
                    </a:schemeClr>
                  </a:glow>
                </a:effectLst>
                <a:latin typeface="Arial Black" panose="020B0A04020102020204" pitchFamily="34" charset="0"/>
              </a:rPr>
              <a:t>The Lake </a:t>
            </a:r>
            <a:r>
              <a:rPr lang="en-US" dirty="0">
                <a:effectLst>
                  <a:glow rad="101600">
                    <a:schemeClr val="bg1">
                      <a:alpha val="60000"/>
                    </a:schemeClr>
                  </a:glow>
                </a:effectLst>
                <a:latin typeface="Arial Black" panose="020B0A04020102020204" pitchFamily="34" charset="0"/>
              </a:rPr>
              <a:t>of </a:t>
            </a:r>
            <a:r>
              <a:rPr lang="en-US" dirty="0" err="1" smtClean="0">
                <a:effectLst>
                  <a:glow rad="101600">
                    <a:schemeClr val="bg1">
                      <a:alpha val="60000"/>
                    </a:schemeClr>
                  </a:glow>
                </a:effectLst>
                <a:latin typeface="Arial Black" panose="020B0A04020102020204" pitchFamily="34" charset="0"/>
              </a:rPr>
              <a:t>Gennesaret</a:t>
            </a:r>
            <a:endParaRPr lang="en-US" dirty="0" smtClean="0">
              <a:effectLst>
                <a:glow rad="101600">
                  <a:schemeClr val="bg1">
                    <a:alpha val="60000"/>
                  </a:schemeClr>
                </a:glow>
              </a:effectLst>
              <a:latin typeface="Arial Black" panose="020B0A04020102020204" pitchFamily="34" charset="0"/>
            </a:endParaRPr>
          </a:p>
          <a:p>
            <a:r>
              <a:rPr lang="en-US" dirty="0" smtClean="0">
                <a:effectLst>
                  <a:glow rad="101600">
                    <a:schemeClr val="bg1">
                      <a:alpha val="60000"/>
                    </a:schemeClr>
                  </a:glow>
                </a:effectLst>
                <a:latin typeface="Arial Black" panose="020B0A04020102020204" pitchFamily="34" charset="0"/>
              </a:rPr>
              <a:t>Sea </a:t>
            </a:r>
            <a:r>
              <a:rPr lang="en-US" dirty="0">
                <a:effectLst>
                  <a:glow rad="101600">
                    <a:schemeClr val="bg1">
                      <a:alpha val="60000"/>
                    </a:schemeClr>
                  </a:glow>
                </a:effectLst>
                <a:latin typeface="Arial Black" panose="020B0A04020102020204" pitchFamily="34" charset="0"/>
              </a:rPr>
              <a:t>of </a:t>
            </a:r>
            <a:r>
              <a:rPr lang="en-US" dirty="0" err="1">
                <a:effectLst>
                  <a:glow rad="101600">
                    <a:schemeClr val="bg1">
                      <a:alpha val="60000"/>
                    </a:schemeClr>
                  </a:glow>
                </a:effectLst>
                <a:latin typeface="Arial Black" panose="020B0A04020102020204" pitchFamily="34" charset="0"/>
              </a:rPr>
              <a:t>Tiberias</a:t>
            </a:r>
            <a:endParaRPr lang="en-US" dirty="0">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39676978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20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000" fill="hold"/>
                                        <p:tgtEl>
                                          <p:spTgt spid="6"/>
                                        </p:tgtEl>
                                        <p:attrNameLst>
                                          <p:attrName>ppt_w</p:attrName>
                                        </p:attrNameLst>
                                      </p:cBhvr>
                                      <p:tavLst>
                                        <p:tav tm="0">
                                          <p:val>
                                            <p:fltVal val="0"/>
                                          </p:val>
                                        </p:tav>
                                        <p:tav tm="100000">
                                          <p:val>
                                            <p:strVal val="#ppt_w"/>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Effect transition="in" filter="fade">
                                      <p:cBhvr>
                                        <p:cTn id="31" dur="2000"/>
                                        <p:tgtEl>
                                          <p:spTgt spid="6"/>
                                        </p:tgtEl>
                                      </p:cBhvr>
                                    </p:animEffect>
                                  </p:childTnLst>
                                </p:cTn>
                              </p:par>
                            </p:childTnLst>
                          </p:cTn>
                        </p:par>
                        <p:par>
                          <p:cTn id="32" fill="hold">
                            <p:stCondLst>
                              <p:cond delay="2000"/>
                            </p:stCondLst>
                            <p:childTnLst>
                              <p:par>
                                <p:cTn id="33" presetID="53" presetClass="entr" presetSubtype="16" fill="hold" nodeType="afterEffect">
                                  <p:stCondLst>
                                    <p:cond delay="1000"/>
                                  </p:stCondLst>
                                  <p:childTnLst>
                                    <p:set>
                                      <p:cBhvr>
                                        <p:cTn id="34" dur="1" fill="hold">
                                          <p:stCondLst>
                                            <p:cond delay="0"/>
                                          </p:stCondLst>
                                        </p:cTn>
                                        <p:tgtEl>
                                          <p:spTgt spid="7"/>
                                        </p:tgtEl>
                                        <p:attrNameLst>
                                          <p:attrName>style.visibility</p:attrName>
                                        </p:attrNameLst>
                                      </p:cBhvr>
                                      <p:to>
                                        <p:strVal val="visible"/>
                                      </p:to>
                                    </p:set>
                                    <p:anim calcmode="lin" valueType="num">
                                      <p:cBhvr>
                                        <p:cTn id="35" dur="2000" fill="hold"/>
                                        <p:tgtEl>
                                          <p:spTgt spid="7"/>
                                        </p:tgtEl>
                                        <p:attrNameLst>
                                          <p:attrName>ppt_w</p:attrName>
                                        </p:attrNameLst>
                                      </p:cBhvr>
                                      <p:tavLst>
                                        <p:tav tm="0">
                                          <p:val>
                                            <p:fltVal val="0"/>
                                          </p:val>
                                        </p:tav>
                                        <p:tav tm="100000">
                                          <p:val>
                                            <p:strVal val="#ppt_w"/>
                                          </p:val>
                                        </p:tav>
                                      </p:tavLst>
                                    </p:anim>
                                    <p:anim calcmode="lin" valueType="num">
                                      <p:cBhvr>
                                        <p:cTn id="36" dur="2000" fill="hold"/>
                                        <p:tgtEl>
                                          <p:spTgt spid="7"/>
                                        </p:tgtEl>
                                        <p:attrNameLst>
                                          <p:attrName>ppt_h</p:attrName>
                                        </p:attrNameLst>
                                      </p:cBhvr>
                                      <p:tavLst>
                                        <p:tav tm="0">
                                          <p:val>
                                            <p:fltVal val="0"/>
                                          </p:val>
                                        </p:tav>
                                        <p:tav tm="100000">
                                          <p:val>
                                            <p:strVal val="#ppt_h"/>
                                          </p:val>
                                        </p:tav>
                                      </p:tavLst>
                                    </p:anim>
                                    <p:animEffect transition="in" filter="fade">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sp>
        <p:nvSpPr>
          <p:cNvPr id="5" name="TextBox 4"/>
          <p:cNvSpPr txBox="1"/>
          <p:nvPr/>
        </p:nvSpPr>
        <p:spPr>
          <a:xfrm>
            <a:off x="506437" y="1139483"/>
            <a:ext cx="2600584" cy="646331"/>
          </a:xfrm>
          <a:prstGeom prst="rect">
            <a:avLst/>
          </a:prstGeom>
          <a:noFill/>
        </p:spPr>
        <p:txBody>
          <a:bodyPr wrap="none" rtlCol="0">
            <a:spAutoFit/>
          </a:bodyPr>
          <a:lstStyle/>
          <a:p>
            <a:r>
              <a:rPr lang="en-US" sz="3600" b="1" dirty="0" smtClean="0">
                <a:effectLst>
                  <a:glow rad="101600">
                    <a:schemeClr val="bg1">
                      <a:alpha val="60000"/>
                    </a:schemeClr>
                  </a:glow>
                </a:effectLst>
              </a:rPr>
              <a:t>Luke 5: 1-2,3</a:t>
            </a:r>
            <a:endParaRPr lang="en-US" sz="3600" b="1" dirty="0">
              <a:effectLst>
                <a:glow rad="101600">
                  <a:schemeClr val="bg1">
                    <a:alpha val="60000"/>
                  </a:schemeClr>
                </a:glow>
              </a:effectLst>
            </a:endParaRPr>
          </a:p>
        </p:txBody>
      </p:sp>
      <p:sp>
        <p:nvSpPr>
          <p:cNvPr id="6" name="Rectangle 5"/>
          <p:cNvSpPr/>
          <p:nvPr/>
        </p:nvSpPr>
        <p:spPr>
          <a:xfrm>
            <a:off x="506437" y="1720840"/>
            <a:ext cx="11334634" cy="1569660"/>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1</a:t>
            </a:r>
            <a:r>
              <a:rPr lang="en-US" sz="2400" dirty="0" smtClean="0">
                <a:effectLst>
                  <a:glow rad="101600">
                    <a:schemeClr val="bg1">
                      <a:alpha val="60000"/>
                    </a:schemeClr>
                  </a:glow>
                </a:effectLst>
              </a:rPr>
              <a:t>And it came to pass, that, as the people pressed upon him to hear the word of God, he stood by the lake of </a:t>
            </a:r>
            <a:r>
              <a:rPr lang="en-US" sz="2400" dirty="0" err="1" smtClean="0">
                <a:effectLst>
                  <a:glow rad="101600">
                    <a:schemeClr val="bg1">
                      <a:alpha val="60000"/>
                    </a:schemeClr>
                  </a:glow>
                </a:effectLst>
              </a:rPr>
              <a:t>Gennesaret</a:t>
            </a:r>
            <a:r>
              <a:rPr lang="en-US" sz="2400" dirty="0" smtClean="0">
                <a:effectLst>
                  <a:glow rad="101600">
                    <a:schemeClr val="bg1">
                      <a:alpha val="60000"/>
                    </a:schemeClr>
                  </a:glow>
                </a:effectLst>
              </a:rPr>
              <a:t>,</a:t>
            </a:r>
          </a:p>
          <a:p>
            <a:r>
              <a:rPr lang="en-US" sz="2400" baseline="30000" dirty="0" smtClean="0">
                <a:effectLst>
                  <a:glow rad="101600">
                    <a:schemeClr val="bg1">
                      <a:alpha val="60000"/>
                    </a:schemeClr>
                  </a:glow>
                </a:effectLst>
              </a:rPr>
              <a:t>2 </a:t>
            </a:r>
            <a:r>
              <a:rPr lang="en-US" sz="2400" dirty="0" smtClean="0">
                <a:effectLst>
                  <a:glow rad="101600">
                    <a:schemeClr val="bg1">
                      <a:alpha val="60000"/>
                    </a:schemeClr>
                  </a:glow>
                </a:effectLst>
              </a:rPr>
              <a:t>And saw two ships standing by the lake: but the fishermen were gone out of them, and were washing their nets.</a:t>
            </a:r>
            <a:endParaRPr lang="en-US" sz="2400" dirty="0">
              <a:effectLst>
                <a:glow rad="101600">
                  <a:schemeClr val="bg1">
                    <a:alpha val="60000"/>
                  </a:schemeClr>
                </a:glow>
              </a:effectLst>
            </a:endParaRPr>
          </a:p>
        </p:txBody>
      </p:sp>
      <p:sp>
        <p:nvSpPr>
          <p:cNvPr id="7" name="Rectangle 6"/>
          <p:cNvSpPr/>
          <p:nvPr/>
        </p:nvSpPr>
        <p:spPr>
          <a:xfrm>
            <a:off x="506437" y="3734930"/>
            <a:ext cx="11334634" cy="830997"/>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3 </a:t>
            </a:r>
            <a:r>
              <a:rPr lang="en-US" sz="2400" dirty="0" smtClean="0">
                <a:effectLst>
                  <a:glow rad="101600">
                    <a:schemeClr val="bg1">
                      <a:alpha val="60000"/>
                    </a:schemeClr>
                  </a:glow>
                </a:effectLst>
              </a:rPr>
              <a:t>And he entered into one of the ships, which was Simon's, and prayed him that he would thrust out a little from the land. And he sat down, and taught the people out of the ship.</a:t>
            </a:r>
            <a:endParaRPr lang="en-US" sz="2400" dirty="0">
              <a:effectLst>
                <a:glow rad="101600">
                  <a:schemeClr val="bg1">
                    <a:alpha val="60000"/>
                  </a:schemeClr>
                </a:glow>
              </a:effectLst>
            </a:endParaRPr>
          </a:p>
        </p:txBody>
      </p:sp>
    </p:spTree>
    <p:extLst>
      <p:ext uri="{BB962C8B-B14F-4D97-AF65-F5344CB8AC3E}">
        <p14:creationId xmlns:p14="http://schemas.microsoft.com/office/powerpoint/2010/main" val="1918024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sp>
        <p:nvSpPr>
          <p:cNvPr id="5" name="TextBox 4"/>
          <p:cNvSpPr txBox="1"/>
          <p:nvPr/>
        </p:nvSpPr>
        <p:spPr>
          <a:xfrm>
            <a:off x="590847" y="4378423"/>
            <a:ext cx="2716000" cy="646331"/>
          </a:xfrm>
          <a:prstGeom prst="rect">
            <a:avLst/>
          </a:prstGeom>
          <a:noFill/>
        </p:spPr>
        <p:txBody>
          <a:bodyPr wrap="none" rtlCol="0">
            <a:spAutoFit/>
          </a:bodyPr>
          <a:lstStyle/>
          <a:p>
            <a:r>
              <a:rPr lang="en-US" sz="3600" b="1" dirty="0" smtClean="0">
                <a:effectLst>
                  <a:glow rad="101600">
                    <a:schemeClr val="bg1">
                      <a:alpha val="60000"/>
                    </a:schemeClr>
                  </a:glow>
                </a:effectLst>
              </a:rPr>
              <a:t>Luke 5: 10-11</a:t>
            </a:r>
            <a:endParaRPr lang="en-US" sz="3600" b="1" dirty="0">
              <a:effectLst>
                <a:glow rad="101600">
                  <a:schemeClr val="bg1">
                    <a:alpha val="60000"/>
                  </a:schemeClr>
                </a:glow>
              </a:effectLst>
            </a:endParaRPr>
          </a:p>
        </p:txBody>
      </p:sp>
      <p:sp>
        <p:nvSpPr>
          <p:cNvPr id="6" name="Rectangle 5"/>
          <p:cNvSpPr/>
          <p:nvPr/>
        </p:nvSpPr>
        <p:spPr>
          <a:xfrm>
            <a:off x="379827" y="4908843"/>
            <a:ext cx="10632916" cy="1200329"/>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10 </a:t>
            </a:r>
            <a:r>
              <a:rPr lang="en-US" sz="2400" dirty="0" smtClean="0">
                <a:effectLst>
                  <a:glow rad="101600">
                    <a:schemeClr val="bg1">
                      <a:alpha val="60000"/>
                    </a:schemeClr>
                  </a:glow>
                </a:effectLst>
              </a:rPr>
              <a:t>And so was also James, and John, the sons of Zebedee, which were partners with Simon. And Jesus said unto Simon, Fear not; from henceforth thou shalt catch men.</a:t>
            </a:r>
          </a:p>
          <a:p>
            <a:r>
              <a:rPr lang="en-US" sz="2400" baseline="30000" dirty="0" smtClean="0">
                <a:effectLst>
                  <a:glow rad="101600">
                    <a:schemeClr val="bg1">
                      <a:alpha val="60000"/>
                    </a:schemeClr>
                  </a:glow>
                </a:effectLst>
              </a:rPr>
              <a:t>11 </a:t>
            </a:r>
            <a:r>
              <a:rPr lang="en-US" sz="2400" dirty="0" smtClean="0">
                <a:effectLst>
                  <a:glow rad="101600">
                    <a:schemeClr val="bg1">
                      <a:alpha val="60000"/>
                    </a:schemeClr>
                  </a:glow>
                </a:effectLst>
              </a:rPr>
              <a:t>And when they had brought their ships to land, they forsook all, and followed him.</a:t>
            </a:r>
            <a:endParaRPr lang="en-US" sz="2400" dirty="0">
              <a:effectLst>
                <a:glow rad="101600">
                  <a:schemeClr val="bg1">
                    <a:alpha val="60000"/>
                  </a:schemeClr>
                </a:glow>
              </a:effectLst>
            </a:endParaRPr>
          </a:p>
        </p:txBody>
      </p:sp>
      <p:sp>
        <p:nvSpPr>
          <p:cNvPr id="7" name="TextBox 6"/>
          <p:cNvSpPr txBox="1"/>
          <p:nvPr/>
        </p:nvSpPr>
        <p:spPr>
          <a:xfrm>
            <a:off x="612607" y="1135084"/>
            <a:ext cx="2247923" cy="646331"/>
          </a:xfrm>
          <a:prstGeom prst="rect">
            <a:avLst/>
          </a:prstGeom>
          <a:noFill/>
        </p:spPr>
        <p:txBody>
          <a:bodyPr wrap="none" rtlCol="0">
            <a:spAutoFit/>
          </a:bodyPr>
          <a:lstStyle/>
          <a:p>
            <a:r>
              <a:rPr lang="en-US" sz="3600" b="1" dirty="0" smtClean="0">
                <a:effectLst>
                  <a:glow rad="101600">
                    <a:schemeClr val="bg1">
                      <a:alpha val="60000"/>
                    </a:schemeClr>
                  </a:glow>
                </a:effectLst>
              </a:rPr>
              <a:t>Luke 5: 5-7</a:t>
            </a:r>
            <a:endParaRPr lang="en-US" sz="3600" b="1" dirty="0">
              <a:effectLst>
                <a:glow rad="101600">
                  <a:schemeClr val="bg1">
                    <a:alpha val="60000"/>
                  </a:schemeClr>
                </a:glow>
              </a:effectLst>
            </a:endParaRPr>
          </a:p>
        </p:txBody>
      </p:sp>
      <p:sp>
        <p:nvSpPr>
          <p:cNvPr id="8" name="Rectangle 7"/>
          <p:cNvSpPr/>
          <p:nvPr/>
        </p:nvSpPr>
        <p:spPr>
          <a:xfrm>
            <a:off x="379827" y="1781415"/>
            <a:ext cx="10632916" cy="2677656"/>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5 </a:t>
            </a:r>
            <a:r>
              <a:rPr lang="en-US" sz="2400" dirty="0" smtClean="0">
                <a:effectLst>
                  <a:glow rad="101600">
                    <a:schemeClr val="bg1">
                      <a:alpha val="60000"/>
                    </a:schemeClr>
                  </a:glow>
                </a:effectLst>
              </a:rPr>
              <a:t>And Simon answering said unto him, Master, we have toiled all the night, and have taken nothing: nevertheless at thy word I will let down the net.</a:t>
            </a:r>
          </a:p>
          <a:p>
            <a:r>
              <a:rPr lang="en-US" sz="2400" baseline="30000" dirty="0" smtClean="0">
                <a:effectLst>
                  <a:glow rad="101600">
                    <a:schemeClr val="bg1">
                      <a:alpha val="60000"/>
                    </a:schemeClr>
                  </a:glow>
                </a:effectLst>
              </a:rPr>
              <a:t>6 </a:t>
            </a:r>
            <a:r>
              <a:rPr lang="en-US" sz="2400" dirty="0" smtClean="0">
                <a:effectLst>
                  <a:glow rad="101600">
                    <a:schemeClr val="bg1">
                      <a:alpha val="60000"/>
                    </a:schemeClr>
                  </a:glow>
                </a:effectLst>
              </a:rPr>
              <a:t>And when they had this done, they </a:t>
            </a:r>
            <a:r>
              <a:rPr lang="en-US" sz="2400" dirty="0" err="1" smtClean="0">
                <a:effectLst>
                  <a:glow rad="101600">
                    <a:schemeClr val="bg1">
                      <a:alpha val="60000"/>
                    </a:schemeClr>
                  </a:glow>
                </a:effectLst>
              </a:rPr>
              <a:t>inclosed</a:t>
            </a:r>
            <a:r>
              <a:rPr lang="en-US" sz="2400" dirty="0" smtClean="0">
                <a:effectLst>
                  <a:glow rad="101600">
                    <a:schemeClr val="bg1">
                      <a:alpha val="60000"/>
                    </a:schemeClr>
                  </a:glow>
                </a:effectLst>
              </a:rPr>
              <a:t> a great multitude of fishes: and their net brake.</a:t>
            </a:r>
          </a:p>
          <a:p>
            <a:r>
              <a:rPr lang="en-US" sz="2400" baseline="30000" dirty="0" smtClean="0">
                <a:effectLst>
                  <a:glow rad="101600">
                    <a:schemeClr val="bg1">
                      <a:alpha val="60000"/>
                    </a:schemeClr>
                  </a:glow>
                </a:effectLst>
              </a:rPr>
              <a:t>7 </a:t>
            </a:r>
            <a:r>
              <a:rPr lang="en-US" sz="2400" dirty="0" smtClean="0">
                <a:effectLst>
                  <a:glow rad="101600">
                    <a:schemeClr val="bg1">
                      <a:alpha val="60000"/>
                    </a:schemeClr>
                  </a:glow>
                </a:effectLst>
              </a:rPr>
              <a:t>And they beckoned unto their partners, which were in the other ship, that they should come and help them. And they came, and filled both the ships, so that they began to sink.</a:t>
            </a:r>
          </a:p>
        </p:txBody>
      </p:sp>
      <p:sp>
        <p:nvSpPr>
          <p:cNvPr id="10" name="Rectangle 9"/>
          <p:cNvSpPr/>
          <p:nvPr/>
        </p:nvSpPr>
        <p:spPr>
          <a:xfrm rot="20912739">
            <a:off x="3197080" y="368191"/>
            <a:ext cx="6151120" cy="16619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tIns="182880" bIns="0">
            <a:spAutoFit/>
          </a:bodyPr>
          <a:lstStyle/>
          <a:p>
            <a:r>
              <a:rPr lang="en-US" sz="9600" b="1" i="1" baseline="30000" dirty="0" smtClean="0">
                <a:ln>
                  <a:solidFill>
                    <a:schemeClr val="tx1"/>
                  </a:solidFill>
                </a:ln>
                <a:solidFill>
                  <a:srgbClr val="FFFF00"/>
                </a:solidFill>
                <a:effectLst>
                  <a:glow rad="203200">
                    <a:schemeClr val="bg1">
                      <a:alpha val="78000"/>
                    </a:schemeClr>
                  </a:glow>
                </a:effectLst>
                <a:latin typeface="Arial Rounded MT Bold" panose="020F0704030504030204" pitchFamily="34" charset="0"/>
              </a:rPr>
              <a:t>Foreshadow?</a:t>
            </a:r>
            <a:endParaRPr lang="en-US" sz="9600" b="1" i="1" dirty="0">
              <a:ln>
                <a:solidFill>
                  <a:schemeClr val="tx1"/>
                </a:solidFill>
              </a:ln>
              <a:solidFill>
                <a:srgbClr val="FFFF00"/>
              </a:solidFill>
              <a:effectLst>
                <a:glow rad="203200">
                  <a:schemeClr val="bg1">
                    <a:alpha val="78000"/>
                  </a:schemeClr>
                </a:glow>
              </a:effectLst>
              <a:latin typeface="Arial Rounded MT Bold" panose="020F070403050403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9926" y="3460710"/>
            <a:ext cx="945223" cy="914400"/>
          </a:xfrm>
          <a:prstGeom prst="rect">
            <a:avLst/>
          </a:prstGeom>
          <a:effectLst>
            <a:glow rad="228600">
              <a:schemeClr val="accent4">
                <a:satMod val="175000"/>
                <a:alpha val="40000"/>
              </a:schemeClr>
            </a:glo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9779" y="2392578"/>
            <a:ext cx="934497" cy="914400"/>
          </a:xfrm>
          <a:prstGeom prst="rect">
            <a:avLst/>
          </a:prstGeom>
          <a:effectLst>
            <a:glow rad="228600">
              <a:schemeClr val="accent4">
                <a:satMod val="175000"/>
                <a:alpha val="40000"/>
              </a:schemeClr>
            </a:glow>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43112" y="1612675"/>
            <a:ext cx="838201" cy="914400"/>
          </a:xfrm>
          <a:prstGeom prst="rect">
            <a:avLst/>
          </a:prstGeom>
          <a:effectLst>
            <a:glow rad="228600">
              <a:schemeClr val="accent4">
                <a:satMod val="175000"/>
                <a:alpha val="40000"/>
              </a:schemeClr>
            </a:glow>
          </a:effectLst>
        </p:spPr>
      </p:pic>
      <p:cxnSp>
        <p:nvCxnSpPr>
          <p:cNvPr id="13" name="Straight Connector 12"/>
          <p:cNvCxnSpPr/>
          <p:nvPr/>
        </p:nvCxnSpPr>
        <p:spPr>
          <a:xfrm>
            <a:off x="2331076" y="2550017"/>
            <a:ext cx="588564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89549" y="2882721"/>
            <a:ext cx="5062422" cy="4078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0847" y="3666867"/>
            <a:ext cx="4882674" cy="382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43966" y="4000544"/>
            <a:ext cx="5043475" cy="316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rot="21160444">
            <a:off x="3545616" y="4134757"/>
            <a:ext cx="4545964" cy="2246769"/>
          </a:xfrm>
          <a:prstGeom prst="rect">
            <a:avLst/>
          </a:prstGeom>
          <a:gradFill flip="none" rotWithShape="1">
            <a:gsLst>
              <a:gs pos="0">
                <a:schemeClr val="accent2">
                  <a:lumMod val="60000"/>
                  <a:lumOff val="40000"/>
                </a:schemeClr>
              </a:gs>
              <a:gs pos="50000">
                <a:schemeClr val="bg1"/>
              </a:gs>
              <a:gs pos="100000">
                <a:schemeClr val="accent2">
                  <a:lumMod val="40000"/>
                  <a:lumOff val="60000"/>
                </a:schemeClr>
              </a:gs>
            </a:gsLst>
            <a:path path="circle">
              <a:fillToRect l="100000" t="100000"/>
            </a:path>
            <a:tileRect r="-100000" b="-100000"/>
          </a:gradFill>
          <a:scene3d>
            <a:camera prst="orthographicFront"/>
            <a:lightRig rig="threePt" dir="t"/>
          </a:scene3d>
          <a:sp3d>
            <a:bevelT/>
          </a:sp3d>
        </p:spPr>
        <p:txBody>
          <a:bodyPr wrap="square">
            <a:spAutoFit/>
          </a:bodyPr>
          <a:lstStyle/>
          <a:p>
            <a:pPr>
              <a:buFont typeface="+mj-lt"/>
              <a:buAutoNum type="arabicPeriod"/>
            </a:pPr>
            <a:r>
              <a:rPr lang="en-US" sz="2000" dirty="0"/>
              <a:t>Simon Peter</a:t>
            </a:r>
          </a:p>
          <a:p>
            <a:pPr>
              <a:buFont typeface="+mj-lt"/>
              <a:buAutoNum type="arabicPeriod"/>
            </a:pPr>
            <a:r>
              <a:rPr lang="en-US" sz="2000" dirty="0"/>
              <a:t>Andrew, Simon Peter's brother</a:t>
            </a:r>
          </a:p>
          <a:p>
            <a:pPr>
              <a:buFont typeface="+mj-lt"/>
              <a:buAutoNum type="arabicPeriod"/>
            </a:pPr>
            <a:r>
              <a:rPr lang="en-US" sz="2000" dirty="0"/>
              <a:t>James, one of the "sons of Zebedee")</a:t>
            </a:r>
          </a:p>
          <a:p>
            <a:pPr>
              <a:buFont typeface="+mj-lt"/>
              <a:buAutoNum type="arabicPeriod"/>
            </a:pPr>
            <a:r>
              <a:rPr lang="en-US" sz="2000" dirty="0"/>
              <a:t>John (one the "sons of Zebedee")</a:t>
            </a:r>
          </a:p>
          <a:p>
            <a:pPr>
              <a:buFont typeface="+mj-lt"/>
              <a:buAutoNum type="arabicPeriod"/>
            </a:pPr>
            <a:r>
              <a:rPr lang="en-US" sz="2000" dirty="0"/>
              <a:t>Nathaniel</a:t>
            </a:r>
          </a:p>
          <a:p>
            <a:pPr>
              <a:buFont typeface="+mj-lt"/>
              <a:buAutoNum type="arabicPeriod"/>
            </a:pPr>
            <a:r>
              <a:rPr lang="en-US" sz="2000" dirty="0"/>
              <a:t>Philip, the brother of Nathaniel</a:t>
            </a:r>
          </a:p>
          <a:p>
            <a:pPr>
              <a:buFont typeface="+mj-lt"/>
              <a:buAutoNum type="arabicPeriod"/>
            </a:pPr>
            <a:r>
              <a:rPr lang="en-US" sz="2000" dirty="0"/>
              <a:t>Thomas, called </a:t>
            </a:r>
            <a:r>
              <a:rPr lang="en-US" sz="2000" dirty="0" err="1"/>
              <a:t>Didymus</a:t>
            </a:r>
            <a:endParaRPr lang="en-US" sz="2000" dirty="0">
              <a:effectLst/>
            </a:endParaRPr>
          </a:p>
        </p:txBody>
      </p:sp>
      <p:sp>
        <p:nvSpPr>
          <p:cNvPr id="15" name="TextBox 14"/>
          <p:cNvSpPr txBox="1"/>
          <p:nvPr/>
        </p:nvSpPr>
        <p:spPr>
          <a:xfrm>
            <a:off x="5908751" y="4044032"/>
            <a:ext cx="2076151" cy="369332"/>
          </a:xfrm>
          <a:prstGeom prst="rect">
            <a:avLst/>
          </a:prstGeom>
          <a:noFill/>
        </p:spPr>
        <p:txBody>
          <a:bodyPr wrap="square" rtlCol="0">
            <a:spAutoFit/>
          </a:bodyPr>
          <a:lstStyle/>
          <a:p>
            <a:r>
              <a:rPr lang="en-US" b="1" dirty="0"/>
              <a:t>f</a:t>
            </a:r>
            <a:r>
              <a:rPr lang="en-US" b="1" dirty="0" smtClean="0"/>
              <a:t>ishermen disciples</a:t>
            </a:r>
            <a:endParaRPr lang="en-US" b="1" dirty="0"/>
          </a:p>
        </p:txBody>
      </p:sp>
    </p:spTree>
    <p:extLst>
      <p:ext uri="{BB962C8B-B14F-4D97-AF65-F5344CB8AC3E}">
        <p14:creationId xmlns:p14="http://schemas.microsoft.com/office/powerpoint/2010/main" val="2464321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2"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sp>
        <p:nvSpPr>
          <p:cNvPr id="5" name="TextBox 4"/>
          <p:cNvSpPr txBox="1"/>
          <p:nvPr/>
        </p:nvSpPr>
        <p:spPr>
          <a:xfrm>
            <a:off x="612607" y="2566245"/>
            <a:ext cx="1647823" cy="646331"/>
          </a:xfrm>
          <a:prstGeom prst="rect">
            <a:avLst/>
          </a:prstGeom>
          <a:noFill/>
        </p:spPr>
        <p:txBody>
          <a:bodyPr wrap="none" rtlCol="0">
            <a:spAutoFit/>
          </a:bodyPr>
          <a:lstStyle/>
          <a:p>
            <a:r>
              <a:rPr lang="en-US" sz="3600" b="1" dirty="0" smtClean="0">
                <a:effectLst>
                  <a:glow rad="101600">
                    <a:schemeClr val="bg1">
                      <a:alpha val="60000"/>
                    </a:schemeClr>
                  </a:glow>
                </a:effectLst>
              </a:rPr>
              <a:t>Apostle</a:t>
            </a:r>
            <a:endParaRPr lang="en-US" sz="3600" b="1" dirty="0">
              <a:effectLst>
                <a:glow rad="101600">
                  <a:schemeClr val="bg1">
                    <a:alpha val="60000"/>
                  </a:schemeClr>
                </a:glow>
              </a:effectLst>
            </a:endParaRPr>
          </a:p>
        </p:txBody>
      </p:sp>
      <p:sp>
        <p:nvSpPr>
          <p:cNvPr id="6" name="Rectangle 5"/>
          <p:cNvSpPr/>
          <p:nvPr/>
        </p:nvSpPr>
        <p:spPr>
          <a:xfrm>
            <a:off x="379827" y="3146861"/>
            <a:ext cx="9524027" cy="1200329"/>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In addition to serving as </a:t>
            </a:r>
            <a:r>
              <a:rPr lang="en-US" sz="2400" dirty="0" smtClean="0"/>
              <a:t>special witnesses </a:t>
            </a:r>
            <a:r>
              <a:rPr lang="en-US" sz="2400" dirty="0"/>
              <a:t>of Jesus Christ to all the world (D&amp;C 107:23), </a:t>
            </a:r>
            <a:r>
              <a:rPr lang="en-US" sz="2400" dirty="0" smtClean="0"/>
              <a:t>Apostles </a:t>
            </a:r>
            <a:r>
              <a:rPr lang="en-US" sz="2400" dirty="0"/>
              <a:t>hold the keys of the priesthood--that is, the rights of presidency </a:t>
            </a:r>
            <a:r>
              <a:rPr lang="en-US" sz="2400" dirty="0" smtClean="0"/>
              <a:t>(Encyclopedia </a:t>
            </a:r>
            <a:r>
              <a:rPr lang="en-US" sz="2400" dirty="0"/>
              <a:t>of Mormonism [1992], 1:59-60). </a:t>
            </a:r>
            <a:endParaRPr lang="en-US" sz="2400" dirty="0">
              <a:effectLst>
                <a:glow rad="101600">
                  <a:schemeClr val="bg1">
                    <a:alpha val="60000"/>
                  </a:schemeClr>
                </a:glow>
              </a:effectLst>
            </a:endParaRPr>
          </a:p>
        </p:txBody>
      </p:sp>
      <p:sp>
        <p:nvSpPr>
          <p:cNvPr id="7" name="TextBox 6"/>
          <p:cNvSpPr txBox="1"/>
          <p:nvPr/>
        </p:nvSpPr>
        <p:spPr>
          <a:xfrm>
            <a:off x="612607" y="1135084"/>
            <a:ext cx="1677062" cy="646331"/>
          </a:xfrm>
          <a:prstGeom prst="rect">
            <a:avLst/>
          </a:prstGeom>
          <a:noFill/>
        </p:spPr>
        <p:txBody>
          <a:bodyPr wrap="none" rtlCol="0">
            <a:spAutoFit/>
          </a:bodyPr>
          <a:lstStyle/>
          <a:p>
            <a:r>
              <a:rPr lang="en-US" sz="3600" b="1" dirty="0" smtClean="0">
                <a:effectLst>
                  <a:glow rad="101600">
                    <a:schemeClr val="bg1">
                      <a:alpha val="60000"/>
                    </a:schemeClr>
                  </a:glow>
                </a:effectLst>
              </a:rPr>
              <a:t>Disciple</a:t>
            </a:r>
            <a:endParaRPr lang="en-US" sz="3600" b="1" dirty="0">
              <a:effectLst>
                <a:glow rad="101600">
                  <a:schemeClr val="bg1">
                    <a:alpha val="60000"/>
                  </a:schemeClr>
                </a:glow>
              </a:effectLst>
            </a:endParaRPr>
          </a:p>
        </p:txBody>
      </p:sp>
      <p:sp>
        <p:nvSpPr>
          <p:cNvPr id="8" name="Rectangle 7"/>
          <p:cNvSpPr/>
          <p:nvPr/>
        </p:nvSpPr>
        <p:spPr>
          <a:xfrm>
            <a:off x="379827" y="1781415"/>
            <a:ext cx="7873836" cy="461665"/>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effectLst>
                  <a:glow rad="101600">
                    <a:schemeClr val="bg1">
                      <a:alpha val="60000"/>
                    </a:schemeClr>
                  </a:glow>
                </a:effectLst>
              </a:rPr>
              <a:t>any </a:t>
            </a:r>
            <a:r>
              <a:rPr lang="en-US" sz="2400" dirty="0">
                <a:effectLst>
                  <a:glow rad="101600">
                    <a:schemeClr val="bg1">
                      <a:alpha val="60000"/>
                    </a:schemeClr>
                  </a:glow>
                </a:effectLst>
              </a:rPr>
              <a:t>follower of Jesus Christ (Bible Dictionary, “Disciple,” 657</a:t>
            </a:r>
            <a:r>
              <a:rPr lang="en-US" sz="2400" dirty="0" smtClean="0">
                <a:effectLst>
                  <a:glow rad="101600">
                    <a:schemeClr val="bg1">
                      <a:alpha val="60000"/>
                    </a:schemeClr>
                  </a:glow>
                </a:effectLst>
              </a:rPr>
              <a:t>) </a:t>
            </a:r>
            <a:endParaRPr lang="en-US" sz="2400" dirty="0">
              <a:effectLst>
                <a:glow rad="101600">
                  <a:schemeClr val="bg1">
                    <a:alpha val="60000"/>
                  </a:schemeClr>
                </a:glow>
              </a:effectLst>
            </a:endParaRPr>
          </a:p>
        </p:txBody>
      </p:sp>
      <p:sp>
        <p:nvSpPr>
          <p:cNvPr id="9" name="Rectangle 8"/>
          <p:cNvSpPr/>
          <p:nvPr/>
        </p:nvSpPr>
        <p:spPr>
          <a:xfrm>
            <a:off x="379827" y="4608643"/>
            <a:ext cx="10376405" cy="1754326"/>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smtClean="0">
                <a:effectLst>
                  <a:glow rad="101600">
                    <a:schemeClr val="bg1">
                      <a:alpha val="60000"/>
                    </a:schemeClr>
                  </a:glow>
                </a:effectLst>
              </a:rPr>
              <a:t>The </a:t>
            </a:r>
            <a:r>
              <a:rPr lang="en-US" sz="3600" b="1" dirty="0">
                <a:effectLst>
                  <a:glow rad="101600">
                    <a:schemeClr val="bg1">
                      <a:alpha val="60000"/>
                    </a:schemeClr>
                  </a:glow>
                </a:effectLst>
              </a:rPr>
              <a:t>members of the Quorum of the Twelve Apostles are sent forth to testify to the world that Jesus </a:t>
            </a:r>
            <a:r>
              <a:rPr lang="en-US" sz="3600" b="1" dirty="0" smtClean="0">
                <a:effectLst>
                  <a:glow rad="101600">
                    <a:schemeClr val="bg1">
                      <a:alpha val="60000"/>
                    </a:schemeClr>
                  </a:glow>
                </a:effectLst>
              </a:rPr>
              <a:t>Christ is the Savior </a:t>
            </a:r>
            <a:r>
              <a:rPr lang="en-US" sz="3600" b="1" dirty="0">
                <a:effectLst>
                  <a:glow rad="101600">
                    <a:schemeClr val="bg1">
                      <a:alpha val="60000"/>
                    </a:schemeClr>
                  </a:glow>
                </a:effectLst>
              </a:rPr>
              <a:t>and Redeemer of mankind.</a:t>
            </a:r>
          </a:p>
        </p:txBody>
      </p:sp>
      <p:sp>
        <p:nvSpPr>
          <p:cNvPr id="10" name="TextBox 9"/>
          <p:cNvSpPr txBox="1"/>
          <p:nvPr/>
        </p:nvSpPr>
        <p:spPr>
          <a:xfrm>
            <a:off x="8597105" y="1240200"/>
            <a:ext cx="2133918" cy="646331"/>
          </a:xfrm>
          <a:prstGeom prst="rect">
            <a:avLst/>
          </a:prstGeom>
          <a:noFill/>
        </p:spPr>
        <p:txBody>
          <a:bodyPr wrap="none" rtlCol="0">
            <a:spAutoFit/>
          </a:bodyPr>
          <a:lstStyle/>
          <a:p>
            <a:r>
              <a:rPr lang="en-US" sz="3600" b="1" dirty="0" smtClean="0">
                <a:effectLst>
                  <a:glow rad="101600">
                    <a:schemeClr val="bg1">
                      <a:alpha val="60000"/>
                    </a:schemeClr>
                  </a:glow>
                </a:effectLst>
              </a:rPr>
              <a:t>Mark 3:14</a:t>
            </a:r>
            <a:endParaRPr lang="en-US" sz="3600" b="1" dirty="0">
              <a:effectLst>
                <a:glow rad="101600">
                  <a:schemeClr val="bg1">
                    <a:alpha val="60000"/>
                  </a:schemeClr>
                </a:glow>
              </a:effectLst>
            </a:endParaRPr>
          </a:p>
        </p:txBody>
      </p:sp>
      <p:sp>
        <p:nvSpPr>
          <p:cNvPr id="2" name="Rectangle 1"/>
          <p:cNvSpPr/>
          <p:nvPr/>
        </p:nvSpPr>
        <p:spPr>
          <a:xfrm>
            <a:off x="8607199" y="1781415"/>
            <a:ext cx="2926466" cy="1323439"/>
          </a:xfrm>
          <a:prstGeom prst="rect">
            <a:avLst/>
          </a:prstGeom>
          <a:gradFill flip="none" rotWithShape="1">
            <a:gsLst>
              <a:gs pos="0">
                <a:schemeClr val="accent2">
                  <a:lumMod val="60000"/>
                  <a:lumOff val="40000"/>
                </a:schemeClr>
              </a:gs>
              <a:gs pos="50000">
                <a:schemeClr val="bg1"/>
              </a:gs>
              <a:gs pos="100000">
                <a:schemeClr val="accent2">
                  <a:lumMod val="40000"/>
                  <a:lumOff val="60000"/>
                </a:schemeClr>
              </a:gs>
            </a:gsLst>
            <a:path path="circle">
              <a:fillToRect l="100000" t="100000"/>
            </a:path>
            <a:tileRect r="-100000" b="-100000"/>
          </a:gradFill>
          <a:scene3d>
            <a:camera prst="orthographicFront"/>
            <a:lightRig rig="threePt" dir="t"/>
          </a:scene3d>
          <a:sp3d>
            <a:bevelT/>
          </a:sp3d>
        </p:spPr>
        <p:txBody>
          <a:bodyPr wrap="square">
            <a:spAutoFit/>
          </a:bodyPr>
          <a:lstStyle/>
          <a:p>
            <a:r>
              <a:rPr lang="en-US" sz="2000" dirty="0">
                <a:solidFill>
                  <a:schemeClr val="tx1"/>
                </a:solidFill>
              </a:rPr>
              <a:t>And he ordained </a:t>
            </a:r>
            <a:r>
              <a:rPr lang="en-US" dirty="0">
                <a:solidFill>
                  <a:schemeClr val="tx1"/>
                </a:solidFill>
              </a:rPr>
              <a:t>twelve</a:t>
            </a:r>
            <a:r>
              <a:rPr lang="en-US" sz="2000" dirty="0">
                <a:solidFill>
                  <a:schemeClr val="tx1"/>
                </a:solidFill>
              </a:rPr>
              <a:t>, that they should be with him, and that he might send them forth to preach</a:t>
            </a:r>
          </a:p>
        </p:txBody>
      </p:sp>
    </p:spTree>
    <p:extLst>
      <p:ext uri="{BB962C8B-B14F-4D97-AF65-F5344CB8AC3E}">
        <p14:creationId xmlns:p14="http://schemas.microsoft.com/office/powerpoint/2010/main" val="4025285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827" y="4608643"/>
            <a:ext cx="10376405" cy="1754326"/>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smtClean="0">
                <a:effectLst>
                  <a:glow rad="101600">
                    <a:schemeClr val="bg1">
                      <a:alpha val="60000"/>
                    </a:schemeClr>
                  </a:glow>
                </a:effectLst>
              </a:rPr>
              <a:t>The </a:t>
            </a:r>
            <a:r>
              <a:rPr lang="en-US" sz="3600" b="1" dirty="0">
                <a:effectLst>
                  <a:glow rad="101600">
                    <a:schemeClr val="bg1">
                      <a:alpha val="60000"/>
                    </a:schemeClr>
                  </a:glow>
                </a:effectLst>
              </a:rPr>
              <a:t>members of the Quorum of the Twelve Apostles are sent forth to testify to the world that Jesus </a:t>
            </a:r>
            <a:r>
              <a:rPr lang="en-US" sz="3600" b="1" dirty="0" smtClean="0">
                <a:effectLst>
                  <a:glow rad="101600">
                    <a:schemeClr val="bg1">
                      <a:alpha val="60000"/>
                    </a:schemeClr>
                  </a:glow>
                </a:effectLst>
              </a:rPr>
              <a:t>Christ is the Savior </a:t>
            </a:r>
            <a:r>
              <a:rPr lang="en-US" sz="3600" b="1" dirty="0">
                <a:effectLst>
                  <a:glow rad="101600">
                    <a:schemeClr val="bg1">
                      <a:alpha val="60000"/>
                    </a:schemeClr>
                  </a:glow>
                </a:effectLst>
              </a:rPr>
              <a:t>and Redeemer of mankind.</a:t>
            </a: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668" y="784975"/>
            <a:ext cx="8338066" cy="382570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41388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9827" y="4608643"/>
            <a:ext cx="10376405" cy="1754326"/>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smtClean="0">
                <a:effectLst>
                  <a:glow rad="101600">
                    <a:schemeClr val="bg1">
                      <a:alpha val="60000"/>
                    </a:schemeClr>
                  </a:glow>
                </a:effectLst>
              </a:rPr>
              <a:t>The </a:t>
            </a:r>
            <a:r>
              <a:rPr lang="en-US" sz="3600" b="1" dirty="0">
                <a:effectLst>
                  <a:glow rad="101600">
                    <a:schemeClr val="bg1">
                      <a:alpha val="60000"/>
                    </a:schemeClr>
                  </a:glow>
                </a:effectLst>
              </a:rPr>
              <a:t>members of the Quorum of the Twelve Apostles are sent forth to testify to the world that Jesus </a:t>
            </a:r>
            <a:r>
              <a:rPr lang="en-US" sz="3600" b="1" dirty="0" smtClean="0">
                <a:effectLst>
                  <a:glow rad="101600">
                    <a:schemeClr val="bg1">
                      <a:alpha val="60000"/>
                    </a:schemeClr>
                  </a:glow>
                </a:effectLst>
              </a:rPr>
              <a:t>Christ is the Savior </a:t>
            </a:r>
            <a:r>
              <a:rPr lang="en-US" sz="3600" b="1" dirty="0">
                <a:effectLst>
                  <a:glow rad="101600">
                    <a:schemeClr val="bg1">
                      <a:alpha val="60000"/>
                    </a:schemeClr>
                  </a:glow>
                </a:effectLst>
              </a:rPr>
              <a:t>and Redeemer of mankind.</a:t>
            </a: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436" t="4575" r="3472" b="5940"/>
          <a:stretch/>
        </p:blipFill>
        <p:spPr>
          <a:xfrm>
            <a:off x="1796729" y="702783"/>
            <a:ext cx="6802734" cy="3965049"/>
          </a:xfrm>
          <a:prstGeom prst="rect">
            <a:avLst/>
          </a:prstGeom>
          <a:ln>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1970468" y="2485623"/>
            <a:ext cx="6529588" cy="270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40235" y="4415461"/>
            <a:ext cx="6529588"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108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childTnLst>
                          </p:cTn>
                        </p:par>
                        <p:par>
                          <p:cTn id="8" fill="hold">
                            <p:stCondLst>
                              <p:cond delay="5000"/>
                            </p:stCondLst>
                            <p:childTnLst>
                              <p:par>
                                <p:cTn id="9" presetID="22" presetClass="exit" presetSubtype="8" fill="hold" grpId="0" nodeType="afterEffect">
                                  <p:stCondLst>
                                    <p:cond delay="0"/>
                                  </p:stCondLst>
                                  <p:childTnLst>
                                    <p:animEffect transition="out" filter="wipe(left)">
                                      <p:cBhvr>
                                        <p:cTn id="10" dur="5000"/>
                                        <p:tgtEl>
                                          <p:spTgt spid="7"/>
                                        </p:tgtEl>
                                      </p:cBhvr>
                                    </p:animEffect>
                                    <p:set>
                                      <p:cBhvr>
                                        <p:cTn id="11"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827" y="4608643"/>
            <a:ext cx="10376405" cy="1754326"/>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smtClean="0">
                <a:effectLst>
                  <a:glow rad="101600">
                    <a:schemeClr val="bg1">
                      <a:alpha val="60000"/>
                    </a:schemeClr>
                  </a:glow>
                </a:effectLst>
              </a:rPr>
              <a:t>The </a:t>
            </a:r>
            <a:r>
              <a:rPr lang="en-US" sz="3600" b="1" dirty="0">
                <a:effectLst>
                  <a:glow rad="101600">
                    <a:schemeClr val="bg1">
                      <a:alpha val="60000"/>
                    </a:schemeClr>
                  </a:glow>
                </a:effectLst>
              </a:rPr>
              <a:t>members of the Quorum of the Twelve Apostles are sent forth to testify to the world that Jesus </a:t>
            </a:r>
            <a:r>
              <a:rPr lang="en-US" sz="3600" b="1" dirty="0" smtClean="0">
                <a:effectLst>
                  <a:glow rad="101600">
                    <a:schemeClr val="bg1">
                      <a:alpha val="60000"/>
                    </a:schemeClr>
                  </a:glow>
                </a:effectLst>
              </a:rPr>
              <a:t>Christ is the Savior </a:t>
            </a:r>
            <a:r>
              <a:rPr lang="en-US" sz="3600" b="1" dirty="0">
                <a:effectLst>
                  <a:glow rad="101600">
                    <a:schemeClr val="bg1">
                      <a:alpha val="60000"/>
                    </a:schemeClr>
                  </a:glow>
                </a:effectLst>
              </a:rPr>
              <a:t>and Redeemer of mankind.</a:t>
            </a: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14246" y="787007"/>
            <a:ext cx="7555595" cy="382163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250969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9827" y="4608643"/>
            <a:ext cx="10376405" cy="1754326"/>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smtClean="0">
                <a:effectLst>
                  <a:glow rad="101600">
                    <a:schemeClr val="bg1">
                      <a:alpha val="60000"/>
                    </a:schemeClr>
                  </a:glow>
                </a:effectLst>
              </a:rPr>
              <a:t>The </a:t>
            </a:r>
            <a:r>
              <a:rPr lang="en-US" sz="3600" b="1" dirty="0">
                <a:effectLst>
                  <a:glow rad="101600">
                    <a:schemeClr val="bg1">
                      <a:alpha val="60000"/>
                    </a:schemeClr>
                  </a:glow>
                </a:effectLst>
              </a:rPr>
              <a:t>members of the Quorum of the Twelve Apostles are sent forth to testify to the world that Jesus </a:t>
            </a:r>
            <a:r>
              <a:rPr lang="en-US" sz="3600" b="1" dirty="0" smtClean="0">
                <a:effectLst>
                  <a:glow rad="101600">
                    <a:schemeClr val="bg1">
                      <a:alpha val="60000"/>
                    </a:schemeClr>
                  </a:glow>
                </a:effectLst>
              </a:rPr>
              <a:t>Christ is the Savior </a:t>
            </a:r>
            <a:r>
              <a:rPr lang="en-US" sz="3600" b="1" dirty="0">
                <a:effectLst>
                  <a:glow rad="101600">
                    <a:schemeClr val="bg1">
                      <a:alpha val="60000"/>
                    </a:schemeClr>
                  </a:glow>
                </a:effectLst>
              </a:rPr>
              <a:t>and Redeemer of mankind.</a:t>
            </a: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597105" y="6271846"/>
            <a:ext cx="3243966" cy="369332"/>
          </a:xfrm>
          <a:prstGeom prst="rect">
            <a:avLst/>
          </a:prstGeom>
          <a:noFill/>
        </p:spPr>
        <p:txBody>
          <a:bodyPr wrap="none" rtlCol="0">
            <a:spAutoFit/>
          </a:bodyPr>
          <a:lstStyle/>
          <a:p>
            <a:pPr algn="r"/>
            <a:r>
              <a:rPr lang="en-US" dirty="0" smtClean="0"/>
              <a:t>2- Jesus calls his Twelve Apostles</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699" t="42347" r="6666" b="2501"/>
          <a:stretch/>
        </p:blipFill>
        <p:spPr>
          <a:xfrm>
            <a:off x="1522134" y="787008"/>
            <a:ext cx="7345822" cy="3951865"/>
          </a:xfrm>
          <a:prstGeom prst="rect">
            <a:avLst/>
          </a:prstGeom>
          <a:ln>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1840832" y="2493376"/>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0899" y="2493374"/>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63692" y="2493375"/>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91837" y="2519134"/>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7429" y="2519134"/>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03021" y="2493376"/>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40832" y="4334964"/>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0899" y="4334962"/>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63692" y="4334963"/>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91837" y="4360722"/>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97429" y="4360722"/>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03021" y="4334964"/>
            <a:ext cx="794084" cy="35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9892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488841" y="6271846"/>
            <a:ext cx="1352230" cy="369332"/>
          </a:xfrm>
          <a:prstGeom prst="rect">
            <a:avLst/>
          </a:prstGeom>
          <a:noFill/>
        </p:spPr>
        <p:txBody>
          <a:bodyPr wrap="none" rtlCol="0">
            <a:spAutoFit/>
          </a:bodyPr>
          <a:lstStyle/>
          <a:p>
            <a:pPr algn="r"/>
            <a:r>
              <a:rPr lang="en-US" dirty="0" smtClean="0"/>
              <a:t>Introduction</a:t>
            </a:r>
            <a:endParaRPr lang="en-US" dirty="0"/>
          </a:p>
        </p:txBody>
      </p:sp>
      <p:sp>
        <p:nvSpPr>
          <p:cNvPr id="5" name="TextBox 4"/>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Tree>
    <p:extLst>
      <p:ext uri="{BB962C8B-B14F-4D97-AF65-F5344CB8AC3E}">
        <p14:creationId xmlns:p14="http://schemas.microsoft.com/office/powerpoint/2010/main" val="49723132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180307"/>
            <a:ext cx="9144000" cy="6714403"/>
          </a:xfrm>
          <a:prstGeom prst="rect">
            <a:avLst/>
          </a:prstGeom>
        </p:spPr>
      </p:pic>
      <p:sp>
        <p:nvSpPr>
          <p:cNvPr id="3" name="TextBox 2"/>
          <p:cNvSpPr txBox="1"/>
          <p:nvPr/>
        </p:nvSpPr>
        <p:spPr>
          <a:xfrm>
            <a:off x="1314380" y="1893196"/>
            <a:ext cx="10006137" cy="400110"/>
          </a:xfrm>
          <a:prstGeom prst="rect">
            <a:avLst/>
          </a:prstGeom>
          <a:noFill/>
        </p:spPr>
        <p:txBody>
          <a:bodyPr wrap="none" rtlCol="0">
            <a:spAutoFit/>
          </a:bodyPr>
          <a:lstStyle/>
          <a:p>
            <a:r>
              <a:rPr lang="en-US" sz="2000" b="1" dirty="0" smtClean="0">
                <a:effectLst>
                  <a:glow rad="228600">
                    <a:schemeClr val="accent4">
                      <a:satMod val="175000"/>
                      <a:alpha val="40000"/>
                    </a:schemeClr>
                  </a:glow>
                </a:effectLst>
                <a:latin typeface="Arial Black" panose="020B0A04020102020204" pitchFamily="34" charset="0"/>
              </a:rPr>
              <a:t>Boyd K. Packer      L. Tom Perry    Russell M. Nelson    Dallin H. Oaks</a:t>
            </a:r>
            <a:endParaRPr lang="en-US" sz="2000" b="1" dirty="0">
              <a:effectLst>
                <a:glow rad="228600">
                  <a:schemeClr val="accent4">
                    <a:satMod val="175000"/>
                    <a:alpha val="40000"/>
                  </a:schemeClr>
                </a:glow>
              </a:effectLst>
              <a:latin typeface="Arial Black" panose="020B0A04020102020204" pitchFamily="34" charset="0"/>
            </a:endParaRPr>
          </a:p>
        </p:txBody>
      </p:sp>
      <p:sp>
        <p:nvSpPr>
          <p:cNvPr id="6" name="Rectangle 5"/>
          <p:cNvSpPr/>
          <p:nvPr/>
        </p:nvSpPr>
        <p:spPr>
          <a:xfrm>
            <a:off x="1068190" y="4166901"/>
            <a:ext cx="10489731" cy="400110"/>
          </a:xfrm>
          <a:prstGeom prst="rect">
            <a:avLst/>
          </a:prstGeom>
          <a:noFill/>
        </p:spPr>
        <p:txBody>
          <a:bodyPr wrap="none" rtlCol="0">
            <a:spAutoFit/>
          </a:bodyPr>
          <a:lstStyle/>
          <a:p>
            <a:r>
              <a:rPr lang="en-US" sz="2000" b="1" dirty="0">
                <a:effectLst>
                  <a:glow rad="228600">
                    <a:schemeClr val="accent4">
                      <a:satMod val="175000"/>
                      <a:alpha val="40000"/>
                    </a:schemeClr>
                  </a:glow>
                </a:effectLst>
                <a:latin typeface="Arial Black" panose="020B0A04020102020204" pitchFamily="34" charset="0"/>
              </a:rPr>
              <a:t>M. Russell Ballard   Richard G. Scott  </a:t>
            </a:r>
            <a:r>
              <a:rPr lang="en-US" sz="2000" b="1" dirty="0" smtClean="0">
                <a:effectLst>
                  <a:glow rad="228600">
                    <a:schemeClr val="accent4">
                      <a:satMod val="175000"/>
                      <a:alpha val="40000"/>
                    </a:schemeClr>
                  </a:glow>
                </a:effectLst>
                <a:latin typeface="Arial Black" panose="020B0A04020102020204" pitchFamily="34" charset="0"/>
              </a:rPr>
              <a:t>Robert </a:t>
            </a:r>
            <a:r>
              <a:rPr lang="en-US" sz="2000" b="1" dirty="0">
                <a:effectLst>
                  <a:glow rad="228600">
                    <a:schemeClr val="accent4">
                      <a:satMod val="175000"/>
                      <a:alpha val="40000"/>
                    </a:schemeClr>
                  </a:glow>
                </a:effectLst>
                <a:latin typeface="Arial Black" panose="020B0A04020102020204" pitchFamily="34" charset="0"/>
              </a:rPr>
              <a:t>D. Hales </a:t>
            </a:r>
            <a:r>
              <a:rPr lang="en-US" sz="2000" b="1" dirty="0" smtClean="0">
                <a:effectLst>
                  <a:glow rad="228600">
                    <a:schemeClr val="accent4">
                      <a:satMod val="175000"/>
                      <a:alpha val="40000"/>
                    </a:schemeClr>
                  </a:glow>
                </a:effectLst>
                <a:latin typeface="Arial Black" panose="020B0A04020102020204" pitchFamily="34" charset="0"/>
              </a:rPr>
              <a:t> </a:t>
            </a:r>
            <a:r>
              <a:rPr lang="en-US" sz="2000" b="1" dirty="0">
                <a:effectLst>
                  <a:glow rad="228600">
                    <a:schemeClr val="accent4">
                      <a:satMod val="175000"/>
                      <a:alpha val="40000"/>
                    </a:schemeClr>
                  </a:glow>
                </a:effectLst>
                <a:latin typeface="Arial Black" panose="020B0A04020102020204" pitchFamily="34" charset="0"/>
              </a:rPr>
              <a:t>Jeffrey R. Holland</a:t>
            </a:r>
          </a:p>
        </p:txBody>
      </p:sp>
      <p:sp>
        <p:nvSpPr>
          <p:cNvPr id="7" name="Rectangle 6"/>
          <p:cNvSpPr/>
          <p:nvPr/>
        </p:nvSpPr>
        <p:spPr>
          <a:xfrm>
            <a:off x="940014" y="6455963"/>
            <a:ext cx="10617907" cy="400110"/>
          </a:xfrm>
          <a:prstGeom prst="rect">
            <a:avLst/>
          </a:prstGeom>
          <a:noFill/>
        </p:spPr>
        <p:txBody>
          <a:bodyPr wrap="none" rtlCol="0">
            <a:spAutoFit/>
          </a:bodyPr>
          <a:lstStyle/>
          <a:p>
            <a:r>
              <a:rPr lang="en-US" sz="2000" b="1" dirty="0" smtClean="0">
                <a:effectLst>
                  <a:glow rad="228600">
                    <a:schemeClr val="accent4">
                      <a:satMod val="175000"/>
                      <a:alpha val="40000"/>
                    </a:schemeClr>
                  </a:glow>
                </a:effectLst>
                <a:latin typeface="Arial Black" panose="020B0A04020102020204" pitchFamily="34" charset="0"/>
              </a:rPr>
              <a:t>David A. Bednar  Quentin L. Cook  D. Todd Christofferson  Neil L. Anderson</a:t>
            </a:r>
            <a:endParaRPr lang="en-US" sz="2000" b="1" dirty="0">
              <a:effectLst>
                <a:glow rad="228600">
                  <a:schemeClr val="accent4">
                    <a:satMod val="175000"/>
                    <a:alpha val="40000"/>
                  </a:schemeClr>
                </a:glow>
              </a:effectLst>
              <a:latin typeface="Arial Black" panose="020B0A04020102020204" pitchFamily="34" charset="0"/>
            </a:endParaRPr>
          </a:p>
        </p:txBody>
      </p:sp>
    </p:spTree>
    <p:extLst>
      <p:ext uri="{BB962C8B-B14F-4D97-AF65-F5344CB8AC3E}">
        <p14:creationId xmlns:p14="http://schemas.microsoft.com/office/powerpoint/2010/main" val="2155100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6000"/>
                                        <p:tgtEl>
                                          <p:spTgt spid="3"/>
                                        </p:tgtEl>
                                      </p:cBhvr>
                                    </p:animEffect>
                                  </p:childTnLst>
                                </p:cTn>
                              </p:par>
                            </p:childTnLst>
                          </p:cTn>
                        </p:par>
                        <p:par>
                          <p:cTn id="8" fill="hold">
                            <p:stCondLst>
                              <p:cond delay="6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6000"/>
                                        <p:tgtEl>
                                          <p:spTgt spid="6"/>
                                        </p:tgtEl>
                                      </p:cBhvr>
                                    </p:animEffect>
                                  </p:childTnLst>
                                </p:cTn>
                              </p:par>
                            </p:childTnLst>
                          </p:cTn>
                        </p:par>
                        <p:par>
                          <p:cTn id="12" fill="hold">
                            <p:stCondLst>
                              <p:cond delay="1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6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5" name="TextBox 4"/>
          <p:cNvSpPr txBox="1"/>
          <p:nvPr/>
        </p:nvSpPr>
        <p:spPr>
          <a:xfrm>
            <a:off x="506437" y="1139483"/>
            <a:ext cx="2883418" cy="646331"/>
          </a:xfrm>
          <a:prstGeom prst="rect">
            <a:avLst/>
          </a:prstGeom>
          <a:noFill/>
        </p:spPr>
        <p:txBody>
          <a:bodyPr wrap="none" rtlCol="0">
            <a:spAutoFit/>
          </a:bodyPr>
          <a:lstStyle/>
          <a:p>
            <a:r>
              <a:rPr lang="en-US" sz="3600" b="1" dirty="0" smtClean="0">
                <a:effectLst>
                  <a:glow rad="101600">
                    <a:schemeClr val="bg1">
                      <a:alpha val="60000"/>
                    </a:schemeClr>
                  </a:glow>
                </a:effectLst>
              </a:rPr>
              <a:t>Matthew 10:1</a:t>
            </a:r>
            <a:endParaRPr lang="en-US" sz="3600" b="1" dirty="0">
              <a:effectLst>
                <a:glow rad="101600">
                  <a:schemeClr val="bg1">
                    <a:alpha val="60000"/>
                  </a:schemeClr>
                </a:glow>
              </a:effectLst>
            </a:endParaRPr>
          </a:p>
        </p:txBody>
      </p:sp>
      <p:sp>
        <p:nvSpPr>
          <p:cNvPr id="6" name="Rectangle 5"/>
          <p:cNvSpPr/>
          <p:nvPr/>
        </p:nvSpPr>
        <p:spPr>
          <a:xfrm>
            <a:off x="506437" y="1720840"/>
            <a:ext cx="6520664" cy="1569660"/>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effectLst>
                  <a:glow rad="101600">
                    <a:schemeClr val="bg1">
                      <a:alpha val="60000"/>
                    </a:schemeClr>
                  </a:glow>
                </a:effectLst>
              </a:rPr>
              <a:t> </a:t>
            </a:r>
            <a:r>
              <a:rPr lang="en-US" sz="2400" baseline="30000" dirty="0" smtClean="0">
                <a:effectLst>
                  <a:glow rad="101600">
                    <a:schemeClr val="bg1">
                      <a:alpha val="60000"/>
                    </a:schemeClr>
                  </a:glow>
                </a:effectLst>
              </a:rPr>
              <a:t>1</a:t>
            </a:r>
            <a:r>
              <a:rPr lang="en-US" sz="2400" dirty="0" smtClean="0">
                <a:effectLst>
                  <a:glow rad="101600">
                    <a:schemeClr val="bg1">
                      <a:alpha val="60000"/>
                    </a:schemeClr>
                  </a:glow>
                </a:effectLst>
              </a:rPr>
              <a:t>And when he had called unto him his twelve disciples, he gave them power against unclean spirits, to cast them out, and to heal all manner of sickness and all manner of disease.</a:t>
            </a:r>
            <a:endParaRPr lang="en-US" sz="2400" dirty="0">
              <a:effectLst>
                <a:glow rad="101600">
                  <a:schemeClr val="bg1">
                    <a:alpha val="60000"/>
                  </a:schemeClr>
                </a:glow>
              </a:effectLst>
            </a:endParaRPr>
          </a:p>
        </p:txBody>
      </p:sp>
      <p:sp>
        <p:nvSpPr>
          <p:cNvPr id="9" name="TextBox 8"/>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Tree>
    <p:extLst>
      <p:ext uri="{BB962C8B-B14F-4D97-AF65-F5344CB8AC3E}">
        <p14:creationId xmlns:p14="http://schemas.microsoft.com/office/powerpoint/2010/main" val="3047567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5" name="TextBox 4"/>
          <p:cNvSpPr txBox="1"/>
          <p:nvPr/>
        </p:nvSpPr>
        <p:spPr>
          <a:xfrm>
            <a:off x="506437" y="1139483"/>
            <a:ext cx="2883418" cy="646331"/>
          </a:xfrm>
          <a:prstGeom prst="rect">
            <a:avLst/>
          </a:prstGeom>
          <a:noFill/>
        </p:spPr>
        <p:txBody>
          <a:bodyPr wrap="none" rtlCol="0">
            <a:spAutoFit/>
          </a:bodyPr>
          <a:lstStyle/>
          <a:p>
            <a:r>
              <a:rPr lang="en-US" sz="3600" b="1" dirty="0" smtClean="0">
                <a:effectLst>
                  <a:glow rad="101600">
                    <a:schemeClr val="bg1">
                      <a:alpha val="60000"/>
                    </a:schemeClr>
                  </a:glow>
                </a:effectLst>
              </a:rPr>
              <a:t>Matthew 10:1</a:t>
            </a:r>
            <a:endParaRPr lang="en-US" sz="3600" b="1" dirty="0">
              <a:effectLst>
                <a:glow rad="101600">
                  <a:schemeClr val="bg1">
                    <a:alpha val="60000"/>
                  </a:schemeClr>
                </a:glow>
              </a:effectLst>
            </a:endParaRPr>
          </a:p>
        </p:txBody>
      </p:sp>
      <p:sp>
        <p:nvSpPr>
          <p:cNvPr id="6" name="Rectangle 5"/>
          <p:cNvSpPr/>
          <p:nvPr/>
        </p:nvSpPr>
        <p:spPr>
          <a:xfrm>
            <a:off x="506437" y="1720840"/>
            <a:ext cx="6520664" cy="1569660"/>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effectLst>
                  <a:glow rad="101600">
                    <a:schemeClr val="bg1">
                      <a:alpha val="60000"/>
                    </a:schemeClr>
                  </a:glow>
                </a:effectLst>
              </a:rPr>
              <a:t> </a:t>
            </a:r>
            <a:r>
              <a:rPr lang="en-US" sz="2400" baseline="30000" dirty="0" smtClean="0">
                <a:effectLst>
                  <a:glow rad="101600">
                    <a:schemeClr val="bg1">
                      <a:alpha val="60000"/>
                    </a:schemeClr>
                  </a:glow>
                </a:effectLst>
              </a:rPr>
              <a:t>1</a:t>
            </a:r>
            <a:r>
              <a:rPr lang="en-US" sz="2400" dirty="0" smtClean="0">
                <a:effectLst>
                  <a:glow rad="101600">
                    <a:schemeClr val="bg1">
                      <a:alpha val="60000"/>
                    </a:schemeClr>
                  </a:glow>
                </a:effectLst>
              </a:rPr>
              <a:t>And when he had called unto him his twelve disciples, he gave them power against unclean spirits, to cast them out, and to heal all manner of sickness and all manner of disease.</a:t>
            </a:r>
            <a:endParaRPr lang="en-US" sz="2400" dirty="0">
              <a:effectLst>
                <a:glow rad="101600">
                  <a:schemeClr val="bg1">
                    <a:alpha val="60000"/>
                  </a:schemeClr>
                </a:glow>
              </a:effectLst>
            </a:endParaRPr>
          </a:p>
        </p:txBody>
      </p:sp>
      <p:sp>
        <p:nvSpPr>
          <p:cNvPr id="9" name="TextBox 8"/>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
        <p:nvSpPr>
          <p:cNvPr id="8" name="Rectangle 7"/>
          <p:cNvSpPr/>
          <p:nvPr/>
        </p:nvSpPr>
        <p:spPr>
          <a:xfrm>
            <a:off x="9202520" y="1099008"/>
            <a:ext cx="2059038" cy="3416320"/>
          </a:xfrm>
          <a:prstGeom prst="rect">
            <a:avLst/>
          </a:prstGeom>
          <a:solidFill>
            <a:srgbClr val="FFD685"/>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1- Heal</a:t>
            </a:r>
          </a:p>
          <a:p>
            <a:r>
              <a:rPr lang="en-US" sz="3600" dirty="0" smtClean="0">
                <a:effectLst>
                  <a:glow rad="101600">
                    <a:schemeClr val="bg1">
                      <a:alpha val="60000"/>
                    </a:schemeClr>
                  </a:glow>
                </a:effectLst>
              </a:rPr>
              <a:t>2- Preach</a:t>
            </a:r>
          </a:p>
          <a:p>
            <a:r>
              <a:rPr lang="en-US" sz="3600" dirty="0" smtClean="0">
                <a:effectLst>
                  <a:glow rad="101600">
                    <a:schemeClr val="bg1">
                      <a:alpha val="60000"/>
                    </a:schemeClr>
                  </a:glow>
                </a:effectLst>
              </a:rPr>
              <a:t>3- Bless</a:t>
            </a:r>
          </a:p>
          <a:p>
            <a:r>
              <a:rPr lang="en-US" sz="3600" dirty="0" smtClean="0">
                <a:effectLst>
                  <a:glow rad="101600">
                    <a:schemeClr val="bg1">
                      <a:alpha val="60000"/>
                    </a:schemeClr>
                  </a:glow>
                </a:effectLst>
              </a:rPr>
              <a:t>4- Seek</a:t>
            </a:r>
          </a:p>
          <a:p>
            <a:r>
              <a:rPr lang="en-US" sz="3600" dirty="0" smtClean="0">
                <a:effectLst>
                  <a:glow rad="101600">
                    <a:schemeClr val="bg1">
                      <a:alpha val="60000"/>
                    </a:schemeClr>
                  </a:glow>
                </a:effectLst>
              </a:rPr>
              <a:t>5- Teach</a:t>
            </a:r>
          </a:p>
          <a:p>
            <a:r>
              <a:rPr lang="en-US" sz="3600" dirty="0" smtClean="0">
                <a:effectLst>
                  <a:glow rad="101600">
                    <a:schemeClr val="bg1">
                      <a:alpha val="60000"/>
                    </a:schemeClr>
                  </a:glow>
                </a:effectLst>
              </a:rPr>
              <a:t>6- 100% </a:t>
            </a:r>
            <a:endParaRPr lang="en-US" sz="3600" dirty="0">
              <a:effectLst>
                <a:glow rad="101600">
                  <a:schemeClr val="bg1">
                    <a:alpha val="60000"/>
                  </a:schemeClr>
                </a:glow>
              </a:effectLst>
            </a:endParaRPr>
          </a:p>
        </p:txBody>
      </p:sp>
      <p:sp>
        <p:nvSpPr>
          <p:cNvPr id="11" name="Rectangle 10"/>
          <p:cNvSpPr/>
          <p:nvPr/>
        </p:nvSpPr>
        <p:spPr>
          <a:xfrm>
            <a:off x="9202520" y="1781794"/>
            <a:ext cx="2057400" cy="2743200"/>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
        <p:nvSpPr>
          <p:cNvPr id="12" name="Rectangle 11"/>
          <p:cNvSpPr/>
          <p:nvPr/>
        </p:nvSpPr>
        <p:spPr>
          <a:xfrm>
            <a:off x="9202520" y="999230"/>
            <a:ext cx="2057400" cy="640080"/>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Tree>
    <p:extLst>
      <p:ext uri="{BB962C8B-B14F-4D97-AF65-F5344CB8AC3E}">
        <p14:creationId xmlns:p14="http://schemas.microsoft.com/office/powerpoint/2010/main" val="3039657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02520" y="1099008"/>
            <a:ext cx="2059038" cy="3416320"/>
          </a:xfrm>
          <a:prstGeom prst="rect">
            <a:avLst/>
          </a:prstGeom>
          <a:solidFill>
            <a:srgbClr val="FFD685"/>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1- Heal</a:t>
            </a:r>
          </a:p>
          <a:p>
            <a:r>
              <a:rPr lang="en-US" sz="3600" dirty="0" smtClean="0">
                <a:effectLst>
                  <a:glow rad="101600">
                    <a:schemeClr val="bg1">
                      <a:alpha val="60000"/>
                    </a:schemeClr>
                  </a:glow>
                </a:effectLst>
              </a:rPr>
              <a:t>2- Preach</a:t>
            </a:r>
          </a:p>
          <a:p>
            <a:r>
              <a:rPr lang="en-US" sz="3600" dirty="0" smtClean="0">
                <a:effectLst>
                  <a:glow rad="101600">
                    <a:schemeClr val="bg1">
                      <a:alpha val="60000"/>
                    </a:schemeClr>
                  </a:glow>
                </a:effectLst>
              </a:rPr>
              <a:t>3- Bless</a:t>
            </a:r>
          </a:p>
          <a:p>
            <a:r>
              <a:rPr lang="en-US" sz="3600" dirty="0" smtClean="0">
                <a:effectLst>
                  <a:glow rad="101600">
                    <a:schemeClr val="bg1">
                      <a:alpha val="60000"/>
                    </a:schemeClr>
                  </a:glow>
                </a:effectLst>
              </a:rPr>
              <a:t>4- Seek</a:t>
            </a:r>
          </a:p>
          <a:p>
            <a:r>
              <a:rPr lang="en-US" sz="3600" dirty="0" smtClean="0">
                <a:effectLst>
                  <a:glow rad="101600">
                    <a:schemeClr val="bg1">
                      <a:alpha val="60000"/>
                    </a:schemeClr>
                  </a:glow>
                </a:effectLst>
              </a:rPr>
              <a:t>5- Teach</a:t>
            </a:r>
          </a:p>
          <a:p>
            <a:r>
              <a:rPr lang="en-US" sz="3600" dirty="0" smtClean="0">
                <a:effectLst>
                  <a:glow rad="101600">
                    <a:schemeClr val="bg1">
                      <a:alpha val="60000"/>
                    </a:schemeClr>
                  </a:glow>
                </a:effectLst>
              </a:rPr>
              <a:t>6- 100% </a:t>
            </a:r>
            <a:endParaRPr lang="en-US" sz="3600" dirty="0">
              <a:effectLst>
                <a:glow rad="101600">
                  <a:schemeClr val="bg1">
                    <a:alpha val="60000"/>
                  </a:schemeClr>
                </a:glow>
              </a:effectLst>
            </a:endParaRP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5" name="TextBox 4"/>
          <p:cNvSpPr txBox="1"/>
          <p:nvPr/>
        </p:nvSpPr>
        <p:spPr>
          <a:xfrm>
            <a:off x="506437" y="1139483"/>
            <a:ext cx="3258521" cy="646331"/>
          </a:xfrm>
          <a:prstGeom prst="rect">
            <a:avLst/>
          </a:prstGeom>
          <a:noFill/>
        </p:spPr>
        <p:txBody>
          <a:bodyPr wrap="none" rtlCol="0">
            <a:spAutoFit/>
          </a:bodyPr>
          <a:lstStyle/>
          <a:p>
            <a:r>
              <a:rPr lang="en-US" sz="3600" b="1" dirty="0" smtClean="0">
                <a:effectLst>
                  <a:glow rad="101600">
                    <a:schemeClr val="bg1">
                      <a:alpha val="60000"/>
                    </a:schemeClr>
                  </a:glow>
                </a:effectLst>
              </a:rPr>
              <a:t>Matthew 10:6-7</a:t>
            </a:r>
            <a:endParaRPr lang="en-US" sz="3600" b="1" dirty="0">
              <a:effectLst>
                <a:glow rad="101600">
                  <a:schemeClr val="bg1">
                    <a:alpha val="60000"/>
                  </a:schemeClr>
                </a:glow>
              </a:effectLst>
            </a:endParaRPr>
          </a:p>
        </p:txBody>
      </p:sp>
      <p:sp>
        <p:nvSpPr>
          <p:cNvPr id="6" name="Rectangle 5"/>
          <p:cNvSpPr/>
          <p:nvPr/>
        </p:nvSpPr>
        <p:spPr>
          <a:xfrm>
            <a:off x="506437" y="1720840"/>
            <a:ext cx="8336774" cy="830997"/>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6 </a:t>
            </a:r>
            <a:r>
              <a:rPr lang="en-US" sz="2400" dirty="0" smtClean="0">
                <a:effectLst>
                  <a:glow rad="101600">
                    <a:schemeClr val="bg1">
                      <a:alpha val="60000"/>
                    </a:schemeClr>
                  </a:glow>
                </a:effectLst>
              </a:rPr>
              <a:t>But go rather to the lost sheep of the house of Israel.</a:t>
            </a:r>
          </a:p>
          <a:p>
            <a:r>
              <a:rPr lang="en-US" sz="2400" baseline="30000" dirty="0" smtClean="0">
                <a:effectLst>
                  <a:glow rad="101600">
                    <a:schemeClr val="bg1">
                      <a:alpha val="60000"/>
                    </a:schemeClr>
                  </a:glow>
                </a:effectLst>
              </a:rPr>
              <a:t>7 </a:t>
            </a:r>
            <a:r>
              <a:rPr lang="en-US" sz="2400" dirty="0" smtClean="0">
                <a:effectLst>
                  <a:glow rad="101600">
                    <a:schemeClr val="bg1">
                      <a:alpha val="60000"/>
                    </a:schemeClr>
                  </a:glow>
                </a:effectLst>
              </a:rPr>
              <a:t>And as ye go, preach, saying, The kingdom of heaven is at hand.</a:t>
            </a:r>
            <a:endParaRPr lang="en-US" sz="2400" dirty="0">
              <a:effectLst>
                <a:glow rad="101600">
                  <a:schemeClr val="bg1">
                    <a:alpha val="60000"/>
                  </a:schemeClr>
                </a:glow>
              </a:effectLst>
            </a:endParaRPr>
          </a:p>
        </p:txBody>
      </p:sp>
      <p:sp>
        <p:nvSpPr>
          <p:cNvPr id="8" name="TextBox 7"/>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
        <p:nvSpPr>
          <p:cNvPr id="9" name="Rectangle 8"/>
          <p:cNvSpPr/>
          <p:nvPr/>
        </p:nvSpPr>
        <p:spPr>
          <a:xfrm>
            <a:off x="9202520" y="2322711"/>
            <a:ext cx="2057400" cy="2194560"/>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
        <p:nvSpPr>
          <p:cNvPr id="11" name="Rectangle 10"/>
          <p:cNvSpPr/>
          <p:nvPr/>
        </p:nvSpPr>
        <p:spPr>
          <a:xfrm>
            <a:off x="9202520" y="1660312"/>
            <a:ext cx="2057400" cy="640080"/>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Tree>
    <p:extLst>
      <p:ext uri="{BB962C8B-B14F-4D97-AF65-F5344CB8AC3E}">
        <p14:creationId xmlns:p14="http://schemas.microsoft.com/office/powerpoint/2010/main" val="2873338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02520" y="1099008"/>
            <a:ext cx="2059038"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1- Heal</a:t>
            </a:r>
          </a:p>
          <a:p>
            <a:r>
              <a:rPr lang="en-US" sz="3600" dirty="0" smtClean="0">
                <a:effectLst>
                  <a:glow rad="101600">
                    <a:schemeClr val="bg1">
                      <a:alpha val="60000"/>
                    </a:schemeClr>
                  </a:glow>
                </a:effectLst>
              </a:rPr>
              <a:t>2- Preach</a:t>
            </a:r>
          </a:p>
          <a:p>
            <a:r>
              <a:rPr lang="en-US" sz="3600" dirty="0" smtClean="0">
                <a:effectLst>
                  <a:glow rad="101600">
                    <a:schemeClr val="bg1">
                      <a:alpha val="60000"/>
                    </a:schemeClr>
                  </a:glow>
                </a:effectLst>
              </a:rPr>
              <a:t>3- Bless</a:t>
            </a:r>
          </a:p>
          <a:p>
            <a:r>
              <a:rPr lang="en-US" sz="3600" dirty="0" smtClean="0">
                <a:effectLst>
                  <a:glow rad="101600">
                    <a:schemeClr val="bg1">
                      <a:alpha val="60000"/>
                    </a:schemeClr>
                  </a:glow>
                </a:effectLst>
              </a:rPr>
              <a:t>4- Seek</a:t>
            </a:r>
          </a:p>
          <a:p>
            <a:r>
              <a:rPr lang="en-US" sz="3600" dirty="0" smtClean="0">
                <a:effectLst>
                  <a:glow rad="101600">
                    <a:schemeClr val="bg1">
                      <a:alpha val="60000"/>
                    </a:schemeClr>
                  </a:glow>
                </a:effectLst>
              </a:rPr>
              <a:t>5- Teach</a:t>
            </a:r>
          </a:p>
          <a:p>
            <a:r>
              <a:rPr lang="en-US" sz="3600" dirty="0" smtClean="0">
                <a:effectLst>
                  <a:glow rad="101600">
                    <a:schemeClr val="bg1">
                      <a:alpha val="60000"/>
                    </a:schemeClr>
                  </a:glow>
                </a:effectLst>
              </a:rPr>
              <a:t>6- 100% </a:t>
            </a:r>
            <a:endParaRPr lang="en-US" sz="3600" dirty="0">
              <a:effectLst>
                <a:glow rad="101600">
                  <a:schemeClr val="bg1">
                    <a:alpha val="60000"/>
                  </a:schemeClr>
                </a:glow>
              </a:effectLst>
            </a:endParaRP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5" name="TextBox 4"/>
          <p:cNvSpPr txBox="1"/>
          <p:nvPr/>
        </p:nvSpPr>
        <p:spPr>
          <a:xfrm>
            <a:off x="506437" y="1139483"/>
            <a:ext cx="2883418" cy="646331"/>
          </a:xfrm>
          <a:prstGeom prst="rect">
            <a:avLst/>
          </a:prstGeom>
          <a:noFill/>
        </p:spPr>
        <p:txBody>
          <a:bodyPr wrap="none" rtlCol="0">
            <a:spAutoFit/>
          </a:bodyPr>
          <a:lstStyle/>
          <a:p>
            <a:r>
              <a:rPr lang="en-US" sz="3600" b="1" dirty="0" smtClean="0">
                <a:effectLst>
                  <a:glow rad="101600">
                    <a:schemeClr val="bg1">
                      <a:alpha val="60000"/>
                    </a:schemeClr>
                  </a:glow>
                </a:effectLst>
              </a:rPr>
              <a:t>Matthew 10:8</a:t>
            </a:r>
            <a:endParaRPr lang="en-US" sz="3600" b="1" dirty="0">
              <a:effectLst>
                <a:glow rad="101600">
                  <a:schemeClr val="bg1">
                    <a:alpha val="60000"/>
                  </a:schemeClr>
                </a:glow>
              </a:effectLst>
            </a:endParaRPr>
          </a:p>
        </p:txBody>
      </p:sp>
      <p:sp>
        <p:nvSpPr>
          <p:cNvPr id="6" name="Rectangle 5"/>
          <p:cNvSpPr/>
          <p:nvPr/>
        </p:nvSpPr>
        <p:spPr>
          <a:xfrm>
            <a:off x="506437" y="1720840"/>
            <a:ext cx="8360837" cy="830997"/>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8 </a:t>
            </a:r>
            <a:r>
              <a:rPr lang="en-US" sz="2400" dirty="0" smtClean="0">
                <a:effectLst>
                  <a:glow rad="101600">
                    <a:schemeClr val="bg1">
                      <a:alpha val="60000"/>
                    </a:schemeClr>
                  </a:glow>
                </a:effectLst>
              </a:rPr>
              <a:t>Heal the sick, cleanse the lepers, raise the dead, cast out devils: freely ye have received, freely give.</a:t>
            </a:r>
            <a:endParaRPr lang="en-US" sz="2400" dirty="0">
              <a:effectLst>
                <a:glow rad="101600">
                  <a:schemeClr val="bg1">
                    <a:alpha val="60000"/>
                  </a:schemeClr>
                </a:glow>
              </a:effectLst>
            </a:endParaRPr>
          </a:p>
        </p:txBody>
      </p:sp>
      <p:sp>
        <p:nvSpPr>
          <p:cNvPr id="8" name="TextBox 7"/>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
        <p:nvSpPr>
          <p:cNvPr id="9" name="Rectangle 8"/>
          <p:cNvSpPr/>
          <p:nvPr/>
        </p:nvSpPr>
        <p:spPr>
          <a:xfrm>
            <a:off x="9202520" y="2206803"/>
            <a:ext cx="2057400" cy="646331"/>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
        <p:nvSpPr>
          <p:cNvPr id="11" name="Rectangle 10"/>
          <p:cNvSpPr/>
          <p:nvPr/>
        </p:nvSpPr>
        <p:spPr>
          <a:xfrm>
            <a:off x="9202520" y="2853133"/>
            <a:ext cx="2057400" cy="1737360"/>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Tree>
    <p:extLst>
      <p:ext uri="{BB962C8B-B14F-4D97-AF65-F5344CB8AC3E}">
        <p14:creationId xmlns:p14="http://schemas.microsoft.com/office/powerpoint/2010/main" val="814033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02520" y="1099008"/>
            <a:ext cx="2059038" cy="3416320"/>
          </a:xfrm>
          <a:prstGeom prst="rect">
            <a:avLst/>
          </a:prstGeom>
          <a:solidFill>
            <a:srgbClr val="FFD685"/>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1- Heal</a:t>
            </a:r>
          </a:p>
          <a:p>
            <a:r>
              <a:rPr lang="en-US" sz="3600" dirty="0" smtClean="0">
                <a:effectLst>
                  <a:glow rad="101600">
                    <a:schemeClr val="bg1">
                      <a:alpha val="60000"/>
                    </a:schemeClr>
                  </a:glow>
                </a:effectLst>
              </a:rPr>
              <a:t>2- Preach</a:t>
            </a:r>
          </a:p>
          <a:p>
            <a:r>
              <a:rPr lang="en-US" sz="3600" dirty="0" smtClean="0">
                <a:effectLst>
                  <a:glow rad="101600">
                    <a:schemeClr val="bg1">
                      <a:alpha val="60000"/>
                    </a:schemeClr>
                  </a:glow>
                </a:effectLst>
              </a:rPr>
              <a:t>3- Bless</a:t>
            </a:r>
          </a:p>
          <a:p>
            <a:r>
              <a:rPr lang="en-US" sz="3600" dirty="0" smtClean="0">
                <a:effectLst>
                  <a:glow rad="101600">
                    <a:schemeClr val="bg1">
                      <a:alpha val="60000"/>
                    </a:schemeClr>
                  </a:glow>
                </a:effectLst>
              </a:rPr>
              <a:t>4- Seek</a:t>
            </a:r>
          </a:p>
          <a:p>
            <a:r>
              <a:rPr lang="en-US" sz="3600" dirty="0" smtClean="0">
                <a:effectLst>
                  <a:glow rad="101600">
                    <a:schemeClr val="bg1">
                      <a:alpha val="60000"/>
                    </a:schemeClr>
                  </a:glow>
                </a:effectLst>
              </a:rPr>
              <a:t>5- Teach</a:t>
            </a:r>
          </a:p>
          <a:p>
            <a:r>
              <a:rPr lang="en-US" sz="3600" dirty="0" smtClean="0">
                <a:effectLst>
                  <a:glow rad="101600">
                    <a:schemeClr val="bg1">
                      <a:alpha val="60000"/>
                    </a:schemeClr>
                  </a:glow>
                </a:effectLst>
              </a:rPr>
              <a:t>6- 100% </a:t>
            </a:r>
            <a:endParaRPr lang="en-US" sz="3600" dirty="0">
              <a:effectLst>
                <a:glow rad="101600">
                  <a:schemeClr val="bg1">
                    <a:alpha val="60000"/>
                  </a:schemeClr>
                </a:glow>
              </a:effectLst>
            </a:endParaRP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5" name="TextBox 4"/>
          <p:cNvSpPr txBox="1"/>
          <p:nvPr/>
        </p:nvSpPr>
        <p:spPr>
          <a:xfrm>
            <a:off x="506437" y="1139483"/>
            <a:ext cx="3726598" cy="646331"/>
          </a:xfrm>
          <a:prstGeom prst="rect">
            <a:avLst/>
          </a:prstGeom>
          <a:noFill/>
        </p:spPr>
        <p:txBody>
          <a:bodyPr wrap="none" rtlCol="0">
            <a:spAutoFit/>
          </a:bodyPr>
          <a:lstStyle/>
          <a:p>
            <a:r>
              <a:rPr lang="en-US" sz="3600" b="1" dirty="0" smtClean="0">
                <a:effectLst>
                  <a:glow rad="101600">
                    <a:schemeClr val="bg1">
                      <a:alpha val="60000"/>
                    </a:schemeClr>
                  </a:glow>
                </a:effectLst>
              </a:rPr>
              <a:t>Matthew 10:11-13</a:t>
            </a:r>
            <a:endParaRPr lang="en-US" sz="3600" b="1" dirty="0">
              <a:effectLst>
                <a:glow rad="101600">
                  <a:schemeClr val="bg1">
                    <a:alpha val="60000"/>
                  </a:schemeClr>
                </a:glow>
              </a:effectLst>
            </a:endParaRPr>
          </a:p>
        </p:txBody>
      </p:sp>
      <p:sp>
        <p:nvSpPr>
          <p:cNvPr id="6" name="Rectangle 5"/>
          <p:cNvSpPr/>
          <p:nvPr/>
        </p:nvSpPr>
        <p:spPr>
          <a:xfrm>
            <a:off x="506437" y="1720840"/>
            <a:ext cx="8312710" cy="1938992"/>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11 </a:t>
            </a:r>
            <a:r>
              <a:rPr lang="en-US" sz="2400" dirty="0" smtClean="0">
                <a:effectLst>
                  <a:glow rad="101600">
                    <a:schemeClr val="bg1">
                      <a:alpha val="60000"/>
                    </a:schemeClr>
                  </a:glow>
                </a:effectLst>
              </a:rPr>
              <a:t>And into whatsoever city or town ye shall enter, enquire who in it is worthy; and there abide till ye go thence.</a:t>
            </a:r>
          </a:p>
          <a:p>
            <a:r>
              <a:rPr lang="en-US" sz="2400" baseline="30000" dirty="0" smtClean="0">
                <a:effectLst>
                  <a:glow rad="101600">
                    <a:schemeClr val="bg1">
                      <a:alpha val="60000"/>
                    </a:schemeClr>
                  </a:glow>
                </a:effectLst>
              </a:rPr>
              <a:t>12 </a:t>
            </a:r>
            <a:r>
              <a:rPr lang="en-US" sz="2400" dirty="0" smtClean="0">
                <a:effectLst>
                  <a:glow rad="101600">
                    <a:schemeClr val="bg1">
                      <a:alpha val="60000"/>
                    </a:schemeClr>
                  </a:glow>
                </a:effectLst>
              </a:rPr>
              <a:t>And when ye come into an house, salute it.</a:t>
            </a:r>
          </a:p>
          <a:p>
            <a:r>
              <a:rPr lang="en-US" sz="2400" baseline="30000" dirty="0" smtClean="0">
                <a:effectLst>
                  <a:glow rad="101600">
                    <a:schemeClr val="bg1">
                      <a:alpha val="60000"/>
                    </a:schemeClr>
                  </a:glow>
                </a:effectLst>
              </a:rPr>
              <a:t>13 </a:t>
            </a:r>
            <a:r>
              <a:rPr lang="en-US" sz="2400" dirty="0" smtClean="0">
                <a:effectLst>
                  <a:glow rad="101600">
                    <a:schemeClr val="bg1">
                      <a:alpha val="60000"/>
                    </a:schemeClr>
                  </a:glow>
                </a:effectLst>
              </a:rPr>
              <a:t>And if the house be worthy, let your peace come upon it: but if it be not worthy, let your peace return to you.</a:t>
            </a:r>
            <a:endParaRPr lang="en-US" sz="2400" dirty="0">
              <a:effectLst>
                <a:glow rad="101600">
                  <a:schemeClr val="bg1">
                    <a:alpha val="60000"/>
                  </a:schemeClr>
                </a:glow>
              </a:effectLst>
            </a:endParaRPr>
          </a:p>
        </p:txBody>
      </p:sp>
      <p:sp>
        <p:nvSpPr>
          <p:cNvPr id="8" name="TextBox 7"/>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
        <p:nvSpPr>
          <p:cNvPr id="9" name="Rectangle 8"/>
          <p:cNvSpPr/>
          <p:nvPr/>
        </p:nvSpPr>
        <p:spPr>
          <a:xfrm>
            <a:off x="9202520" y="2760587"/>
            <a:ext cx="2057400" cy="646331"/>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
        <p:nvSpPr>
          <p:cNvPr id="11" name="Rectangle 10"/>
          <p:cNvSpPr/>
          <p:nvPr/>
        </p:nvSpPr>
        <p:spPr>
          <a:xfrm>
            <a:off x="9213251" y="3441019"/>
            <a:ext cx="2057400" cy="1097280"/>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Tree>
    <p:extLst>
      <p:ext uri="{BB962C8B-B14F-4D97-AF65-F5344CB8AC3E}">
        <p14:creationId xmlns:p14="http://schemas.microsoft.com/office/powerpoint/2010/main" val="128297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02520" y="1099008"/>
            <a:ext cx="2059038" cy="3416320"/>
          </a:xfrm>
          <a:prstGeom prst="rect">
            <a:avLst/>
          </a:prstGeom>
          <a:solidFill>
            <a:srgbClr val="FFD685"/>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1- Heal</a:t>
            </a:r>
          </a:p>
          <a:p>
            <a:r>
              <a:rPr lang="en-US" sz="3600" dirty="0" smtClean="0">
                <a:effectLst>
                  <a:glow rad="101600">
                    <a:schemeClr val="bg1">
                      <a:alpha val="60000"/>
                    </a:schemeClr>
                  </a:glow>
                </a:effectLst>
              </a:rPr>
              <a:t>2- Preach</a:t>
            </a:r>
          </a:p>
          <a:p>
            <a:r>
              <a:rPr lang="en-US" sz="3600" dirty="0" smtClean="0">
                <a:effectLst>
                  <a:glow rad="101600">
                    <a:schemeClr val="bg1">
                      <a:alpha val="60000"/>
                    </a:schemeClr>
                  </a:glow>
                </a:effectLst>
              </a:rPr>
              <a:t>3- Bless</a:t>
            </a:r>
          </a:p>
          <a:p>
            <a:r>
              <a:rPr lang="en-US" sz="3600" dirty="0" smtClean="0">
                <a:effectLst>
                  <a:glow rad="101600">
                    <a:schemeClr val="bg1">
                      <a:alpha val="60000"/>
                    </a:schemeClr>
                  </a:glow>
                </a:effectLst>
              </a:rPr>
              <a:t>4- Seek</a:t>
            </a:r>
          </a:p>
          <a:p>
            <a:r>
              <a:rPr lang="en-US" sz="3600" dirty="0" smtClean="0">
                <a:effectLst>
                  <a:glow rad="101600">
                    <a:schemeClr val="bg1">
                      <a:alpha val="60000"/>
                    </a:schemeClr>
                  </a:glow>
                </a:effectLst>
              </a:rPr>
              <a:t>5- Teach</a:t>
            </a:r>
          </a:p>
          <a:p>
            <a:r>
              <a:rPr lang="en-US" sz="3600" dirty="0" smtClean="0">
                <a:effectLst>
                  <a:glow rad="101600">
                    <a:schemeClr val="bg1">
                      <a:alpha val="60000"/>
                    </a:schemeClr>
                  </a:glow>
                </a:effectLst>
              </a:rPr>
              <a:t>6- 100% </a:t>
            </a:r>
            <a:endParaRPr lang="en-US" sz="3600" dirty="0">
              <a:effectLst>
                <a:glow rad="101600">
                  <a:schemeClr val="bg1">
                    <a:alpha val="60000"/>
                  </a:schemeClr>
                </a:glow>
              </a:effectLst>
            </a:endParaRPr>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5" name="TextBox 4"/>
          <p:cNvSpPr txBox="1"/>
          <p:nvPr/>
        </p:nvSpPr>
        <p:spPr>
          <a:xfrm>
            <a:off x="506437" y="1139483"/>
            <a:ext cx="3726598" cy="646331"/>
          </a:xfrm>
          <a:prstGeom prst="rect">
            <a:avLst/>
          </a:prstGeom>
          <a:noFill/>
        </p:spPr>
        <p:txBody>
          <a:bodyPr wrap="none" rtlCol="0">
            <a:spAutoFit/>
          </a:bodyPr>
          <a:lstStyle/>
          <a:p>
            <a:r>
              <a:rPr lang="en-US" sz="3600" b="1" dirty="0" smtClean="0">
                <a:effectLst>
                  <a:glow rad="101600">
                    <a:schemeClr val="bg1">
                      <a:alpha val="60000"/>
                    </a:schemeClr>
                  </a:glow>
                </a:effectLst>
              </a:rPr>
              <a:t>Matthew 10:19-20</a:t>
            </a:r>
            <a:endParaRPr lang="en-US" sz="3600" b="1" dirty="0">
              <a:effectLst>
                <a:glow rad="101600">
                  <a:schemeClr val="bg1">
                    <a:alpha val="60000"/>
                  </a:schemeClr>
                </a:glow>
              </a:effectLst>
            </a:endParaRPr>
          </a:p>
        </p:txBody>
      </p:sp>
      <p:sp>
        <p:nvSpPr>
          <p:cNvPr id="6" name="Rectangle 5"/>
          <p:cNvSpPr/>
          <p:nvPr/>
        </p:nvSpPr>
        <p:spPr>
          <a:xfrm>
            <a:off x="506437" y="1720840"/>
            <a:ext cx="8312710" cy="1938992"/>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19 </a:t>
            </a:r>
            <a:r>
              <a:rPr lang="en-US" sz="2400" dirty="0" smtClean="0">
                <a:effectLst>
                  <a:glow rad="101600">
                    <a:schemeClr val="bg1">
                      <a:alpha val="60000"/>
                    </a:schemeClr>
                  </a:glow>
                </a:effectLst>
              </a:rPr>
              <a:t>But when they deliver you up, take no thought how or what ye shall speak: for it shall be given you in that same hour what ye shall speak.</a:t>
            </a:r>
          </a:p>
          <a:p>
            <a:r>
              <a:rPr lang="en-US" sz="2400" baseline="30000" dirty="0" smtClean="0">
                <a:effectLst>
                  <a:glow rad="101600">
                    <a:schemeClr val="bg1">
                      <a:alpha val="60000"/>
                    </a:schemeClr>
                  </a:glow>
                </a:effectLst>
              </a:rPr>
              <a:t>20 </a:t>
            </a:r>
            <a:r>
              <a:rPr lang="en-US" sz="2400" dirty="0" smtClean="0">
                <a:effectLst>
                  <a:glow rad="101600">
                    <a:schemeClr val="bg1">
                      <a:alpha val="60000"/>
                    </a:schemeClr>
                  </a:glow>
                </a:effectLst>
              </a:rPr>
              <a:t>For it is not ye that speak, but the Spirit of your Father which </a:t>
            </a:r>
            <a:r>
              <a:rPr lang="en-US" sz="2400" dirty="0" err="1" smtClean="0">
                <a:effectLst>
                  <a:glow rad="101600">
                    <a:schemeClr val="bg1">
                      <a:alpha val="60000"/>
                    </a:schemeClr>
                  </a:glow>
                </a:effectLst>
              </a:rPr>
              <a:t>speaketh</a:t>
            </a:r>
            <a:r>
              <a:rPr lang="en-US" sz="2400" dirty="0" smtClean="0">
                <a:effectLst>
                  <a:glow rad="101600">
                    <a:schemeClr val="bg1">
                      <a:alpha val="60000"/>
                    </a:schemeClr>
                  </a:glow>
                </a:effectLst>
              </a:rPr>
              <a:t> in you.</a:t>
            </a:r>
            <a:endParaRPr lang="en-US" sz="2400" dirty="0">
              <a:effectLst>
                <a:glow rad="101600">
                  <a:schemeClr val="bg1">
                    <a:alpha val="60000"/>
                  </a:schemeClr>
                </a:glow>
              </a:effectLst>
            </a:endParaRPr>
          </a:p>
        </p:txBody>
      </p:sp>
      <p:sp>
        <p:nvSpPr>
          <p:cNvPr id="8" name="TextBox 7"/>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
        <p:nvSpPr>
          <p:cNvPr id="9" name="Rectangle 8"/>
          <p:cNvSpPr/>
          <p:nvPr/>
        </p:nvSpPr>
        <p:spPr>
          <a:xfrm>
            <a:off x="9202520" y="3314384"/>
            <a:ext cx="2057400" cy="646331"/>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
        <p:nvSpPr>
          <p:cNvPr id="11" name="Rectangle 10"/>
          <p:cNvSpPr/>
          <p:nvPr/>
        </p:nvSpPr>
        <p:spPr>
          <a:xfrm>
            <a:off x="9226130" y="3878912"/>
            <a:ext cx="2057400" cy="646331"/>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Tree>
    <p:extLst>
      <p:ext uri="{BB962C8B-B14F-4D97-AF65-F5344CB8AC3E}">
        <p14:creationId xmlns:p14="http://schemas.microsoft.com/office/powerpoint/2010/main" val="22360550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5" name="TextBox 4"/>
          <p:cNvSpPr txBox="1"/>
          <p:nvPr/>
        </p:nvSpPr>
        <p:spPr>
          <a:xfrm>
            <a:off x="506437" y="1139483"/>
            <a:ext cx="3117456" cy="646331"/>
          </a:xfrm>
          <a:prstGeom prst="rect">
            <a:avLst/>
          </a:prstGeom>
          <a:noFill/>
        </p:spPr>
        <p:txBody>
          <a:bodyPr wrap="none" rtlCol="0">
            <a:spAutoFit/>
          </a:bodyPr>
          <a:lstStyle/>
          <a:p>
            <a:r>
              <a:rPr lang="en-US" sz="3600" b="1" dirty="0" smtClean="0">
                <a:effectLst>
                  <a:glow rad="101600">
                    <a:schemeClr val="bg1">
                      <a:alpha val="60000"/>
                    </a:schemeClr>
                  </a:glow>
                </a:effectLst>
              </a:rPr>
              <a:t>Matthew 10:39</a:t>
            </a:r>
            <a:endParaRPr lang="en-US" sz="3600" b="1" dirty="0">
              <a:effectLst>
                <a:glow rad="101600">
                  <a:schemeClr val="bg1">
                    <a:alpha val="60000"/>
                  </a:schemeClr>
                </a:glow>
              </a:effectLst>
            </a:endParaRPr>
          </a:p>
        </p:txBody>
      </p:sp>
      <p:sp>
        <p:nvSpPr>
          <p:cNvPr id="6" name="Rectangle 5"/>
          <p:cNvSpPr/>
          <p:nvPr/>
        </p:nvSpPr>
        <p:spPr>
          <a:xfrm>
            <a:off x="506437" y="1720840"/>
            <a:ext cx="8372868" cy="830997"/>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39 </a:t>
            </a:r>
            <a:r>
              <a:rPr lang="en-US" sz="2400" dirty="0" smtClean="0">
                <a:effectLst>
                  <a:glow rad="101600">
                    <a:schemeClr val="bg1">
                      <a:alpha val="60000"/>
                    </a:schemeClr>
                  </a:glow>
                </a:effectLst>
              </a:rPr>
              <a:t>He that </a:t>
            </a:r>
            <a:r>
              <a:rPr lang="en-US" sz="2400" dirty="0" err="1" smtClean="0">
                <a:effectLst>
                  <a:glow rad="101600">
                    <a:schemeClr val="bg1">
                      <a:alpha val="60000"/>
                    </a:schemeClr>
                  </a:glow>
                </a:effectLst>
              </a:rPr>
              <a:t>findeth</a:t>
            </a:r>
            <a:r>
              <a:rPr lang="en-US" sz="2400" dirty="0" smtClean="0">
                <a:effectLst>
                  <a:glow rad="101600">
                    <a:schemeClr val="bg1">
                      <a:alpha val="60000"/>
                    </a:schemeClr>
                  </a:glow>
                </a:effectLst>
              </a:rPr>
              <a:t> his life shall lose it: and he that </a:t>
            </a:r>
            <a:r>
              <a:rPr lang="en-US" sz="2400" dirty="0" err="1" smtClean="0">
                <a:effectLst>
                  <a:glow rad="101600">
                    <a:schemeClr val="bg1">
                      <a:alpha val="60000"/>
                    </a:schemeClr>
                  </a:glow>
                </a:effectLst>
              </a:rPr>
              <a:t>loseth</a:t>
            </a:r>
            <a:r>
              <a:rPr lang="en-US" sz="2400" dirty="0" smtClean="0">
                <a:effectLst>
                  <a:glow rad="101600">
                    <a:schemeClr val="bg1">
                      <a:alpha val="60000"/>
                    </a:schemeClr>
                  </a:glow>
                </a:effectLst>
              </a:rPr>
              <a:t> his life for my sake shall find it.</a:t>
            </a:r>
            <a:endParaRPr lang="en-US" sz="2400" dirty="0">
              <a:effectLst>
                <a:glow rad="101600">
                  <a:schemeClr val="bg1">
                    <a:alpha val="60000"/>
                  </a:schemeClr>
                </a:glow>
              </a:effectLst>
            </a:endParaRPr>
          </a:p>
        </p:txBody>
      </p:sp>
      <p:sp>
        <p:nvSpPr>
          <p:cNvPr id="7" name="Rectangle 6"/>
          <p:cNvSpPr/>
          <p:nvPr/>
        </p:nvSpPr>
        <p:spPr>
          <a:xfrm>
            <a:off x="9202520" y="1099008"/>
            <a:ext cx="2059038" cy="3416320"/>
          </a:xfrm>
          <a:prstGeom prst="rect">
            <a:avLst/>
          </a:prstGeom>
          <a:solidFill>
            <a:srgbClr val="FFD685"/>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1- Heal</a:t>
            </a:r>
          </a:p>
          <a:p>
            <a:r>
              <a:rPr lang="en-US" sz="3600" dirty="0" smtClean="0">
                <a:effectLst>
                  <a:glow rad="101600">
                    <a:schemeClr val="bg1">
                      <a:alpha val="60000"/>
                    </a:schemeClr>
                  </a:glow>
                </a:effectLst>
              </a:rPr>
              <a:t>2- Preach</a:t>
            </a:r>
          </a:p>
          <a:p>
            <a:r>
              <a:rPr lang="en-US" sz="3600" dirty="0" smtClean="0">
                <a:effectLst>
                  <a:glow rad="101600">
                    <a:schemeClr val="bg1">
                      <a:alpha val="60000"/>
                    </a:schemeClr>
                  </a:glow>
                </a:effectLst>
              </a:rPr>
              <a:t>3- Bless</a:t>
            </a:r>
          </a:p>
          <a:p>
            <a:r>
              <a:rPr lang="en-US" sz="3600" dirty="0" smtClean="0">
                <a:effectLst>
                  <a:glow rad="101600">
                    <a:schemeClr val="bg1">
                      <a:alpha val="60000"/>
                    </a:schemeClr>
                  </a:glow>
                </a:effectLst>
              </a:rPr>
              <a:t>4- Seek</a:t>
            </a:r>
          </a:p>
          <a:p>
            <a:r>
              <a:rPr lang="en-US" sz="3600" dirty="0" smtClean="0">
                <a:effectLst>
                  <a:glow rad="101600">
                    <a:schemeClr val="bg1">
                      <a:alpha val="60000"/>
                    </a:schemeClr>
                  </a:glow>
                </a:effectLst>
              </a:rPr>
              <a:t>5- Teach</a:t>
            </a:r>
          </a:p>
          <a:p>
            <a:r>
              <a:rPr lang="en-US" sz="3600" dirty="0" smtClean="0">
                <a:effectLst>
                  <a:glow rad="101600">
                    <a:schemeClr val="bg1">
                      <a:alpha val="60000"/>
                    </a:schemeClr>
                  </a:glow>
                </a:effectLst>
              </a:rPr>
              <a:t>6- 100% </a:t>
            </a:r>
            <a:endParaRPr lang="en-US" sz="3600" dirty="0">
              <a:effectLst>
                <a:glow rad="101600">
                  <a:schemeClr val="bg1">
                    <a:alpha val="60000"/>
                  </a:schemeClr>
                </a:glow>
              </a:effectLst>
            </a:endParaRPr>
          </a:p>
        </p:txBody>
      </p:sp>
      <p:sp>
        <p:nvSpPr>
          <p:cNvPr id="8" name="TextBox 7"/>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
        <p:nvSpPr>
          <p:cNvPr id="9" name="Rectangle 8"/>
          <p:cNvSpPr/>
          <p:nvPr/>
        </p:nvSpPr>
        <p:spPr>
          <a:xfrm>
            <a:off x="9202520" y="3868172"/>
            <a:ext cx="2057400" cy="646331"/>
          </a:xfrm>
          <a:prstGeom prst="rect">
            <a:avLst/>
          </a:prstGeom>
          <a:solidFill>
            <a:srgbClr val="FFD685"/>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    </a:t>
            </a:r>
          </a:p>
        </p:txBody>
      </p:sp>
    </p:spTree>
    <p:extLst>
      <p:ext uri="{BB962C8B-B14F-4D97-AF65-F5344CB8AC3E}">
        <p14:creationId xmlns:p14="http://schemas.microsoft.com/office/powerpoint/2010/main" val="3572346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sp>
        <p:nvSpPr>
          <p:cNvPr id="7" name="Rectangle 6"/>
          <p:cNvSpPr/>
          <p:nvPr/>
        </p:nvSpPr>
        <p:spPr>
          <a:xfrm>
            <a:off x="9202520" y="1099008"/>
            <a:ext cx="2059038"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smtClean="0">
                <a:effectLst>
                  <a:glow rad="101600">
                    <a:schemeClr val="bg1">
                      <a:alpha val="60000"/>
                    </a:schemeClr>
                  </a:glow>
                </a:effectLst>
              </a:rPr>
              <a:t>1- Heal</a:t>
            </a:r>
          </a:p>
          <a:p>
            <a:r>
              <a:rPr lang="en-US" sz="3600" dirty="0" smtClean="0">
                <a:effectLst>
                  <a:glow rad="101600">
                    <a:schemeClr val="bg1">
                      <a:alpha val="60000"/>
                    </a:schemeClr>
                  </a:glow>
                </a:effectLst>
              </a:rPr>
              <a:t>2- Preach</a:t>
            </a:r>
          </a:p>
          <a:p>
            <a:r>
              <a:rPr lang="en-US" sz="3600" dirty="0" smtClean="0">
                <a:effectLst>
                  <a:glow rad="101600">
                    <a:schemeClr val="bg1">
                      <a:alpha val="60000"/>
                    </a:schemeClr>
                  </a:glow>
                </a:effectLst>
              </a:rPr>
              <a:t>3- Bless</a:t>
            </a:r>
          </a:p>
          <a:p>
            <a:r>
              <a:rPr lang="en-US" sz="3600" dirty="0" smtClean="0">
                <a:effectLst>
                  <a:glow rad="101600">
                    <a:schemeClr val="bg1">
                      <a:alpha val="60000"/>
                    </a:schemeClr>
                  </a:glow>
                </a:effectLst>
              </a:rPr>
              <a:t>4- Seek</a:t>
            </a:r>
          </a:p>
          <a:p>
            <a:r>
              <a:rPr lang="en-US" sz="3600" dirty="0" smtClean="0">
                <a:effectLst>
                  <a:glow rad="101600">
                    <a:schemeClr val="bg1">
                      <a:alpha val="60000"/>
                    </a:schemeClr>
                  </a:glow>
                </a:effectLst>
              </a:rPr>
              <a:t>5- Teach</a:t>
            </a:r>
          </a:p>
          <a:p>
            <a:r>
              <a:rPr lang="en-US" sz="3600" dirty="0" smtClean="0">
                <a:effectLst>
                  <a:glow rad="101600">
                    <a:schemeClr val="bg1">
                      <a:alpha val="60000"/>
                    </a:schemeClr>
                  </a:glow>
                </a:effectLst>
              </a:rPr>
              <a:t>6- 100% </a:t>
            </a:r>
            <a:endParaRPr lang="en-US" sz="3600" dirty="0">
              <a:effectLst>
                <a:glow rad="101600">
                  <a:schemeClr val="bg1">
                    <a:alpha val="60000"/>
                  </a:schemeClr>
                </a:glo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68" y="894318"/>
            <a:ext cx="5970095" cy="2739220"/>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79567" y="3772953"/>
            <a:ext cx="5677843" cy="2871864"/>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6129085" y="262319"/>
            <a:ext cx="5930563" cy="1200329"/>
          </a:xfrm>
          <a:prstGeom prst="rect">
            <a:avLst/>
          </a:prstGeom>
          <a:noFill/>
        </p:spPr>
        <p:txBody>
          <a:bodyPr wrap="square" rtlCol="0">
            <a:spAutoFit/>
          </a:bodyPr>
          <a:lstStyle/>
          <a:p>
            <a:r>
              <a:rPr lang="en-US" sz="3600" b="1" dirty="0" smtClean="0">
                <a:effectLst>
                  <a:glow rad="101600">
                    <a:schemeClr val="bg1">
                      <a:alpha val="60000"/>
                    </a:schemeClr>
                  </a:glow>
                </a:effectLst>
                <a:latin typeface="Arial Rounded MT Bold" panose="020F0704030504030204" pitchFamily="34" charset="0"/>
              </a:rPr>
              <a:t>Powers &amp; Responsibilities of Apostles</a:t>
            </a:r>
            <a:endParaRPr lang="en-US" sz="3600" b="1" dirty="0">
              <a:effectLst>
                <a:glow rad="101600">
                  <a:schemeClr val="bg1">
                    <a:alpha val="60000"/>
                  </a:schemeClr>
                </a:glow>
              </a:effectLst>
              <a:latin typeface="Arial Rounded MT Bold" panose="020F0704030504030204" pitchFamily="34" charset="0"/>
            </a:endParaRPr>
          </a:p>
        </p:txBody>
      </p:sp>
    </p:spTree>
    <p:extLst>
      <p:ext uri="{BB962C8B-B14F-4D97-AF65-F5344CB8AC3E}">
        <p14:creationId xmlns:p14="http://schemas.microsoft.com/office/powerpoint/2010/main" val="211524738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4" name="TextBox 3"/>
          <p:cNvSpPr txBox="1"/>
          <p:nvPr/>
        </p:nvSpPr>
        <p:spPr>
          <a:xfrm>
            <a:off x="8242457" y="6271846"/>
            <a:ext cx="3598614" cy="369332"/>
          </a:xfrm>
          <a:prstGeom prst="rect">
            <a:avLst/>
          </a:prstGeom>
          <a:noFill/>
        </p:spPr>
        <p:txBody>
          <a:bodyPr wrap="none" rtlCol="0">
            <a:spAutoFit/>
          </a:bodyPr>
          <a:lstStyle/>
          <a:p>
            <a:pPr algn="r"/>
            <a:r>
              <a:rPr lang="en-US" dirty="0" smtClean="0"/>
              <a:t>3- Jesus </a:t>
            </a:r>
            <a:r>
              <a:rPr lang="en-US" dirty="0"/>
              <a:t>o</a:t>
            </a:r>
            <a:r>
              <a:rPr lang="en-US" dirty="0" smtClean="0"/>
              <a:t>rdains the Twelve Apostles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68" y="894318"/>
            <a:ext cx="5970095" cy="2739220"/>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79567" y="3772953"/>
            <a:ext cx="5677843" cy="2871864"/>
          </a:xfrm>
          <a:prstGeom prst="rect">
            <a:avLst/>
          </a:prstGeom>
          <a:ln>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6761749" y="183678"/>
            <a:ext cx="5151513" cy="3385414"/>
          </a:xfrm>
          <a:prstGeom prst="rect">
            <a:avLst/>
          </a:prstGeom>
          <a:gradFill flip="none" rotWithShape="1">
            <a:gsLst>
              <a:gs pos="0">
                <a:schemeClr val="accent1">
                  <a:tint val="66000"/>
                  <a:satMod val="160000"/>
                </a:schemeClr>
              </a:gs>
              <a:gs pos="50000">
                <a:schemeClr val="accent1">
                  <a:tint val="44500"/>
                  <a:satMod val="160000"/>
                </a:schemeClr>
              </a:gs>
              <a:gs pos="100000">
                <a:srgbClr val="EFF5FB"/>
              </a:gs>
            </a:gsLst>
            <a:path path="circle">
              <a:fillToRect l="50000" t="50000" r="50000" b="50000"/>
            </a:path>
            <a:tileRect/>
          </a:gradFill>
          <a:ln>
            <a:solidFill>
              <a:schemeClr val="tx1"/>
            </a:solidFill>
          </a:ln>
        </p:spPr>
        <p:txBody>
          <a:bodyPr wrap="square">
            <a:spAutoFit/>
          </a:bodyPr>
          <a:lstStyle/>
          <a:p>
            <a:pPr>
              <a:lnSpc>
                <a:spcPct val="107000"/>
              </a:lnSpc>
            </a:pPr>
            <a:r>
              <a:rPr lang="en-US" dirty="0" smtClean="0">
                <a:effectLst>
                  <a:glow rad="1016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Elder Spencer W. Kimball said:</a:t>
            </a:r>
          </a:p>
          <a:p>
            <a:pPr>
              <a:lnSpc>
                <a:spcPct val="107000"/>
              </a:lnSpc>
            </a:pPr>
            <a:r>
              <a:rPr lang="en-US" sz="2400" dirty="0" smtClean="0">
                <a:effectLst>
                  <a:glow rad="1016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“No one in this Church will ever go far astray who ties himself securely to the Church Authorities whom the Lord has placed in his Church. This Church will never go astray; the Quorum of the Twelve will never lead you into bypaths; it never has and never will”</a:t>
            </a:r>
          </a:p>
          <a:p>
            <a:pPr algn="r">
              <a:lnSpc>
                <a:spcPct val="107000"/>
              </a:lnSpc>
            </a:pPr>
            <a:r>
              <a:rPr lang="en-US" sz="1400" dirty="0" smtClean="0">
                <a:effectLst>
                  <a:glow rad="1016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in Conference Report, Apr. 1951, 104</a:t>
            </a:r>
            <a:endParaRPr lang="en-US" sz="1400" dirty="0">
              <a:effectLst>
                <a:glow rad="1016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4530" y="3671022"/>
            <a:ext cx="2374467" cy="2498893"/>
          </a:xfrm>
          <a:prstGeom prst="rect">
            <a:avLst/>
          </a:prstGeom>
        </p:spPr>
      </p:pic>
    </p:spTree>
    <p:extLst>
      <p:ext uri="{BB962C8B-B14F-4D97-AF65-F5344CB8AC3E}">
        <p14:creationId xmlns:p14="http://schemas.microsoft.com/office/powerpoint/2010/main" val="2147630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0497" y="787008"/>
            <a:ext cx="3979103" cy="5509200"/>
          </a:xfrm>
          <a:prstGeom prst="rect">
            <a:avLst/>
          </a:prstGeom>
          <a:noFill/>
        </p:spPr>
        <p:txBody>
          <a:bodyPr wrap="none" rtlCol="0">
            <a:spAutoFit/>
          </a:bodyPr>
          <a:lstStyle/>
          <a:p>
            <a:r>
              <a:rPr lang="en-US" sz="3200" b="1" dirty="0" smtClean="0">
                <a:effectLst>
                  <a:glow rad="101600">
                    <a:schemeClr val="bg1">
                      <a:alpha val="60000"/>
                    </a:schemeClr>
                  </a:glow>
                </a:effectLst>
                <a:latin typeface="Arial Black" panose="020B0A04020102020204" pitchFamily="34" charset="0"/>
              </a:rPr>
              <a:t>12 Disciples in</a:t>
            </a:r>
          </a:p>
          <a:p>
            <a:r>
              <a:rPr lang="en-US" sz="3200" b="1" dirty="0" smtClean="0">
                <a:effectLst>
                  <a:glow rad="101600">
                    <a:schemeClr val="bg1">
                      <a:alpha val="60000"/>
                    </a:schemeClr>
                  </a:glow>
                </a:effectLst>
                <a:latin typeface="Arial Black" panose="020B0A04020102020204" pitchFamily="34" charset="0"/>
              </a:rPr>
              <a:t>Order of Calling</a:t>
            </a:r>
          </a:p>
          <a:p>
            <a:r>
              <a:rPr lang="en-US" sz="2400" dirty="0" smtClean="0">
                <a:effectLst>
                  <a:glow rad="101600">
                    <a:schemeClr val="bg1">
                      <a:alpha val="60000"/>
                    </a:schemeClr>
                  </a:glow>
                </a:effectLst>
                <a:latin typeface="Arial Black" panose="020B0A04020102020204" pitchFamily="34" charset="0"/>
              </a:rPr>
              <a:t>1- Andrew</a:t>
            </a:r>
          </a:p>
          <a:p>
            <a:r>
              <a:rPr lang="en-US" sz="2400" dirty="0" smtClean="0">
                <a:effectLst>
                  <a:glow rad="101600">
                    <a:schemeClr val="bg1">
                      <a:alpha val="60000"/>
                    </a:schemeClr>
                  </a:glow>
                </a:effectLst>
                <a:latin typeface="Arial Black" panose="020B0A04020102020204" pitchFamily="34" charset="0"/>
              </a:rPr>
              <a:t>2- John</a:t>
            </a:r>
          </a:p>
          <a:p>
            <a:r>
              <a:rPr lang="en-US" sz="2400" dirty="0" smtClean="0">
                <a:effectLst>
                  <a:glow rad="101600">
                    <a:schemeClr val="bg1">
                      <a:alpha val="60000"/>
                    </a:schemeClr>
                  </a:glow>
                </a:effectLst>
                <a:latin typeface="Arial Black" panose="020B0A04020102020204" pitchFamily="34" charset="0"/>
              </a:rPr>
              <a:t>3- Peter</a:t>
            </a:r>
          </a:p>
          <a:p>
            <a:r>
              <a:rPr lang="en-US" sz="2400" dirty="0" smtClean="0">
                <a:effectLst>
                  <a:glow rad="101600">
                    <a:schemeClr val="bg1">
                      <a:alpha val="60000"/>
                    </a:schemeClr>
                  </a:glow>
                </a:effectLst>
                <a:latin typeface="Arial Black" panose="020B0A04020102020204" pitchFamily="34" charset="0"/>
              </a:rPr>
              <a:t>4- James the Greater</a:t>
            </a:r>
          </a:p>
          <a:p>
            <a:r>
              <a:rPr lang="en-US" sz="2400" dirty="0" smtClean="0">
                <a:effectLst>
                  <a:glow rad="101600">
                    <a:schemeClr val="bg1">
                      <a:alpha val="60000"/>
                    </a:schemeClr>
                  </a:glow>
                </a:effectLst>
                <a:latin typeface="Arial Black" panose="020B0A04020102020204" pitchFamily="34" charset="0"/>
              </a:rPr>
              <a:t>5- Philip</a:t>
            </a:r>
          </a:p>
          <a:p>
            <a:r>
              <a:rPr lang="en-US" sz="2400" dirty="0" smtClean="0">
                <a:effectLst>
                  <a:glow rad="101600">
                    <a:schemeClr val="bg1">
                      <a:alpha val="60000"/>
                    </a:schemeClr>
                  </a:glow>
                </a:effectLst>
                <a:latin typeface="Arial Black" panose="020B0A04020102020204" pitchFamily="34" charset="0"/>
              </a:rPr>
              <a:t>6- Nathaniel </a:t>
            </a:r>
            <a:r>
              <a:rPr lang="en-US" sz="1600" dirty="0" smtClean="0">
                <a:effectLst>
                  <a:glow rad="101600">
                    <a:schemeClr val="bg1">
                      <a:alpha val="60000"/>
                    </a:schemeClr>
                  </a:glow>
                </a:effectLst>
                <a:latin typeface="Arial Black" panose="020B0A04020102020204" pitchFamily="34" charset="0"/>
              </a:rPr>
              <a:t>(Bartholomew)</a:t>
            </a:r>
          </a:p>
          <a:p>
            <a:r>
              <a:rPr lang="en-US" sz="2400" dirty="0" smtClean="0">
                <a:effectLst>
                  <a:glow rad="101600">
                    <a:schemeClr val="bg1">
                      <a:alpha val="60000"/>
                    </a:schemeClr>
                  </a:glow>
                </a:effectLst>
                <a:latin typeface="Arial Black" panose="020B0A04020102020204" pitchFamily="34" charset="0"/>
              </a:rPr>
              <a:t>7- Matthew</a:t>
            </a:r>
          </a:p>
          <a:p>
            <a:r>
              <a:rPr lang="en-US" sz="2400" dirty="0" smtClean="0">
                <a:effectLst>
                  <a:glow rad="101600">
                    <a:schemeClr val="bg1">
                      <a:alpha val="60000"/>
                    </a:schemeClr>
                  </a:glow>
                </a:effectLst>
                <a:latin typeface="Arial Black" panose="020B0A04020102020204" pitchFamily="34" charset="0"/>
              </a:rPr>
              <a:t>8- Thomas</a:t>
            </a:r>
          </a:p>
          <a:p>
            <a:r>
              <a:rPr lang="en-US" sz="2400" dirty="0" smtClean="0">
                <a:effectLst>
                  <a:glow rad="101600">
                    <a:schemeClr val="bg1">
                      <a:alpha val="60000"/>
                    </a:schemeClr>
                  </a:glow>
                </a:effectLst>
                <a:latin typeface="Arial Black" panose="020B0A04020102020204" pitchFamily="34" charset="0"/>
              </a:rPr>
              <a:t>9- James the Lesser</a:t>
            </a:r>
          </a:p>
          <a:p>
            <a:r>
              <a:rPr lang="en-US" sz="2400" dirty="0" smtClean="0">
                <a:effectLst>
                  <a:glow rad="101600">
                    <a:schemeClr val="bg1">
                      <a:alpha val="60000"/>
                    </a:schemeClr>
                  </a:glow>
                </a:effectLst>
                <a:latin typeface="Arial Black" panose="020B0A04020102020204" pitchFamily="34" charset="0"/>
              </a:rPr>
              <a:t>10- Simon the Zealot</a:t>
            </a:r>
          </a:p>
          <a:p>
            <a:r>
              <a:rPr lang="en-US" sz="2400" dirty="0" smtClean="0">
                <a:effectLst>
                  <a:glow rad="101600">
                    <a:schemeClr val="bg1">
                      <a:alpha val="60000"/>
                    </a:schemeClr>
                  </a:glow>
                </a:effectLst>
                <a:latin typeface="Arial Black" panose="020B0A04020102020204" pitchFamily="34" charset="0"/>
              </a:rPr>
              <a:t>11- Judas </a:t>
            </a:r>
            <a:r>
              <a:rPr lang="en-US" sz="1600" dirty="0" smtClean="0">
                <a:effectLst>
                  <a:glow rad="101600">
                    <a:schemeClr val="bg1">
                      <a:alpha val="60000"/>
                    </a:schemeClr>
                  </a:glow>
                </a:effectLst>
                <a:latin typeface="Arial Black" panose="020B0A04020102020204" pitchFamily="34" charset="0"/>
              </a:rPr>
              <a:t>(Thaddeus)</a:t>
            </a:r>
          </a:p>
          <a:p>
            <a:r>
              <a:rPr lang="en-US" sz="2400" dirty="0" smtClean="0">
                <a:effectLst>
                  <a:glow rad="101600">
                    <a:schemeClr val="bg1">
                      <a:alpha val="60000"/>
                    </a:schemeClr>
                  </a:glow>
                </a:effectLst>
                <a:latin typeface="Arial Black" panose="020B0A04020102020204" pitchFamily="34" charset="0"/>
              </a:rPr>
              <a:t>12- Judas Iscariot</a:t>
            </a:r>
            <a:endParaRPr lang="en-US" sz="2400" dirty="0">
              <a:effectLst>
                <a:glow rad="101600">
                  <a:schemeClr val="bg1">
                    <a:alpha val="60000"/>
                  </a:schemeClr>
                </a:glow>
              </a:effectLst>
              <a:latin typeface="Arial Black" panose="020B0A04020102020204" pitchFamily="34" charset="0"/>
            </a:endParaRPr>
          </a:p>
        </p:txBody>
      </p:sp>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410" t="4900" r="3066" b="48973"/>
          <a:stretch/>
        </p:blipFill>
        <p:spPr>
          <a:xfrm>
            <a:off x="6288" y="614890"/>
            <a:ext cx="8378745" cy="3114899"/>
          </a:xfrm>
          <a:prstGeom prst="rect">
            <a:avLst/>
          </a:prstGeom>
          <a:effectLst>
            <a:glow rad="101600">
              <a:schemeClr val="bg1">
                <a:alpha val="60000"/>
              </a:schemeClr>
            </a:glow>
          </a:effectLst>
        </p:spPr>
      </p:pic>
      <p:pic>
        <p:nvPicPr>
          <p:cNvPr id="9" name="Picture 8"/>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410" t="51436" r="3066" b="5729"/>
          <a:stretch/>
        </p:blipFill>
        <p:spPr>
          <a:xfrm>
            <a:off x="2269" y="3748618"/>
            <a:ext cx="8378745" cy="2892560"/>
          </a:xfrm>
          <a:prstGeom prst="rect">
            <a:avLst/>
          </a:prstGeom>
          <a:effectLst>
            <a:glow rad="101600">
              <a:schemeClr val="bg1">
                <a:alpha val="60000"/>
              </a:schemeClr>
            </a:glow>
          </a:effectLst>
        </p:spPr>
      </p:pic>
      <p:sp>
        <p:nvSpPr>
          <p:cNvPr id="11" name="TextBox 10"/>
          <p:cNvSpPr txBox="1"/>
          <p:nvPr/>
        </p:nvSpPr>
        <p:spPr>
          <a:xfrm>
            <a:off x="10488841" y="6271846"/>
            <a:ext cx="1352230" cy="369332"/>
          </a:xfrm>
          <a:prstGeom prst="rect">
            <a:avLst/>
          </a:prstGeom>
          <a:noFill/>
        </p:spPr>
        <p:txBody>
          <a:bodyPr wrap="none" rtlCol="0">
            <a:spAutoFit/>
          </a:bodyPr>
          <a:lstStyle/>
          <a:p>
            <a:pPr algn="r"/>
            <a:r>
              <a:rPr lang="en-US" dirty="0" smtClean="0"/>
              <a:t>Introduction</a:t>
            </a:r>
            <a:endParaRPr lang="en-US" dirty="0"/>
          </a:p>
        </p:txBody>
      </p:sp>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Tree>
    <p:extLst>
      <p:ext uri="{BB962C8B-B14F-4D97-AF65-F5344CB8AC3E}">
        <p14:creationId xmlns:p14="http://schemas.microsoft.com/office/powerpoint/2010/main" val="1747890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000"/>
                                        <p:tgtEl>
                                          <p:spTgt spid="7"/>
                                        </p:tgtEl>
                                      </p:cBhvr>
                                    </p:animEffect>
                                  </p:childTnLst>
                                </p:cTn>
                              </p:par>
                            </p:childTnLst>
                          </p:cTn>
                        </p:par>
                        <p:par>
                          <p:cTn id="8" fill="hold">
                            <p:stCondLst>
                              <p:cond delay="8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8000"/>
                                        <p:tgtEl>
                                          <p:spTgt spid="9"/>
                                        </p:tgtEl>
                                      </p:cBhvr>
                                    </p:animEffect>
                                  </p:childTnLst>
                                </p:cTn>
                              </p:par>
                            </p:childTnLst>
                          </p:cTn>
                        </p:par>
                        <p:par>
                          <p:cTn id="12" fill="hold">
                            <p:stCondLst>
                              <p:cond delay="16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Tree>
    <p:extLst>
      <p:ext uri="{BB962C8B-B14F-4D97-AF65-F5344CB8AC3E}">
        <p14:creationId xmlns:p14="http://schemas.microsoft.com/office/powerpoint/2010/main" val="8728199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2" name="Rectangle 1"/>
          <p:cNvSpPr/>
          <p:nvPr/>
        </p:nvSpPr>
        <p:spPr>
          <a:xfrm>
            <a:off x="3693696" y="981218"/>
            <a:ext cx="7772400" cy="1200329"/>
          </a:xfrm>
          <a:prstGeom prst="rect">
            <a:avLst/>
          </a:prstGeom>
        </p:spPr>
        <p:txBody>
          <a:bodyPr wrap="square">
            <a:spAutoFit/>
          </a:bodyPr>
          <a:lstStyle/>
          <a:p>
            <a:r>
              <a:rPr lang="en-US" sz="2400" b="1" dirty="0">
                <a:effectLst>
                  <a:glow rad="101600">
                    <a:schemeClr val="bg1">
                      <a:alpha val="60000"/>
                    </a:schemeClr>
                  </a:glow>
                </a:effectLst>
              </a:rPr>
              <a:t>In ancient Israel it was customary in the Synagogue for a common Israelite to read from the Torah on the Sabbath </a:t>
            </a:r>
            <a:r>
              <a:rPr lang="en-US" sz="2400" b="1" dirty="0" smtClean="0">
                <a:effectLst>
                  <a:glow rad="101600">
                    <a:schemeClr val="bg1">
                      <a:alpha val="60000"/>
                    </a:schemeClr>
                  </a:glow>
                </a:effectLst>
              </a:rPr>
              <a:t>Day. Those who </a:t>
            </a:r>
            <a:r>
              <a:rPr lang="en-US" sz="2400" b="1" dirty="0">
                <a:effectLst>
                  <a:glow rad="101600">
                    <a:schemeClr val="bg1">
                      <a:alpha val="60000"/>
                    </a:schemeClr>
                  </a:glow>
                </a:effectLst>
              </a:rPr>
              <a:t>read were expected to stand</a:t>
            </a:r>
            <a:r>
              <a:rPr lang="en-US" sz="2400" b="1" dirty="0" smtClean="0">
                <a:effectLst>
                  <a:glow rad="101600">
                    <a:schemeClr val="bg1">
                      <a:alpha val="60000"/>
                    </a:schemeClr>
                  </a:glow>
                </a:effectLst>
              </a:rPr>
              <a:t>.</a:t>
            </a:r>
            <a:endParaRPr lang="en-US" sz="1400" dirty="0">
              <a:effectLst>
                <a:glow rad="101600">
                  <a:schemeClr val="bg1">
                    <a:alpha val="60000"/>
                  </a:schemeClr>
                </a:glow>
              </a:effectLst>
            </a:endParaRPr>
          </a:p>
        </p:txBody>
      </p:sp>
      <p:sp>
        <p:nvSpPr>
          <p:cNvPr id="6" name="Rectangle 5"/>
          <p:cNvSpPr/>
          <p:nvPr/>
        </p:nvSpPr>
        <p:spPr>
          <a:xfrm>
            <a:off x="6809874" y="2086085"/>
            <a:ext cx="4451684" cy="4524315"/>
          </a:xfrm>
          <a:prstGeom prst="rect">
            <a:avLst/>
          </a:prstGeom>
        </p:spPr>
        <p:txBody>
          <a:bodyPr wrap="square">
            <a:spAutoFit/>
          </a:bodyPr>
          <a:lstStyle/>
          <a:p>
            <a:r>
              <a:rPr lang="en-US" sz="2400" b="1" dirty="0">
                <a:effectLst>
                  <a:glow rad="101600">
                    <a:schemeClr val="bg1">
                      <a:alpha val="60000"/>
                    </a:schemeClr>
                  </a:glow>
                </a:effectLst>
              </a:rPr>
              <a:t>Not only priests and Levites but common Israelites were allowed to read the Scriptures publicly. Every Sabbath seven persons read : a priest, a  Levite, and five ordinary Israelites. It appears that there was no appointed teacher in the synagogue, but that any person who considered himself qualified to preach was at liberty to do so. </a:t>
            </a:r>
          </a:p>
          <a:p>
            <a:r>
              <a:rPr lang="en-US" sz="1600" b="1" dirty="0">
                <a:effectLst>
                  <a:glow rad="101600">
                    <a:schemeClr val="bg1">
                      <a:alpha val="60000"/>
                    </a:schemeClr>
                  </a:glow>
                </a:effectLst>
              </a:rPr>
              <a:t>[Scripture Manners and Customs]</a:t>
            </a:r>
          </a:p>
        </p:txBody>
      </p:sp>
      <p:sp>
        <p:nvSpPr>
          <p:cNvPr id="7" name="Rectangle 6"/>
          <p:cNvSpPr/>
          <p:nvPr/>
        </p:nvSpPr>
        <p:spPr>
          <a:xfrm>
            <a:off x="284761" y="955284"/>
            <a:ext cx="3517217" cy="1200329"/>
          </a:xfrm>
          <a:prstGeom prst="rect">
            <a:avLst/>
          </a:prstGeom>
        </p:spPr>
        <p:txBody>
          <a:bodyPr wrap="square">
            <a:spAutoFit/>
          </a:bodyPr>
          <a:lstStyle/>
          <a:p>
            <a:r>
              <a:rPr lang="en-US" sz="3600" b="1" dirty="0">
                <a:solidFill>
                  <a:schemeClr val="accent2">
                    <a:lumMod val="50000"/>
                  </a:schemeClr>
                </a:solidFill>
                <a:effectLst>
                  <a:glow rad="101600">
                    <a:schemeClr val="accent2">
                      <a:satMod val="175000"/>
                      <a:alpha val="40000"/>
                    </a:schemeClr>
                  </a:glow>
                </a:effectLst>
              </a:rPr>
              <a:t>Jesus Reading</a:t>
            </a:r>
          </a:p>
          <a:p>
            <a:r>
              <a:rPr lang="en-US" sz="3600" b="1" dirty="0">
                <a:solidFill>
                  <a:schemeClr val="accent2">
                    <a:lumMod val="50000"/>
                  </a:schemeClr>
                </a:solidFill>
                <a:effectLst>
                  <a:glow rad="101600">
                    <a:schemeClr val="accent2">
                      <a:satMod val="175000"/>
                      <a:alpha val="40000"/>
                    </a:schemeClr>
                  </a:glow>
                </a:effectLst>
              </a:rPr>
              <a:t>in the Synagogue</a:t>
            </a:r>
          </a:p>
        </p:txBody>
      </p:sp>
      <p:sp>
        <p:nvSpPr>
          <p:cNvPr id="8" name="TextBox 7"/>
          <p:cNvSpPr txBox="1"/>
          <p:nvPr/>
        </p:nvSpPr>
        <p:spPr>
          <a:xfrm>
            <a:off x="10546036" y="6271846"/>
            <a:ext cx="1295035" cy="369332"/>
          </a:xfrm>
          <a:prstGeom prst="rect">
            <a:avLst/>
          </a:prstGeom>
          <a:noFill/>
        </p:spPr>
        <p:txBody>
          <a:bodyPr wrap="none" rtlCol="0">
            <a:spAutoFit/>
          </a:bodyPr>
          <a:lstStyle/>
          <a:p>
            <a:pPr algn="r"/>
            <a:r>
              <a:rPr lang="en-US" dirty="0" smtClean="0"/>
              <a:t>Background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95" y="2194155"/>
            <a:ext cx="6276768" cy="448056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25780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61" y="2201777"/>
            <a:ext cx="6295187" cy="4480560"/>
          </a:xfrm>
          <a:prstGeom prst="rect">
            <a:avLst/>
          </a:prstGeom>
          <a:ln>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3743813" y="1007637"/>
            <a:ext cx="8000999" cy="1200329"/>
          </a:xfrm>
          <a:prstGeom prst="rect">
            <a:avLst/>
          </a:prstGeom>
        </p:spPr>
        <p:txBody>
          <a:bodyPr wrap="square">
            <a:spAutoFit/>
          </a:bodyPr>
          <a:lstStyle/>
          <a:p>
            <a:r>
              <a:rPr lang="en-US" sz="2400" b="1" dirty="0" smtClean="0">
                <a:effectLst>
                  <a:glow rad="101600">
                    <a:schemeClr val="bg1">
                      <a:alpha val="60000"/>
                    </a:schemeClr>
                  </a:glow>
                </a:effectLst>
              </a:rPr>
              <a:t>Jesus finishes reading the scripture from Isaiah.</a:t>
            </a:r>
          </a:p>
          <a:p>
            <a:r>
              <a:rPr lang="en-US" sz="2400" b="1" dirty="0" smtClean="0">
                <a:effectLst>
                  <a:glow rad="101600">
                    <a:schemeClr val="bg1">
                      <a:alpha val="60000"/>
                    </a:schemeClr>
                  </a:glow>
                </a:effectLst>
              </a:rPr>
              <a:t>Why </a:t>
            </a:r>
            <a:r>
              <a:rPr lang="en-US" sz="2400" b="1" dirty="0">
                <a:effectLst>
                  <a:glow rad="101600">
                    <a:schemeClr val="bg1">
                      <a:alpha val="60000"/>
                    </a:schemeClr>
                  </a:glow>
                </a:effectLst>
              </a:rPr>
              <a:t>were the eyes fastened on him</a:t>
            </a:r>
            <a:r>
              <a:rPr lang="en-US" sz="2400" b="1" dirty="0" smtClean="0">
                <a:effectLst>
                  <a:glow rad="101600">
                    <a:schemeClr val="bg1">
                      <a:alpha val="60000"/>
                    </a:schemeClr>
                  </a:glow>
                </a:effectLst>
              </a:rPr>
              <a:t>?</a:t>
            </a:r>
            <a:r>
              <a:rPr lang="en-US" sz="1200" b="1" dirty="0">
                <a:effectLst>
                  <a:glow rad="101600">
                    <a:schemeClr val="bg1">
                      <a:alpha val="60000"/>
                    </a:schemeClr>
                  </a:glow>
                </a:effectLst>
              </a:rPr>
              <a:t/>
            </a:r>
            <a:br>
              <a:rPr lang="en-US" sz="1200" b="1" dirty="0">
                <a:effectLst>
                  <a:glow rad="101600">
                    <a:schemeClr val="bg1">
                      <a:alpha val="60000"/>
                    </a:schemeClr>
                  </a:glow>
                </a:effectLst>
              </a:rPr>
            </a:br>
            <a:r>
              <a:rPr lang="en-US" sz="2400" b="1" dirty="0">
                <a:effectLst>
                  <a:glow rad="101600">
                    <a:schemeClr val="bg1">
                      <a:alpha val="60000"/>
                    </a:schemeClr>
                  </a:glow>
                </a:effectLst>
              </a:rPr>
              <a:t>There was a part of the scripture he left out at the very end, </a:t>
            </a:r>
          </a:p>
        </p:txBody>
      </p:sp>
      <p:sp>
        <p:nvSpPr>
          <p:cNvPr id="8" name="Rectangle 7"/>
          <p:cNvSpPr/>
          <p:nvPr/>
        </p:nvSpPr>
        <p:spPr>
          <a:xfrm>
            <a:off x="6784785" y="2155613"/>
            <a:ext cx="4812631" cy="3785652"/>
          </a:xfrm>
          <a:prstGeom prst="rect">
            <a:avLst/>
          </a:prstGeom>
        </p:spPr>
        <p:txBody>
          <a:bodyPr wrap="square">
            <a:spAutoFit/>
          </a:bodyPr>
          <a:lstStyle/>
          <a:p>
            <a:r>
              <a:rPr lang="en-US" sz="2400" b="1" dirty="0">
                <a:effectLst>
                  <a:glow rad="101600">
                    <a:schemeClr val="bg1">
                      <a:alpha val="60000"/>
                    </a:schemeClr>
                  </a:glow>
                </a:effectLst>
              </a:rPr>
              <a:t>that he would give sight to the blind and he would help the oppressed and he would bring about the day of the Lord's vengeance, but he stopped and didn't read that part. He just finished with God healing and blessing the oppressed and then he sat down and everyone looked at him and thought, 'huh...I wonder why he didn't finish?'</a:t>
            </a:r>
          </a:p>
        </p:txBody>
      </p:sp>
      <p:sp>
        <p:nvSpPr>
          <p:cNvPr id="9" name="TextBox 8"/>
          <p:cNvSpPr txBox="1"/>
          <p:nvPr/>
        </p:nvSpPr>
        <p:spPr>
          <a:xfrm>
            <a:off x="10546036" y="6271846"/>
            <a:ext cx="1295035" cy="369332"/>
          </a:xfrm>
          <a:prstGeom prst="rect">
            <a:avLst/>
          </a:prstGeom>
          <a:noFill/>
        </p:spPr>
        <p:txBody>
          <a:bodyPr wrap="none" rtlCol="0">
            <a:spAutoFit/>
          </a:bodyPr>
          <a:lstStyle/>
          <a:p>
            <a:pPr algn="r"/>
            <a:r>
              <a:rPr lang="en-US" dirty="0" smtClean="0"/>
              <a:t>Background</a:t>
            </a:r>
            <a:endParaRPr lang="en-US" dirty="0"/>
          </a:p>
        </p:txBody>
      </p:sp>
      <p:sp>
        <p:nvSpPr>
          <p:cNvPr id="10" name="Rectangle 9"/>
          <p:cNvSpPr/>
          <p:nvPr/>
        </p:nvSpPr>
        <p:spPr>
          <a:xfrm>
            <a:off x="284761" y="955284"/>
            <a:ext cx="3517217" cy="1200329"/>
          </a:xfrm>
          <a:prstGeom prst="rect">
            <a:avLst/>
          </a:prstGeom>
        </p:spPr>
        <p:txBody>
          <a:bodyPr wrap="square">
            <a:spAutoFit/>
          </a:bodyPr>
          <a:lstStyle/>
          <a:p>
            <a:r>
              <a:rPr lang="en-US" sz="3600" b="1" dirty="0" smtClean="0">
                <a:solidFill>
                  <a:schemeClr val="accent2">
                    <a:lumMod val="50000"/>
                  </a:schemeClr>
                </a:solidFill>
                <a:effectLst>
                  <a:glow rad="101600">
                    <a:schemeClr val="accent2">
                      <a:satMod val="175000"/>
                      <a:alpha val="40000"/>
                    </a:schemeClr>
                  </a:glow>
                </a:effectLst>
              </a:rPr>
              <a:t>Jesus Reading</a:t>
            </a:r>
          </a:p>
          <a:p>
            <a:r>
              <a:rPr lang="en-US" sz="3600" b="1" dirty="0" smtClean="0">
                <a:solidFill>
                  <a:schemeClr val="accent2">
                    <a:lumMod val="50000"/>
                  </a:schemeClr>
                </a:solidFill>
                <a:effectLst>
                  <a:glow rad="101600">
                    <a:schemeClr val="accent2">
                      <a:satMod val="175000"/>
                      <a:alpha val="40000"/>
                    </a:schemeClr>
                  </a:glow>
                </a:effectLst>
              </a:rPr>
              <a:t>in the Synagogue</a:t>
            </a:r>
            <a:endParaRPr lang="en-US" sz="3600" dirty="0">
              <a:solidFill>
                <a:schemeClr val="accent2">
                  <a:lumMod val="50000"/>
                </a:schemeClr>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241697347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2" name="TextBox 1"/>
          <p:cNvSpPr txBox="1"/>
          <p:nvPr/>
        </p:nvSpPr>
        <p:spPr>
          <a:xfrm>
            <a:off x="506437" y="1139483"/>
            <a:ext cx="2716000" cy="646331"/>
          </a:xfrm>
          <a:prstGeom prst="rect">
            <a:avLst/>
          </a:prstGeom>
          <a:noFill/>
        </p:spPr>
        <p:txBody>
          <a:bodyPr wrap="none" rtlCol="0">
            <a:spAutoFit/>
          </a:bodyPr>
          <a:lstStyle/>
          <a:p>
            <a:r>
              <a:rPr lang="en-US" sz="3600" b="1" dirty="0" smtClean="0">
                <a:effectLst>
                  <a:glow rad="101600">
                    <a:schemeClr val="bg1">
                      <a:alpha val="60000"/>
                    </a:schemeClr>
                  </a:glow>
                </a:effectLst>
              </a:rPr>
              <a:t>Luke 4: 16-19</a:t>
            </a:r>
            <a:endParaRPr lang="en-US" sz="3600" b="1" dirty="0">
              <a:effectLst>
                <a:glow rad="101600">
                  <a:schemeClr val="bg1">
                    <a:alpha val="60000"/>
                  </a:schemeClr>
                </a:glow>
              </a:effectLst>
            </a:endParaRPr>
          </a:p>
        </p:txBody>
      </p:sp>
      <p:sp>
        <p:nvSpPr>
          <p:cNvPr id="5" name="Rectangle 4"/>
          <p:cNvSpPr/>
          <p:nvPr/>
        </p:nvSpPr>
        <p:spPr>
          <a:xfrm>
            <a:off x="506437" y="1720840"/>
            <a:ext cx="8862646" cy="4154984"/>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16 </a:t>
            </a:r>
            <a:r>
              <a:rPr lang="en-US" sz="2400" dirty="0" smtClean="0">
                <a:effectLst>
                  <a:glow rad="101600">
                    <a:schemeClr val="bg1">
                      <a:alpha val="60000"/>
                    </a:schemeClr>
                  </a:glow>
                </a:effectLst>
              </a:rPr>
              <a:t>And he came to Nazareth, where he had been brought up: and, as his custom was, he went into the synagogue on the </a:t>
            </a:r>
            <a:r>
              <a:rPr lang="en-US" sz="2400" dirty="0" err="1" smtClean="0">
                <a:effectLst>
                  <a:glow rad="101600">
                    <a:schemeClr val="bg1">
                      <a:alpha val="60000"/>
                    </a:schemeClr>
                  </a:glow>
                </a:effectLst>
              </a:rPr>
              <a:t>sabbath</a:t>
            </a:r>
            <a:r>
              <a:rPr lang="en-US" sz="2400" dirty="0" smtClean="0">
                <a:effectLst>
                  <a:glow rad="101600">
                    <a:schemeClr val="bg1">
                      <a:alpha val="60000"/>
                    </a:schemeClr>
                  </a:glow>
                </a:effectLst>
              </a:rPr>
              <a:t> day, and stood up for to read.</a:t>
            </a:r>
          </a:p>
          <a:p>
            <a:r>
              <a:rPr lang="en-US" sz="2400" baseline="30000" dirty="0" smtClean="0">
                <a:effectLst>
                  <a:glow rad="101600">
                    <a:schemeClr val="bg1">
                      <a:alpha val="60000"/>
                    </a:schemeClr>
                  </a:glow>
                </a:effectLst>
              </a:rPr>
              <a:t>17 </a:t>
            </a:r>
            <a:r>
              <a:rPr lang="en-US" sz="2400" dirty="0" smtClean="0">
                <a:effectLst>
                  <a:glow rad="101600">
                    <a:schemeClr val="bg1">
                      <a:alpha val="60000"/>
                    </a:schemeClr>
                  </a:glow>
                </a:effectLst>
              </a:rPr>
              <a:t>And there was delivered unto him the book of the prophet Esaias. And when he had opened the book, he found the place where it was written,</a:t>
            </a:r>
          </a:p>
          <a:p>
            <a:r>
              <a:rPr lang="en-US" sz="2400" baseline="30000" dirty="0" smtClean="0">
                <a:effectLst>
                  <a:glow rad="101600">
                    <a:schemeClr val="bg1">
                      <a:alpha val="60000"/>
                    </a:schemeClr>
                  </a:glow>
                </a:effectLst>
              </a:rPr>
              <a:t>18 </a:t>
            </a:r>
            <a:r>
              <a:rPr lang="en-US" sz="2400" dirty="0" smtClean="0">
                <a:effectLst>
                  <a:glow rad="101600">
                    <a:schemeClr val="bg1">
                      <a:alpha val="60000"/>
                    </a:schemeClr>
                  </a:glow>
                </a:effectLst>
              </a:rPr>
              <a:t>The Spirit of the Lord is upon me, because he hath anointed me to preach the gospel to the poor; he hath sent me to heal the brokenhearted, to preach deliverance to the captives, and recovering of sight to the blind, to set at liberty them that are bruised,</a:t>
            </a:r>
          </a:p>
          <a:p>
            <a:r>
              <a:rPr lang="en-US" sz="2400" baseline="30000" dirty="0" smtClean="0">
                <a:effectLst>
                  <a:glow rad="101600">
                    <a:schemeClr val="bg1">
                      <a:alpha val="60000"/>
                    </a:schemeClr>
                  </a:glow>
                </a:effectLst>
              </a:rPr>
              <a:t>19 </a:t>
            </a:r>
            <a:r>
              <a:rPr lang="en-US" sz="2400" dirty="0" smtClean="0">
                <a:effectLst>
                  <a:glow rad="101600">
                    <a:schemeClr val="bg1">
                      <a:alpha val="60000"/>
                    </a:schemeClr>
                  </a:glow>
                </a:effectLst>
              </a:rPr>
              <a:t>To preach the acceptable year of the Lord.</a:t>
            </a:r>
            <a:endParaRPr lang="en-US" sz="2400" dirty="0">
              <a:effectLst>
                <a:glow rad="101600">
                  <a:schemeClr val="bg1">
                    <a:alpha val="60000"/>
                  </a:schemeClr>
                </a:glow>
              </a:effectLst>
            </a:endParaRPr>
          </a:p>
        </p:txBody>
      </p:sp>
      <p:sp>
        <p:nvSpPr>
          <p:cNvPr id="6" name="TextBox 5"/>
          <p:cNvSpPr txBox="1"/>
          <p:nvPr/>
        </p:nvSpPr>
        <p:spPr>
          <a:xfrm>
            <a:off x="8144225" y="6271846"/>
            <a:ext cx="3696846" cy="369332"/>
          </a:xfrm>
          <a:prstGeom prst="rect">
            <a:avLst/>
          </a:prstGeom>
          <a:noFill/>
        </p:spPr>
        <p:txBody>
          <a:bodyPr wrap="none" rtlCol="0">
            <a:spAutoFit/>
          </a:bodyPr>
          <a:lstStyle/>
          <a:p>
            <a:pPr algn="r"/>
            <a:r>
              <a:rPr lang="en-US" dirty="0" smtClean="0"/>
              <a:t>1- Jesus announces He is the Messiah</a:t>
            </a:r>
            <a:endParaRPr lang="en-US" dirty="0"/>
          </a:p>
        </p:txBody>
      </p:sp>
      <p:sp>
        <p:nvSpPr>
          <p:cNvPr id="7" name="Rounded Rectangle 6"/>
          <p:cNvSpPr/>
          <p:nvPr/>
        </p:nvSpPr>
        <p:spPr>
          <a:xfrm>
            <a:off x="323557" y="3922850"/>
            <a:ext cx="9214338" cy="20960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28611" y="5552658"/>
            <a:ext cx="2823904" cy="646331"/>
          </a:xfrm>
          <a:prstGeom prst="rect">
            <a:avLst/>
          </a:prstGeom>
          <a:noFill/>
        </p:spPr>
        <p:txBody>
          <a:bodyPr wrap="square" rtlCol="0">
            <a:spAutoFit/>
          </a:bodyPr>
          <a:lstStyle/>
          <a:p>
            <a:r>
              <a:rPr lang="en-US" sz="3600" b="1" dirty="0" smtClean="0">
                <a:effectLst>
                  <a:glow rad="152400">
                    <a:schemeClr val="bg1">
                      <a:alpha val="60000"/>
                    </a:schemeClr>
                  </a:glow>
                </a:effectLst>
              </a:rPr>
              <a:t>Isaiah 61:1-2</a:t>
            </a:r>
            <a:endParaRPr lang="en-US" sz="3600" b="1" dirty="0">
              <a:effectLst>
                <a:glow rad="152400">
                  <a:schemeClr val="bg1">
                    <a:alpha val="60000"/>
                  </a:schemeClr>
                </a:glow>
              </a:effectLst>
            </a:endParaRPr>
          </a:p>
        </p:txBody>
      </p:sp>
    </p:spTree>
    <p:extLst>
      <p:ext uri="{BB962C8B-B14F-4D97-AF65-F5344CB8AC3E}">
        <p14:creationId xmlns:p14="http://schemas.microsoft.com/office/powerpoint/2010/main" val="3992177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2" name="TextBox 1"/>
          <p:cNvSpPr txBox="1"/>
          <p:nvPr/>
        </p:nvSpPr>
        <p:spPr>
          <a:xfrm>
            <a:off x="506437" y="1139483"/>
            <a:ext cx="2716000" cy="646331"/>
          </a:xfrm>
          <a:prstGeom prst="rect">
            <a:avLst/>
          </a:prstGeom>
          <a:noFill/>
        </p:spPr>
        <p:txBody>
          <a:bodyPr wrap="none" rtlCol="0">
            <a:spAutoFit/>
          </a:bodyPr>
          <a:lstStyle/>
          <a:p>
            <a:r>
              <a:rPr lang="en-US" sz="3600" b="1" dirty="0" smtClean="0">
                <a:effectLst>
                  <a:glow rad="101600">
                    <a:schemeClr val="bg1">
                      <a:alpha val="60000"/>
                    </a:schemeClr>
                  </a:glow>
                </a:effectLst>
              </a:rPr>
              <a:t>Luke 4: 21-22</a:t>
            </a:r>
            <a:endParaRPr lang="en-US" sz="3600" b="1" dirty="0">
              <a:effectLst>
                <a:glow rad="101600">
                  <a:schemeClr val="bg1">
                    <a:alpha val="60000"/>
                  </a:schemeClr>
                </a:glow>
              </a:effectLst>
            </a:endParaRPr>
          </a:p>
        </p:txBody>
      </p:sp>
      <p:sp>
        <p:nvSpPr>
          <p:cNvPr id="5" name="Rectangle 4"/>
          <p:cNvSpPr/>
          <p:nvPr/>
        </p:nvSpPr>
        <p:spPr>
          <a:xfrm>
            <a:off x="506437" y="1720840"/>
            <a:ext cx="7863840" cy="1938992"/>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21 </a:t>
            </a:r>
            <a:r>
              <a:rPr lang="en-US" sz="2400" dirty="0" smtClean="0">
                <a:effectLst>
                  <a:glow rad="101600">
                    <a:schemeClr val="bg1">
                      <a:alpha val="60000"/>
                    </a:schemeClr>
                  </a:glow>
                </a:effectLst>
              </a:rPr>
              <a:t>And he began to say unto them, This day is this scripture fulfilled in your ears.</a:t>
            </a:r>
          </a:p>
          <a:p>
            <a:r>
              <a:rPr lang="en-US" sz="2400" baseline="30000" dirty="0" smtClean="0">
                <a:effectLst>
                  <a:glow rad="101600">
                    <a:schemeClr val="bg1">
                      <a:alpha val="60000"/>
                    </a:schemeClr>
                  </a:glow>
                </a:effectLst>
              </a:rPr>
              <a:t>22 </a:t>
            </a:r>
            <a:r>
              <a:rPr lang="en-US" sz="2400" dirty="0" smtClean="0">
                <a:effectLst>
                  <a:glow rad="101600">
                    <a:schemeClr val="bg1">
                      <a:alpha val="60000"/>
                    </a:schemeClr>
                  </a:glow>
                </a:effectLst>
              </a:rPr>
              <a:t>And all bare him witness, and wondered at the gracious words which proceeded out of his mouth. And they said, Is not this Joseph's son?</a:t>
            </a:r>
          </a:p>
        </p:txBody>
      </p:sp>
      <p:sp>
        <p:nvSpPr>
          <p:cNvPr id="6" name="TextBox 5"/>
          <p:cNvSpPr txBox="1"/>
          <p:nvPr/>
        </p:nvSpPr>
        <p:spPr>
          <a:xfrm>
            <a:off x="8144225" y="6271846"/>
            <a:ext cx="3696846" cy="369332"/>
          </a:xfrm>
          <a:prstGeom prst="rect">
            <a:avLst/>
          </a:prstGeom>
          <a:noFill/>
        </p:spPr>
        <p:txBody>
          <a:bodyPr wrap="none" rtlCol="0">
            <a:spAutoFit/>
          </a:bodyPr>
          <a:lstStyle/>
          <a:p>
            <a:pPr algn="r"/>
            <a:r>
              <a:rPr lang="en-US" dirty="0" smtClean="0"/>
              <a:t>1- Jesus announces He is the Messiah</a:t>
            </a:r>
            <a:endParaRPr lang="en-US" dirty="0"/>
          </a:p>
        </p:txBody>
      </p:sp>
      <p:sp>
        <p:nvSpPr>
          <p:cNvPr id="7" name="Rectangle 6"/>
          <p:cNvSpPr/>
          <p:nvPr/>
        </p:nvSpPr>
        <p:spPr>
          <a:xfrm>
            <a:off x="1547479" y="3869466"/>
            <a:ext cx="7863840" cy="1938992"/>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i="1" dirty="0">
                <a:effectLst>
                  <a:glow rad="101600">
                    <a:schemeClr val="bg1">
                      <a:alpha val="60000"/>
                    </a:schemeClr>
                  </a:glow>
                </a:effectLst>
              </a:rPr>
              <a:t>And all bare him witness, and wondered at the gracious words which proceeded out of his mouth. </a:t>
            </a:r>
            <a:endParaRPr lang="en-US" sz="2400" i="1" dirty="0" smtClean="0">
              <a:effectLst>
                <a:glow rad="101600">
                  <a:schemeClr val="bg1">
                    <a:alpha val="60000"/>
                  </a:schemeClr>
                </a:glow>
              </a:effectLst>
            </a:endParaRPr>
          </a:p>
          <a:p>
            <a:r>
              <a:rPr lang="en-US" sz="2400" i="1" dirty="0" smtClean="0">
                <a:effectLst>
                  <a:glow rad="101600">
                    <a:schemeClr val="bg1">
                      <a:alpha val="60000"/>
                    </a:schemeClr>
                  </a:glow>
                </a:effectLst>
              </a:rPr>
              <a:t>And he began to say unto them, This day is this scripture fulfilled in your ears.</a:t>
            </a:r>
          </a:p>
          <a:p>
            <a:r>
              <a:rPr lang="en-US" sz="2400" i="1" dirty="0" smtClean="0">
                <a:effectLst>
                  <a:glow rad="101600">
                    <a:schemeClr val="bg1">
                      <a:alpha val="60000"/>
                    </a:schemeClr>
                  </a:glow>
                </a:effectLst>
              </a:rPr>
              <a:t>And they said, Is not this Joseph's son?</a:t>
            </a:r>
          </a:p>
        </p:txBody>
      </p:sp>
      <p:sp>
        <p:nvSpPr>
          <p:cNvPr id="4" name="TextBox 3"/>
          <p:cNvSpPr txBox="1"/>
          <p:nvPr/>
        </p:nvSpPr>
        <p:spPr>
          <a:xfrm>
            <a:off x="3455699" y="3150682"/>
            <a:ext cx="734496" cy="830997"/>
          </a:xfrm>
          <a:prstGeom prst="rect">
            <a:avLst/>
          </a:prstGeom>
          <a:noFill/>
        </p:spPr>
        <p:txBody>
          <a:bodyPr wrap="none" rtlCol="0">
            <a:spAutoFit/>
          </a:bodyPr>
          <a:lstStyle/>
          <a:p>
            <a:r>
              <a:rPr lang="en-US" sz="4800" b="1" dirty="0" smtClean="0"/>
              <a:t>or</a:t>
            </a:r>
            <a:endParaRPr lang="en-US" sz="4800" b="1" dirty="0"/>
          </a:p>
        </p:txBody>
      </p:sp>
    </p:spTree>
    <p:extLst>
      <p:ext uri="{BB962C8B-B14F-4D97-AF65-F5344CB8AC3E}">
        <p14:creationId xmlns:p14="http://schemas.microsoft.com/office/powerpoint/2010/main" val="160723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2" name="TextBox 1"/>
          <p:cNvSpPr txBox="1"/>
          <p:nvPr/>
        </p:nvSpPr>
        <p:spPr>
          <a:xfrm>
            <a:off x="506437" y="1139483"/>
            <a:ext cx="2716000" cy="646331"/>
          </a:xfrm>
          <a:prstGeom prst="rect">
            <a:avLst/>
          </a:prstGeom>
          <a:noFill/>
        </p:spPr>
        <p:txBody>
          <a:bodyPr wrap="none" rtlCol="0">
            <a:spAutoFit/>
          </a:bodyPr>
          <a:lstStyle/>
          <a:p>
            <a:r>
              <a:rPr lang="en-US" sz="3600" b="1" dirty="0" smtClean="0">
                <a:effectLst>
                  <a:glow rad="101600">
                    <a:schemeClr val="bg1">
                      <a:alpha val="60000"/>
                    </a:schemeClr>
                  </a:glow>
                </a:effectLst>
              </a:rPr>
              <a:t>Luke 4: 24-27</a:t>
            </a:r>
            <a:endParaRPr lang="en-US" sz="3600" b="1" dirty="0">
              <a:effectLst>
                <a:glow rad="101600">
                  <a:schemeClr val="bg1">
                    <a:alpha val="60000"/>
                  </a:schemeClr>
                </a:glow>
              </a:effectLst>
            </a:endParaRPr>
          </a:p>
        </p:txBody>
      </p:sp>
      <p:sp>
        <p:nvSpPr>
          <p:cNvPr id="5" name="Rectangle 4"/>
          <p:cNvSpPr/>
          <p:nvPr/>
        </p:nvSpPr>
        <p:spPr>
          <a:xfrm>
            <a:off x="506437" y="1720840"/>
            <a:ext cx="11334634" cy="3046988"/>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24 </a:t>
            </a:r>
            <a:r>
              <a:rPr lang="en-US" sz="2400" dirty="0" smtClean="0">
                <a:effectLst>
                  <a:glow rad="101600">
                    <a:schemeClr val="bg1">
                      <a:alpha val="60000"/>
                    </a:schemeClr>
                  </a:glow>
                </a:effectLst>
              </a:rPr>
              <a:t>And he said, Verily I say unto you, No prophet is accepted in his own country.</a:t>
            </a:r>
          </a:p>
          <a:p>
            <a:r>
              <a:rPr lang="en-US" sz="2400" baseline="30000" dirty="0" smtClean="0">
                <a:effectLst>
                  <a:glow rad="101600">
                    <a:schemeClr val="bg1">
                      <a:alpha val="60000"/>
                    </a:schemeClr>
                  </a:glow>
                </a:effectLst>
              </a:rPr>
              <a:t>25 </a:t>
            </a:r>
            <a:r>
              <a:rPr lang="en-US" sz="2400" dirty="0" smtClean="0">
                <a:effectLst>
                  <a:glow rad="101600">
                    <a:schemeClr val="bg1">
                      <a:alpha val="60000"/>
                    </a:schemeClr>
                  </a:glow>
                </a:effectLst>
              </a:rPr>
              <a:t>But I tell you of a truth, many widows were in Israel in the days of Elias, when the heaven was shut up three years and six months, when great famine was throughout all the land;</a:t>
            </a:r>
          </a:p>
          <a:p>
            <a:r>
              <a:rPr lang="en-US" sz="2400" baseline="30000" dirty="0" smtClean="0">
                <a:effectLst>
                  <a:glow rad="101600">
                    <a:schemeClr val="bg1">
                      <a:alpha val="60000"/>
                    </a:schemeClr>
                  </a:glow>
                </a:effectLst>
              </a:rPr>
              <a:t>26 </a:t>
            </a:r>
            <a:r>
              <a:rPr lang="en-US" sz="2400" dirty="0" smtClean="0">
                <a:effectLst>
                  <a:glow rad="101600">
                    <a:schemeClr val="bg1">
                      <a:alpha val="60000"/>
                    </a:schemeClr>
                  </a:glow>
                </a:effectLst>
              </a:rPr>
              <a:t>But unto none of them was Elias sent, save unto </a:t>
            </a:r>
            <a:r>
              <a:rPr lang="en-US" sz="2400" dirty="0" err="1" smtClean="0">
                <a:effectLst>
                  <a:glow rad="101600">
                    <a:schemeClr val="bg1">
                      <a:alpha val="60000"/>
                    </a:schemeClr>
                  </a:glow>
                </a:effectLst>
              </a:rPr>
              <a:t>Sarepta</a:t>
            </a:r>
            <a:r>
              <a:rPr lang="en-US" sz="2400" dirty="0" smtClean="0">
                <a:effectLst>
                  <a:glow rad="101600">
                    <a:schemeClr val="bg1">
                      <a:alpha val="60000"/>
                    </a:schemeClr>
                  </a:glow>
                </a:effectLst>
              </a:rPr>
              <a:t>, a city of Sidon, unto a woman that was a widow.</a:t>
            </a:r>
          </a:p>
          <a:p>
            <a:r>
              <a:rPr lang="en-US" sz="2400" baseline="30000" dirty="0" smtClean="0">
                <a:effectLst>
                  <a:glow rad="101600">
                    <a:schemeClr val="bg1">
                      <a:alpha val="60000"/>
                    </a:schemeClr>
                  </a:glow>
                </a:effectLst>
              </a:rPr>
              <a:t>27 </a:t>
            </a:r>
            <a:r>
              <a:rPr lang="en-US" sz="2400" dirty="0" smtClean="0">
                <a:effectLst>
                  <a:glow rad="101600">
                    <a:schemeClr val="bg1">
                      <a:alpha val="60000"/>
                    </a:schemeClr>
                  </a:glow>
                </a:effectLst>
              </a:rPr>
              <a:t>And many lepers were in Israel in the time of </a:t>
            </a:r>
            <a:r>
              <a:rPr lang="en-US" sz="2400" dirty="0" err="1" smtClean="0">
                <a:effectLst>
                  <a:glow rad="101600">
                    <a:schemeClr val="bg1">
                      <a:alpha val="60000"/>
                    </a:schemeClr>
                  </a:glow>
                </a:effectLst>
              </a:rPr>
              <a:t>Eliseus</a:t>
            </a:r>
            <a:r>
              <a:rPr lang="en-US" sz="2400" dirty="0" smtClean="0">
                <a:effectLst>
                  <a:glow rad="101600">
                    <a:schemeClr val="bg1">
                      <a:alpha val="60000"/>
                    </a:schemeClr>
                  </a:glow>
                </a:effectLst>
              </a:rPr>
              <a:t> the prophet; and none of them was cleansed, saving </a:t>
            </a:r>
            <a:r>
              <a:rPr lang="en-US" sz="2400" dirty="0" err="1" smtClean="0">
                <a:effectLst>
                  <a:glow rad="101600">
                    <a:schemeClr val="bg1">
                      <a:alpha val="60000"/>
                    </a:schemeClr>
                  </a:glow>
                </a:effectLst>
              </a:rPr>
              <a:t>Naaman</a:t>
            </a:r>
            <a:r>
              <a:rPr lang="en-US" sz="2400" dirty="0" smtClean="0">
                <a:effectLst>
                  <a:glow rad="101600">
                    <a:schemeClr val="bg1">
                      <a:alpha val="60000"/>
                    </a:schemeClr>
                  </a:glow>
                </a:effectLst>
              </a:rPr>
              <a:t> the Syrian.</a:t>
            </a:r>
          </a:p>
        </p:txBody>
      </p:sp>
      <p:sp>
        <p:nvSpPr>
          <p:cNvPr id="6" name="TextBox 5"/>
          <p:cNvSpPr txBox="1"/>
          <p:nvPr/>
        </p:nvSpPr>
        <p:spPr>
          <a:xfrm>
            <a:off x="8144225" y="6271846"/>
            <a:ext cx="3696846" cy="369332"/>
          </a:xfrm>
          <a:prstGeom prst="rect">
            <a:avLst/>
          </a:prstGeom>
          <a:noFill/>
        </p:spPr>
        <p:txBody>
          <a:bodyPr wrap="none" rtlCol="0">
            <a:spAutoFit/>
          </a:bodyPr>
          <a:lstStyle/>
          <a:p>
            <a:pPr algn="r"/>
            <a:r>
              <a:rPr lang="en-US" dirty="0" smtClean="0"/>
              <a:t>1- Jesus announces He is the Messiah</a:t>
            </a:r>
            <a:endParaRPr lang="en-US" dirty="0"/>
          </a:p>
        </p:txBody>
      </p:sp>
      <p:sp>
        <p:nvSpPr>
          <p:cNvPr id="7" name="Rounded Rectangle 6"/>
          <p:cNvSpPr/>
          <p:nvPr/>
        </p:nvSpPr>
        <p:spPr>
          <a:xfrm>
            <a:off x="359651" y="2138289"/>
            <a:ext cx="11481419" cy="26295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893194" y="3915178"/>
            <a:ext cx="965916"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25144" y="4667187"/>
            <a:ext cx="1135487"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318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4000"/>
                                        <p:tgtEl>
                                          <p:spTgt spid="7"/>
                                        </p:tgtEl>
                                      </p:cBhvr>
                                    </p:animEffect>
                                  </p:childTnLst>
                                </p:cTn>
                              </p:par>
                            </p:childTnLst>
                          </p:cTn>
                        </p:par>
                        <p:par>
                          <p:cTn id="13" fill="hold">
                            <p:stCondLst>
                              <p:cond delay="4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5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09" y="140677"/>
            <a:ext cx="3219920" cy="646331"/>
          </a:xfrm>
          <a:prstGeom prst="rect">
            <a:avLst/>
          </a:prstGeom>
          <a:noFill/>
        </p:spPr>
        <p:txBody>
          <a:bodyPr wrap="none" rtlCol="0">
            <a:spAutoFit/>
          </a:bodyPr>
          <a:lstStyle/>
          <a:p>
            <a:r>
              <a:rPr lang="en-US" dirty="0" smtClean="0"/>
              <a:t>Lesson 6</a:t>
            </a:r>
          </a:p>
          <a:p>
            <a:r>
              <a:rPr lang="en-US" dirty="0" smtClean="0"/>
              <a:t>They Straightway Left Their Nets</a:t>
            </a:r>
            <a:endParaRPr lang="en-US" dirty="0"/>
          </a:p>
        </p:txBody>
      </p:sp>
      <p:sp>
        <p:nvSpPr>
          <p:cNvPr id="2" name="TextBox 1"/>
          <p:cNvSpPr txBox="1"/>
          <p:nvPr/>
        </p:nvSpPr>
        <p:spPr>
          <a:xfrm>
            <a:off x="506437" y="1139483"/>
            <a:ext cx="3406895" cy="646331"/>
          </a:xfrm>
          <a:prstGeom prst="rect">
            <a:avLst/>
          </a:prstGeom>
          <a:noFill/>
        </p:spPr>
        <p:txBody>
          <a:bodyPr wrap="none" rtlCol="0">
            <a:spAutoFit/>
          </a:bodyPr>
          <a:lstStyle/>
          <a:p>
            <a:r>
              <a:rPr lang="en-US" sz="3600" b="1" dirty="0" smtClean="0">
                <a:effectLst>
                  <a:glow rad="101600">
                    <a:schemeClr val="bg1">
                      <a:alpha val="60000"/>
                    </a:schemeClr>
                  </a:glow>
                </a:effectLst>
              </a:rPr>
              <a:t>Luke 4: 28-29, 30</a:t>
            </a:r>
            <a:endParaRPr lang="en-US" sz="3600" b="1" dirty="0">
              <a:effectLst>
                <a:glow rad="101600">
                  <a:schemeClr val="bg1">
                    <a:alpha val="60000"/>
                  </a:schemeClr>
                </a:glow>
              </a:effectLst>
            </a:endParaRPr>
          </a:p>
        </p:txBody>
      </p:sp>
      <p:sp>
        <p:nvSpPr>
          <p:cNvPr id="5" name="Rectangle 4"/>
          <p:cNvSpPr/>
          <p:nvPr/>
        </p:nvSpPr>
        <p:spPr>
          <a:xfrm>
            <a:off x="506437" y="1720840"/>
            <a:ext cx="8623495" cy="1938992"/>
          </a:xfrm>
          <a:prstGeom prst="rect">
            <a:avLst/>
          </a:prstGeom>
          <a:solidFill>
            <a:srgbClr val="FFF2CC">
              <a:alpha val="74118"/>
            </a:srgb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aseline="30000" dirty="0" smtClean="0">
                <a:effectLst>
                  <a:glow rad="101600">
                    <a:schemeClr val="bg1">
                      <a:alpha val="60000"/>
                    </a:schemeClr>
                  </a:glow>
                </a:effectLst>
              </a:rPr>
              <a:t>28 </a:t>
            </a:r>
            <a:r>
              <a:rPr lang="en-US" sz="2400" dirty="0" smtClean="0">
                <a:effectLst>
                  <a:glow rad="101600">
                    <a:schemeClr val="bg1">
                      <a:alpha val="60000"/>
                    </a:schemeClr>
                  </a:glow>
                </a:effectLst>
              </a:rPr>
              <a:t>And all they in the synagogue, when they heard these things, were filled with wrath,</a:t>
            </a:r>
          </a:p>
          <a:p>
            <a:r>
              <a:rPr lang="en-US" sz="2400" baseline="30000" dirty="0" smtClean="0">
                <a:effectLst>
                  <a:glow rad="101600">
                    <a:schemeClr val="bg1">
                      <a:alpha val="60000"/>
                    </a:schemeClr>
                  </a:glow>
                </a:effectLst>
              </a:rPr>
              <a:t>29 </a:t>
            </a:r>
            <a:r>
              <a:rPr lang="en-US" sz="2400" dirty="0" smtClean="0">
                <a:effectLst>
                  <a:glow rad="101600">
                    <a:schemeClr val="bg1">
                      <a:alpha val="60000"/>
                    </a:schemeClr>
                  </a:glow>
                </a:effectLst>
              </a:rPr>
              <a:t>And rose up, and thrust him out of the city, and led him unto the brow of the hill hereon their city was built, that they might cast him down headlong.</a:t>
            </a:r>
            <a:endParaRPr lang="en-US" sz="2400" dirty="0">
              <a:effectLst>
                <a:glow rad="101600">
                  <a:schemeClr val="bg1">
                    <a:alpha val="60000"/>
                  </a:schemeClr>
                </a:glow>
              </a:effectLst>
            </a:endParaRPr>
          </a:p>
        </p:txBody>
      </p:sp>
      <p:sp>
        <p:nvSpPr>
          <p:cNvPr id="6" name="TextBox 5"/>
          <p:cNvSpPr txBox="1"/>
          <p:nvPr/>
        </p:nvSpPr>
        <p:spPr>
          <a:xfrm>
            <a:off x="8144225" y="6271846"/>
            <a:ext cx="3696846" cy="369332"/>
          </a:xfrm>
          <a:prstGeom prst="rect">
            <a:avLst/>
          </a:prstGeom>
          <a:noFill/>
        </p:spPr>
        <p:txBody>
          <a:bodyPr wrap="none" rtlCol="0">
            <a:spAutoFit/>
          </a:bodyPr>
          <a:lstStyle/>
          <a:p>
            <a:pPr algn="r"/>
            <a:r>
              <a:rPr lang="en-US" dirty="0" smtClean="0"/>
              <a:t>1- Jesus announces He is the Messiah</a:t>
            </a:r>
            <a:endParaRPr lang="en-US" dirty="0"/>
          </a:p>
        </p:txBody>
      </p:sp>
    </p:spTree>
    <p:extLst>
      <p:ext uri="{BB962C8B-B14F-4D97-AF65-F5344CB8AC3E}">
        <p14:creationId xmlns:p14="http://schemas.microsoft.com/office/powerpoint/2010/main" val="3301923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1232</Words>
  <Application>Microsoft Office PowerPoint</Application>
  <PresentationFormat>Widescreen</PresentationFormat>
  <Paragraphs>256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Arial Rounded MT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Granite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Dennis N</dc:creator>
  <cp:lastModifiedBy>Roberts, Dennis N</cp:lastModifiedBy>
  <cp:revision>129</cp:revision>
  <dcterms:created xsi:type="dcterms:W3CDTF">2015-01-25T22:35:57Z</dcterms:created>
  <dcterms:modified xsi:type="dcterms:W3CDTF">2015-01-30T20:12:01Z</dcterms:modified>
</cp:coreProperties>
</file>