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85" r:id="rId4"/>
    <p:sldId id="260" r:id="rId5"/>
    <p:sldId id="284" r:id="rId6"/>
    <p:sldId id="283" r:id="rId7"/>
    <p:sldId id="277" r:id="rId8"/>
    <p:sldId id="261" r:id="rId9"/>
    <p:sldId id="282" r:id="rId10"/>
    <p:sldId id="265" r:id="rId11"/>
    <p:sldId id="278" r:id="rId12"/>
    <p:sldId id="262" r:id="rId13"/>
    <p:sldId id="280" r:id="rId14"/>
    <p:sldId id="270" r:id="rId15"/>
    <p:sldId id="269" r:id="rId16"/>
    <p:sldId id="271" r:id="rId17"/>
    <p:sldId id="281" r:id="rId18"/>
    <p:sldId id="263" r:id="rId19"/>
    <p:sldId id="275"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ECFF"/>
    <a:srgbClr val="000000"/>
    <a:srgbClr val="5B9BD5"/>
    <a:srgbClr val="DEDEDE"/>
    <a:srgbClr val="CBDDDD"/>
    <a:srgbClr val="BCDEFB"/>
    <a:srgbClr val="A6C9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57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7B1271-71DC-4DAD-AFA3-D3C924F8C9EF}" type="datetimeFigureOut">
              <a:rPr lang="en-US" smtClean="0"/>
              <a:t>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897DE-B004-4A5A-A153-E7950F3C7B96}" type="slidenum">
              <a:rPr lang="en-US" smtClean="0"/>
              <a:t>‹#›</a:t>
            </a:fld>
            <a:endParaRPr lang="en-US"/>
          </a:p>
        </p:txBody>
      </p:sp>
    </p:spTree>
    <p:extLst>
      <p:ext uri="{BB962C8B-B14F-4D97-AF65-F5344CB8AC3E}">
        <p14:creationId xmlns:p14="http://schemas.microsoft.com/office/powerpoint/2010/main" val="75307699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B1271-71DC-4DAD-AFA3-D3C924F8C9EF}" type="datetimeFigureOut">
              <a:rPr lang="en-US" smtClean="0"/>
              <a:t>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897DE-B004-4A5A-A153-E7950F3C7B96}" type="slidenum">
              <a:rPr lang="en-US" smtClean="0"/>
              <a:t>‹#›</a:t>
            </a:fld>
            <a:endParaRPr lang="en-US"/>
          </a:p>
        </p:txBody>
      </p:sp>
    </p:spTree>
    <p:extLst>
      <p:ext uri="{BB962C8B-B14F-4D97-AF65-F5344CB8AC3E}">
        <p14:creationId xmlns:p14="http://schemas.microsoft.com/office/powerpoint/2010/main" val="68348883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B1271-71DC-4DAD-AFA3-D3C924F8C9EF}" type="datetimeFigureOut">
              <a:rPr lang="en-US" smtClean="0"/>
              <a:t>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897DE-B004-4A5A-A153-E7950F3C7B96}" type="slidenum">
              <a:rPr lang="en-US" smtClean="0"/>
              <a:t>‹#›</a:t>
            </a:fld>
            <a:endParaRPr lang="en-US"/>
          </a:p>
        </p:txBody>
      </p:sp>
    </p:spTree>
    <p:extLst>
      <p:ext uri="{BB962C8B-B14F-4D97-AF65-F5344CB8AC3E}">
        <p14:creationId xmlns:p14="http://schemas.microsoft.com/office/powerpoint/2010/main" val="342625124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7B1271-71DC-4DAD-AFA3-D3C924F8C9EF}" type="datetimeFigureOut">
              <a:rPr lang="en-US" smtClean="0"/>
              <a:t>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897DE-B004-4A5A-A153-E7950F3C7B96}" type="slidenum">
              <a:rPr lang="en-US" smtClean="0"/>
              <a:t>‹#›</a:t>
            </a:fld>
            <a:endParaRPr lang="en-US"/>
          </a:p>
        </p:txBody>
      </p:sp>
    </p:spTree>
    <p:extLst>
      <p:ext uri="{BB962C8B-B14F-4D97-AF65-F5344CB8AC3E}">
        <p14:creationId xmlns:p14="http://schemas.microsoft.com/office/powerpoint/2010/main" val="136562008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7B1271-71DC-4DAD-AFA3-D3C924F8C9EF}" type="datetimeFigureOut">
              <a:rPr lang="en-US" smtClean="0"/>
              <a:t>2/15/2015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897DE-B004-4A5A-A153-E7950F3C7B96}" type="slidenum">
              <a:rPr lang="en-US" smtClean="0"/>
              <a:t>‹#›</a:t>
            </a:fld>
            <a:endParaRPr lang="en-US"/>
          </a:p>
        </p:txBody>
      </p:sp>
    </p:spTree>
    <p:extLst>
      <p:ext uri="{BB962C8B-B14F-4D97-AF65-F5344CB8AC3E}">
        <p14:creationId xmlns:p14="http://schemas.microsoft.com/office/powerpoint/2010/main" val="352339932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7B1271-71DC-4DAD-AFA3-D3C924F8C9EF}" type="datetimeFigureOut">
              <a:rPr lang="en-US" smtClean="0"/>
              <a:t>2/15/2015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897DE-B004-4A5A-A153-E7950F3C7B96}" type="slidenum">
              <a:rPr lang="en-US" smtClean="0"/>
              <a:t>‹#›</a:t>
            </a:fld>
            <a:endParaRPr lang="en-US"/>
          </a:p>
        </p:txBody>
      </p:sp>
    </p:spTree>
    <p:extLst>
      <p:ext uri="{BB962C8B-B14F-4D97-AF65-F5344CB8AC3E}">
        <p14:creationId xmlns:p14="http://schemas.microsoft.com/office/powerpoint/2010/main" val="3701843352"/>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7B1271-71DC-4DAD-AFA3-D3C924F8C9EF}" type="datetimeFigureOut">
              <a:rPr lang="en-US" smtClean="0"/>
              <a:t>2/15/2015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B897DE-B004-4A5A-A153-E7950F3C7B96}" type="slidenum">
              <a:rPr lang="en-US" smtClean="0"/>
              <a:t>‹#›</a:t>
            </a:fld>
            <a:endParaRPr lang="en-US"/>
          </a:p>
        </p:txBody>
      </p:sp>
    </p:spTree>
    <p:extLst>
      <p:ext uri="{BB962C8B-B14F-4D97-AF65-F5344CB8AC3E}">
        <p14:creationId xmlns:p14="http://schemas.microsoft.com/office/powerpoint/2010/main" val="225106654"/>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7B1271-71DC-4DAD-AFA3-D3C924F8C9EF}" type="datetimeFigureOut">
              <a:rPr lang="en-US" smtClean="0"/>
              <a:t>2/15/2015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B897DE-B004-4A5A-A153-E7950F3C7B96}" type="slidenum">
              <a:rPr lang="en-US" smtClean="0"/>
              <a:t>‹#›</a:t>
            </a:fld>
            <a:endParaRPr lang="en-US"/>
          </a:p>
        </p:txBody>
      </p:sp>
    </p:spTree>
    <p:extLst>
      <p:ext uri="{BB962C8B-B14F-4D97-AF65-F5344CB8AC3E}">
        <p14:creationId xmlns:p14="http://schemas.microsoft.com/office/powerpoint/2010/main" val="248659008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7B1271-71DC-4DAD-AFA3-D3C924F8C9EF}" type="datetimeFigureOut">
              <a:rPr lang="en-US" smtClean="0"/>
              <a:t>2/15/2015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B897DE-B004-4A5A-A153-E7950F3C7B96}" type="slidenum">
              <a:rPr lang="en-US" smtClean="0"/>
              <a:t>‹#›</a:t>
            </a:fld>
            <a:endParaRPr lang="en-US"/>
          </a:p>
        </p:txBody>
      </p:sp>
    </p:spTree>
    <p:extLst>
      <p:ext uri="{BB962C8B-B14F-4D97-AF65-F5344CB8AC3E}">
        <p14:creationId xmlns:p14="http://schemas.microsoft.com/office/powerpoint/2010/main" val="249636991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7B1271-71DC-4DAD-AFA3-D3C924F8C9EF}" type="datetimeFigureOut">
              <a:rPr lang="en-US" smtClean="0"/>
              <a:t>2/15/2015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897DE-B004-4A5A-A153-E7950F3C7B96}" type="slidenum">
              <a:rPr lang="en-US" smtClean="0"/>
              <a:t>‹#›</a:t>
            </a:fld>
            <a:endParaRPr lang="en-US"/>
          </a:p>
        </p:txBody>
      </p:sp>
    </p:spTree>
    <p:extLst>
      <p:ext uri="{BB962C8B-B14F-4D97-AF65-F5344CB8AC3E}">
        <p14:creationId xmlns:p14="http://schemas.microsoft.com/office/powerpoint/2010/main" val="345784700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7B1271-71DC-4DAD-AFA3-D3C924F8C9EF}" type="datetimeFigureOut">
              <a:rPr lang="en-US" smtClean="0"/>
              <a:t>2/15/2015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897DE-B004-4A5A-A153-E7950F3C7B96}" type="slidenum">
              <a:rPr lang="en-US" smtClean="0"/>
              <a:t>‹#›</a:t>
            </a:fld>
            <a:endParaRPr lang="en-US"/>
          </a:p>
        </p:txBody>
      </p:sp>
    </p:spTree>
    <p:extLst>
      <p:ext uri="{BB962C8B-B14F-4D97-AF65-F5344CB8AC3E}">
        <p14:creationId xmlns:p14="http://schemas.microsoft.com/office/powerpoint/2010/main" val="78044741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7B1271-71DC-4DAD-AFA3-D3C924F8C9EF}" type="datetimeFigureOut">
              <a:rPr lang="en-US" smtClean="0"/>
              <a:t>2/15/2015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897DE-B004-4A5A-A153-E7950F3C7B96}" type="slidenum">
              <a:rPr lang="en-US" smtClean="0"/>
              <a:t>‹#›</a:t>
            </a:fld>
            <a:endParaRPr lang="en-US"/>
          </a:p>
        </p:txBody>
      </p:sp>
    </p:spTree>
    <p:extLst>
      <p:ext uri="{BB962C8B-B14F-4D97-AF65-F5344CB8AC3E}">
        <p14:creationId xmlns:p14="http://schemas.microsoft.com/office/powerpoint/2010/main" val="1736413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jpg"/><Relationship Id="rId7"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0.jpg"/><Relationship Id="rId4" Type="http://schemas.openxmlformats.org/officeDocument/2006/relationships/image" Target="../media/image19.png"/><Relationship Id="rId9" Type="http://schemas.openxmlformats.org/officeDocument/2006/relationships/image" Target="../media/image25.jp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biblia.com/bible/esv/Matthew%207.28-29" TargetMode="Externa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494282"/>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696573" y="6165"/>
            <a:ext cx="2495427" cy="707886"/>
          </a:xfrm>
          <a:prstGeom prst="rect">
            <a:avLst/>
          </a:prstGeom>
          <a:noFill/>
        </p:spPr>
        <p:txBody>
          <a:bodyPr wrap="none" rtlCol="0">
            <a:spAutoFit/>
          </a:bodyPr>
          <a:lstStyle/>
          <a:p>
            <a:pPr algn="r"/>
            <a:r>
              <a:rPr lang="en-US" sz="2000" dirty="0" smtClean="0">
                <a:effectLst>
                  <a:glow rad="101600">
                    <a:schemeClr val="bg1">
                      <a:alpha val="60000"/>
                    </a:schemeClr>
                  </a:glow>
                </a:effectLst>
              </a:rPr>
              <a:t>Lesson 8</a:t>
            </a:r>
          </a:p>
          <a:p>
            <a:pPr algn="r"/>
            <a:r>
              <a:rPr lang="en-US" sz="2000" dirty="0" smtClean="0">
                <a:effectLst>
                  <a:glow rad="101600">
                    <a:schemeClr val="bg1">
                      <a:alpha val="60000"/>
                    </a:schemeClr>
                  </a:glow>
                </a:effectLst>
              </a:rPr>
              <a:t>Sermon on the Mount</a:t>
            </a:r>
            <a:endParaRPr lang="en-US" sz="2000" dirty="0">
              <a:effectLst>
                <a:glow rad="101600">
                  <a:schemeClr val="bg1">
                    <a:alpha val="60000"/>
                  </a:schemeClr>
                </a:glow>
              </a:effectLst>
            </a:endParaRPr>
          </a:p>
        </p:txBody>
      </p:sp>
      <p:sp>
        <p:nvSpPr>
          <p:cNvPr id="6" name="TextBox 5"/>
          <p:cNvSpPr txBox="1"/>
          <p:nvPr/>
        </p:nvSpPr>
        <p:spPr>
          <a:xfrm>
            <a:off x="88391" y="6457890"/>
            <a:ext cx="9420528" cy="707886"/>
          </a:xfrm>
          <a:prstGeom prst="rect">
            <a:avLst/>
          </a:prstGeom>
          <a:noFill/>
        </p:spPr>
        <p:txBody>
          <a:bodyPr wrap="none" rtlCol="0">
            <a:spAutoFit/>
          </a:bodyPr>
          <a:lstStyle>
            <a:defPPr>
              <a:defRPr lang="en-US"/>
            </a:defPPr>
            <a:lvl1pPr>
              <a:defRPr sz="2000">
                <a:effectLst>
                  <a:glow rad="101600">
                    <a:schemeClr val="bg1">
                      <a:alpha val="60000"/>
                    </a:schemeClr>
                  </a:glow>
                </a:effectLst>
              </a:defRPr>
            </a:lvl1pPr>
          </a:lstStyle>
          <a:p>
            <a:r>
              <a:rPr lang="en-US" dirty="0"/>
              <a:t>2- Jesus declares that his disciples are “the salt of the earth” and “the light of the world.”</a:t>
            </a:r>
          </a:p>
          <a:p>
            <a:endParaRPr lang="en-US" dirty="0"/>
          </a:p>
        </p:txBody>
      </p:sp>
      <p:sp>
        <p:nvSpPr>
          <p:cNvPr id="2" name="TextBox 1"/>
          <p:cNvSpPr txBox="1"/>
          <p:nvPr/>
        </p:nvSpPr>
        <p:spPr>
          <a:xfrm>
            <a:off x="303875" y="2854875"/>
            <a:ext cx="3435299" cy="646331"/>
          </a:xfrm>
          <a:prstGeom prst="rect">
            <a:avLst/>
          </a:prstGeom>
          <a:noFill/>
        </p:spPr>
        <p:txBody>
          <a:bodyPr wrap="none" rtlCol="0">
            <a:spAutoFit/>
          </a:bodyPr>
          <a:lstStyle/>
          <a:p>
            <a:r>
              <a:rPr lang="en-US" sz="3600" dirty="0" smtClean="0">
                <a:effectLst>
                  <a:glow rad="101600">
                    <a:schemeClr val="bg1">
                      <a:alpha val="60000"/>
                    </a:schemeClr>
                  </a:glow>
                </a:effectLst>
              </a:rPr>
              <a:t>Matthew 5:14-16</a:t>
            </a:r>
            <a:endParaRPr lang="en-US" sz="3600" dirty="0">
              <a:effectLst>
                <a:glow rad="101600">
                  <a:schemeClr val="bg1">
                    <a:alpha val="60000"/>
                  </a:schemeClr>
                </a:glow>
              </a:effectLs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850189" y="1736249"/>
            <a:ext cx="5398137" cy="3585743"/>
          </a:xfrm>
          <a:prstGeom prst="rect">
            <a:avLst/>
          </a:prstGeom>
          <a:effectLst>
            <a:glow rad="101600">
              <a:schemeClr val="bg2">
                <a:lumMod val="90000"/>
                <a:alpha val="60000"/>
              </a:schemeClr>
            </a:glow>
          </a:effectLst>
        </p:spPr>
      </p:pic>
      <p:sp>
        <p:nvSpPr>
          <p:cNvPr id="4" name="TextBox 3"/>
          <p:cNvSpPr txBox="1"/>
          <p:nvPr/>
        </p:nvSpPr>
        <p:spPr>
          <a:xfrm rot="21023532">
            <a:off x="7335718" y="3463288"/>
            <a:ext cx="4482655" cy="1200329"/>
          </a:xfrm>
          <a:prstGeom prst="rect">
            <a:avLst/>
          </a:prstGeom>
          <a:noFill/>
        </p:spPr>
        <p:txBody>
          <a:bodyPr wrap="square" rtlCol="0">
            <a:spAutoFit/>
          </a:bodyPr>
          <a:lstStyle>
            <a:defPPr>
              <a:defRPr lang="en-US"/>
            </a:defPPr>
            <a:lvl1pPr algn="ctr">
              <a:defRPr sz="3600">
                <a:ln>
                  <a:solidFill>
                    <a:srgbClr val="FF0000"/>
                  </a:solidFill>
                </a:ln>
                <a:solidFill>
                  <a:srgbClr val="FFC000"/>
                </a:solidFill>
                <a:effectLst>
                  <a:glow rad="101600">
                    <a:schemeClr val="bg1">
                      <a:alpha val="60000"/>
                    </a:schemeClr>
                  </a:glow>
                </a:effectLst>
                <a:latin typeface="Arial Black" panose="020B0A04020102020204" pitchFamily="34" charset="0"/>
              </a:defRPr>
            </a:lvl1pPr>
          </a:lstStyle>
          <a:p>
            <a:r>
              <a:rPr lang="en-US" dirty="0"/>
              <a:t>You are the light of the world</a:t>
            </a:r>
          </a:p>
        </p:txBody>
      </p:sp>
      <p:grpSp>
        <p:nvGrpSpPr>
          <p:cNvPr id="9" name="Group 8"/>
          <p:cNvGrpSpPr/>
          <p:nvPr/>
        </p:nvGrpSpPr>
        <p:grpSpPr>
          <a:xfrm>
            <a:off x="3650388" y="321317"/>
            <a:ext cx="4532832" cy="2837722"/>
            <a:chOff x="2227420" y="1345849"/>
            <a:chExt cx="9359720" cy="5512151"/>
          </a:xfrm>
        </p:grpSpPr>
        <p:grpSp>
          <p:nvGrpSpPr>
            <p:cNvPr id="11" name="Group 10"/>
            <p:cNvGrpSpPr/>
            <p:nvPr/>
          </p:nvGrpSpPr>
          <p:grpSpPr>
            <a:xfrm>
              <a:off x="7730052" y="1345849"/>
              <a:ext cx="3857088" cy="3288342"/>
              <a:chOff x="4826844" y="3269057"/>
              <a:chExt cx="3857088" cy="3288342"/>
            </a:xfrm>
          </p:grpSpPr>
          <p:sp>
            <p:nvSpPr>
              <p:cNvPr id="14" name="Oval 13"/>
              <p:cNvSpPr/>
              <p:nvPr/>
            </p:nvSpPr>
            <p:spPr>
              <a:xfrm>
                <a:off x="6332561" y="3711306"/>
                <a:ext cx="774868" cy="5390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71" t="9945" r="14875" b="11340"/>
              <a:stretch/>
            </p:blipFill>
            <p:spPr>
              <a:xfrm>
                <a:off x="4826844" y="3269057"/>
                <a:ext cx="3857088" cy="3288342"/>
              </a:xfrm>
              <a:prstGeom prst="rect">
                <a:avLst/>
              </a:prstGeom>
              <a:effectLst>
                <a:glow rad="101600">
                  <a:schemeClr val="bg2">
                    <a:lumMod val="90000"/>
                    <a:alpha val="60000"/>
                  </a:schemeClr>
                </a:glow>
              </a:effectLst>
            </p:spPr>
          </p:pic>
        </p:grpSp>
        <p:pic>
          <p:nvPicPr>
            <p:cNvPr id="12" name="Picture 11"/>
            <p:cNvPicPr>
              <a:picLocks noChangeAspect="1"/>
            </p:cNvPicPr>
            <p:nvPr/>
          </p:nvPicPr>
          <p:blipFill rotWithShape="1">
            <a:blip r:embed="rId4">
              <a:clrChange>
                <a:clrFrom>
                  <a:srgbClr val="FCFCFC"/>
                </a:clrFrom>
                <a:clrTo>
                  <a:srgbClr val="FCFCFC">
                    <a:alpha val="0"/>
                  </a:srgbClr>
                </a:clrTo>
              </a:clrChange>
              <a:extLst>
                <a:ext uri="{28A0092B-C50C-407E-A947-70E740481C1C}">
                  <a14:useLocalDpi xmlns:a14="http://schemas.microsoft.com/office/drawing/2010/main" val="0"/>
                </a:ext>
              </a:extLst>
            </a:blip>
            <a:srcRect l="3085" t="26483" r="5431" b="26343"/>
            <a:stretch/>
          </p:blipFill>
          <p:spPr>
            <a:xfrm>
              <a:off x="4195482" y="1398494"/>
              <a:ext cx="5015753" cy="4276165"/>
            </a:xfrm>
            <a:prstGeom prst="rect">
              <a:avLst/>
            </a:prstGeom>
            <a:effectLst>
              <a:glow rad="101600">
                <a:schemeClr val="bg1">
                  <a:alpha val="60000"/>
                </a:schemeClr>
              </a:glow>
            </a:effectLst>
          </p:spPr>
        </p:pic>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227420" y="3931920"/>
              <a:ext cx="5064131" cy="2926080"/>
            </a:xfrm>
            <a:prstGeom prst="rect">
              <a:avLst/>
            </a:prstGeom>
            <a:effectLst>
              <a:glow rad="101600">
                <a:schemeClr val="bg2">
                  <a:lumMod val="90000"/>
                  <a:alpha val="60000"/>
                </a:schemeClr>
              </a:glow>
            </a:effectLst>
          </p:spPr>
        </p:pic>
      </p:grpSp>
      <p:sp>
        <p:nvSpPr>
          <p:cNvPr id="10" name="Rectangle 9"/>
          <p:cNvSpPr/>
          <p:nvPr/>
        </p:nvSpPr>
        <p:spPr>
          <a:xfrm>
            <a:off x="303875" y="3572038"/>
            <a:ext cx="7634390" cy="2677656"/>
          </a:xfrm>
          <a:prstGeom prst="rect">
            <a:avLst/>
          </a:prstGeom>
        </p:spPr>
        <p:txBody>
          <a:bodyPr wrap="square">
            <a:spAutoFit/>
          </a:bodyPr>
          <a:lstStyle/>
          <a:p>
            <a:r>
              <a:rPr lang="en-US" sz="2400" baseline="30000" dirty="0">
                <a:effectLst>
                  <a:glow rad="101600">
                    <a:schemeClr val="bg1">
                      <a:alpha val="60000"/>
                    </a:schemeClr>
                  </a:glow>
                </a:effectLst>
              </a:rPr>
              <a:t>14 </a:t>
            </a:r>
            <a:r>
              <a:rPr lang="en-US" sz="2400" dirty="0">
                <a:effectLst>
                  <a:glow rad="101600">
                    <a:schemeClr val="bg1">
                      <a:alpha val="60000"/>
                    </a:schemeClr>
                  </a:glow>
                </a:effectLst>
              </a:rPr>
              <a:t>Ye are the light of the world. A city that is set on an hill cannot be hid.</a:t>
            </a:r>
          </a:p>
          <a:p>
            <a:r>
              <a:rPr lang="en-US" sz="2400" baseline="30000" dirty="0">
                <a:effectLst>
                  <a:glow rad="101600">
                    <a:schemeClr val="bg1">
                      <a:alpha val="60000"/>
                    </a:schemeClr>
                  </a:glow>
                </a:effectLst>
              </a:rPr>
              <a:t>15 </a:t>
            </a:r>
            <a:r>
              <a:rPr lang="en-US" sz="2400" dirty="0">
                <a:effectLst>
                  <a:glow rad="101600">
                    <a:schemeClr val="bg1">
                      <a:alpha val="60000"/>
                    </a:schemeClr>
                  </a:glow>
                </a:effectLst>
              </a:rPr>
              <a:t>Neither do men light a candle, and put it under a bushel, but on a candlestick; and it giveth light unto all that are in the house.</a:t>
            </a:r>
          </a:p>
          <a:p>
            <a:r>
              <a:rPr lang="en-US" sz="2400" baseline="30000" dirty="0">
                <a:effectLst>
                  <a:glow rad="101600">
                    <a:schemeClr val="bg1">
                      <a:alpha val="60000"/>
                    </a:schemeClr>
                  </a:glow>
                </a:effectLst>
              </a:rPr>
              <a:t>16 </a:t>
            </a:r>
            <a:r>
              <a:rPr lang="en-US" sz="2400" dirty="0">
                <a:effectLst>
                  <a:glow rad="101600">
                    <a:schemeClr val="bg1">
                      <a:alpha val="60000"/>
                    </a:schemeClr>
                  </a:glow>
                </a:effectLst>
              </a:rPr>
              <a:t>Let your light so shine before men, that they may see your good works, and glorify your Father which is in heaven.</a:t>
            </a:r>
          </a:p>
        </p:txBody>
      </p:sp>
    </p:spTree>
    <p:extLst>
      <p:ext uri="{BB962C8B-B14F-4D97-AF65-F5344CB8AC3E}">
        <p14:creationId xmlns:p14="http://schemas.microsoft.com/office/powerpoint/2010/main" val="19055839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5000" fill="hold"/>
                                        <p:tgtEl>
                                          <p:spTgt spid="8"/>
                                        </p:tgtEl>
                                        <p:attrNameLst>
                                          <p:attrName>ppt_w</p:attrName>
                                        </p:attrNameLst>
                                      </p:cBhvr>
                                      <p:tavLst>
                                        <p:tav tm="0">
                                          <p:val>
                                            <p:fltVal val="0"/>
                                          </p:val>
                                        </p:tav>
                                        <p:tav tm="100000">
                                          <p:val>
                                            <p:strVal val="#ppt_w"/>
                                          </p:val>
                                        </p:tav>
                                      </p:tavLst>
                                    </p:anim>
                                    <p:anim calcmode="lin" valueType="num">
                                      <p:cBhvr>
                                        <p:cTn id="16" dur="15000" fill="hold"/>
                                        <p:tgtEl>
                                          <p:spTgt spid="8"/>
                                        </p:tgtEl>
                                        <p:attrNameLst>
                                          <p:attrName>ppt_h</p:attrName>
                                        </p:attrNameLst>
                                      </p:cBhvr>
                                      <p:tavLst>
                                        <p:tav tm="0">
                                          <p:val>
                                            <p:fltVal val="0"/>
                                          </p:val>
                                        </p:tav>
                                        <p:tav tm="100000">
                                          <p:val>
                                            <p:strVal val="#ppt_h"/>
                                          </p:val>
                                        </p:tav>
                                      </p:tavLst>
                                    </p:anim>
                                    <p:animEffect transition="in" filter="fade">
                                      <p:cBhvr>
                                        <p:cTn id="17" dur="1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696573" y="6165"/>
            <a:ext cx="2495427" cy="707886"/>
          </a:xfrm>
          <a:prstGeom prst="rect">
            <a:avLst/>
          </a:prstGeom>
          <a:noFill/>
        </p:spPr>
        <p:txBody>
          <a:bodyPr wrap="none" rtlCol="0">
            <a:spAutoFit/>
          </a:bodyPr>
          <a:lstStyle/>
          <a:p>
            <a:pPr algn="r"/>
            <a:r>
              <a:rPr lang="en-US" sz="2000" dirty="0" smtClean="0">
                <a:effectLst>
                  <a:glow rad="101600">
                    <a:schemeClr val="bg1">
                      <a:alpha val="60000"/>
                    </a:schemeClr>
                  </a:glow>
                </a:effectLst>
              </a:rPr>
              <a:t>Lesson 8</a:t>
            </a:r>
          </a:p>
          <a:p>
            <a:pPr algn="r"/>
            <a:r>
              <a:rPr lang="en-US" sz="2000" dirty="0" smtClean="0">
                <a:effectLst>
                  <a:glow rad="101600">
                    <a:schemeClr val="bg1">
                      <a:alpha val="60000"/>
                    </a:schemeClr>
                  </a:glow>
                </a:effectLst>
              </a:rPr>
              <a:t>Sermon on the Mount</a:t>
            </a:r>
            <a:endParaRPr lang="en-US" sz="2000" dirty="0">
              <a:effectLst>
                <a:glow rad="101600">
                  <a:schemeClr val="bg1">
                    <a:alpha val="60000"/>
                  </a:schemeClr>
                </a:glow>
              </a:effectLst>
            </a:endParaRPr>
          </a:p>
        </p:txBody>
      </p:sp>
      <p:sp>
        <p:nvSpPr>
          <p:cNvPr id="6" name="TextBox 5"/>
          <p:cNvSpPr txBox="1"/>
          <p:nvPr/>
        </p:nvSpPr>
        <p:spPr>
          <a:xfrm>
            <a:off x="88391" y="6457890"/>
            <a:ext cx="9420528" cy="707886"/>
          </a:xfrm>
          <a:prstGeom prst="rect">
            <a:avLst/>
          </a:prstGeom>
          <a:noFill/>
        </p:spPr>
        <p:txBody>
          <a:bodyPr wrap="none" rtlCol="0">
            <a:spAutoFit/>
          </a:bodyPr>
          <a:lstStyle>
            <a:defPPr>
              <a:defRPr lang="en-US"/>
            </a:defPPr>
            <a:lvl1pPr>
              <a:defRPr sz="2000">
                <a:effectLst>
                  <a:glow rad="101600">
                    <a:schemeClr val="bg1">
                      <a:alpha val="60000"/>
                    </a:schemeClr>
                  </a:glow>
                </a:effectLst>
              </a:defRPr>
            </a:lvl1pPr>
          </a:lstStyle>
          <a:p>
            <a:r>
              <a:rPr lang="en-US" dirty="0"/>
              <a:t>2- Jesus declares that his disciples are “the salt of the earth” and “the light of the world.”</a:t>
            </a:r>
          </a:p>
          <a:p>
            <a:endParaRPr lang="en-US" dirty="0"/>
          </a:p>
        </p:txBody>
      </p:sp>
      <p:grpSp>
        <p:nvGrpSpPr>
          <p:cNvPr id="13" name="Group 12"/>
          <p:cNvGrpSpPr/>
          <p:nvPr/>
        </p:nvGrpSpPr>
        <p:grpSpPr>
          <a:xfrm>
            <a:off x="3650388" y="321317"/>
            <a:ext cx="4532832" cy="2837722"/>
            <a:chOff x="2227420" y="1345849"/>
            <a:chExt cx="9359720" cy="5512151"/>
          </a:xfrm>
        </p:grpSpPr>
        <p:grpSp>
          <p:nvGrpSpPr>
            <p:cNvPr id="14" name="Group 13"/>
            <p:cNvGrpSpPr/>
            <p:nvPr/>
          </p:nvGrpSpPr>
          <p:grpSpPr>
            <a:xfrm>
              <a:off x="7730052" y="1345849"/>
              <a:ext cx="3857088" cy="3288342"/>
              <a:chOff x="4826844" y="3269057"/>
              <a:chExt cx="3857088" cy="3288342"/>
            </a:xfrm>
          </p:grpSpPr>
          <p:sp>
            <p:nvSpPr>
              <p:cNvPr id="17" name="Oval 16"/>
              <p:cNvSpPr/>
              <p:nvPr/>
            </p:nvSpPr>
            <p:spPr>
              <a:xfrm>
                <a:off x="6332561" y="3711306"/>
                <a:ext cx="774868" cy="5390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71" t="9945" r="14875" b="11340"/>
              <a:stretch/>
            </p:blipFill>
            <p:spPr>
              <a:xfrm>
                <a:off x="4826844" y="3269057"/>
                <a:ext cx="3857088" cy="3288342"/>
              </a:xfrm>
              <a:prstGeom prst="rect">
                <a:avLst/>
              </a:prstGeom>
              <a:effectLst>
                <a:glow rad="101600">
                  <a:schemeClr val="bg2">
                    <a:lumMod val="90000"/>
                    <a:alpha val="60000"/>
                  </a:schemeClr>
                </a:glow>
              </a:effectLst>
            </p:spPr>
          </p:pic>
        </p:grpSp>
        <p:pic>
          <p:nvPicPr>
            <p:cNvPr id="15" name="Picture 14"/>
            <p:cNvPicPr>
              <a:picLocks noChangeAspect="1"/>
            </p:cNvPicPr>
            <p:nvPr/>
          </p:nvPicPr>
          <p:blipFill rotWithShape="1">
            <a:blip r:embed="rId3">
              <a:clrChange>
                <a:clrFrom>
                  <a:srgbClr val="FCFCFC"/>
                </a:clrFrom>
                <a:clrTo>
                  <a:srgbClr val="FCFCFC">
                    <a:alpha val="0"/>
                  </a:srgbClr>
                </a:clrTo>
              </a:clrChange>
              <a:extLst>
                <a:ext uri="{28A0092B-C50C-407E-A947-70E740481C1C}">
                  <a14:useLocalDpi xmlns:a14="http://schemas.microsoft.com/office/drawing/2010/main" val="0"/>
                </a:ext>
              </a:extLst>
            </a:blip>
            <a:srcRect l="3085" t="26483" r="5431" b="26343"/>
            <a:stretch/>
          </p:blipFill>
          <p:spPr>
            <a:xfrm>
              <a:off x="4195482" y="1398494"/>
              <a:ext cx="5015753" cy="4276165"/>
            </a:xfrm>
            <a:prstGeom prst="rect">
              <a:avLst/>
            </a:prstGeom>
            <a:effectLst>
              <a:glow rad="101600">
                <a:schemeClr val="bg1">
                  <a:alpha val="60000"/>
                </a:schemeClr>
              </a:glow>
            </a:effec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27420" y="3931920"/>
              <a:ext cx="5064131" cy="2926080"/>
            </a:xfrm>
            <a:prstGeom prst="rect">
              <a:avLst/>
            </a:prstGeom>
            <a:effectLst>
              <a:glow rad="101600">
                <a:schemeClr val="bg2">
                  <a:lumMod val="90000"/>
                  <a:alpha val="60000"/>
                </a:schemeClr>
              </a:glow>
            </a:effectLst>
          </p:spPr>
        </p:pic>
      </p:grpSp>
    </p:spTree>
    <p:extLst>
      <p:ext uri="{BB962C8B-B14F-4D97-AF65-F5344CB8AC3E}">
        <p14:creationId xmlns:p14="http://schemas.microsoft.com/office/powerpoint/2010/main" val="2452969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 0 L 0 0.25 E" pathEditMode="relative" ptsTypes="">
                                      <p:cBhvr>
                                        <p:cTn id="6" dur="2000" fill="hold"/>
                                        <p:tgtEl>
                                          <p:spTgt spid="13"/>
                                        </p:tgtEl>
                                        <p:attrNameLst>
                                          <p:attrName>ppt_x</p:attrName>
                                          <p:attrName>ppt_y</p:attrName>
                                        </p:attrNameLst>
                                      </p:cBhvr>
                                    </p:animMotion>
                                  </p:childTnLst>
                                </p:cTn>
                              </p:par>
                              <p:par>
                                <p:cTn id="7" presetID="6" presetClass="emph" presetSubtype="0" accel="2500" decel="2500" fill="hold" nodeType="withEffect">
                                  <p:stCondLst>
                                    <p:cond delay="0"/>
                                  </p:stCondLst>
                                  <p:childTnLst>
                                    <p:animScale>
                                      <p:cBhvr>
                                        <p:cTn id="8"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2753123" y="-197722"/>
            <a:ext cx="5721840" cy="4612213"/>
            <a:chOff x="5141764" y="1188085"/>
            <a:chExt cx="5721840" cy="4612213"/>
          </a:xfrm>
        </p:grpSpPr>
        <p:grpSp>
          <p:nvGrpSpPr>
            <p:cNvPr id="26" name="Group 25"/>
            <p:cNvGrpSpPr>
              <a:grpSpLocks noChangeAspect="1"/>
            </p:cNvGrpSpPr>
            <p:nvPr/>
          </p:nvGrpSpPr>
          <p:grpSpPr>
            <a:xfrm>
              <a:off x="5263487" y="1188085"/>
              <a:ext cx="5238354" cy="4612213"/>
              <a:chOff x="5213792" y="360108"/>
              <a:chExt cx="6978208" cy="6144103"/>
            </a:xfrm>
            <a:effectLst>
              <a:glow rad="101600">
                <a:schemeClr val="bg1">
                  <a:alpha val="60000"/>
                </a:schemeClr>
              </a:glow>
            </a:effectLst>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8353" y="360108"/>
                <a:ext cx="6403647" cy="4678220"/>
              </a:xfrm>
              <a:prstGeom prst="rect">
                <a:avLst/>
              </a:prstGeom>
            </p:spPr>
          </p:pic>
          <p:pic>
            <p:nvPicPr>
              <p:cNvPr id="29" name="Picture 28"/>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213792" y="2263263"/>
                <a:ext cx="5715000" cy="3810000"/>
              </a:xfrm>
              <a:prstGeom prst="rect">
                <a:avLst/>
              </a:prstGeom>
            </p:spPr>
          </p:pic>
          <p:pic>
            <p:nvPicPr>
              <p:cNvPr id="30" name="Picture 29"/>
              <p:cNvPicPr>
                <a:picLocks noChangeAspect="1"/>
              </p:cNvPicPr>
              <p:nvPr/>
            </p:nvPicPr>
            <p:blipFill rotWithShape="1">
              <a:blip r:embed="rId4">
                <a:extLst>
                  <a:ext uri="{28A0092B-C50C-407E-A947-70E740481C1C}">
                    <a14:useLocalDpi xmlns:a14="http://schemas.microsoft.com/office/drawing/2010/main" val="0"/>
                  </a:ext>
                </a:extLst>
              </a:blip>
              <a:srcRect l="47215"/>
              <a:stretch/>
            </p:blipFill>
            <p:spPr>
              <a:xfrm>
                <a:off x="8575859" y="2671799"/>
                <a:ext cx="2697256" cy="3832412"/>
              </a:xfrm>
              <a:prstGeom prst="rect">
                <a:avLst/>
              </a:prstGeom>
            </p:spPr>
          </p:pic>
        </p:grpSp>
        <p:pic>
          <p:nvPicPr>
            <p:cNvPr id="27" name="Picture 2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41764" y="1203829"/>
              <a:ext cx="5721840" cy="3218535"/>
            </a:xfrm>
            <a:prstGeom prst="rect">
              <a:avLst/>
            </a:prstGeom>
          </p:spPr>
        </p:pic>
      </p:grpSp>
      <p:sp>
        <p:nvSpPr>
          <p:cNvPr id="5" name="TextBox 4"/>
          <p:cNvSpPr txBox="1"/>
          <p:nvPr/>
        </p:nvSpPr>
        <p:spPr>
          <a:xfrm>
            <a:off x="9696573" y="6165"/>
            <a:ext cx="2495427" cy="707886"/>
          </a:xfrm>
          <a:prstGeom prst="rect">
            <a:avLst/>
          </a:prstGeom>
          <a:noFill/>
        </p:spPr>
        <p:txBody>
          <a:bodyPr wrap="none" rtlCol="0">
            <a:spAutoFit/>
          </a:bodyPr>
          <a:lstStyle/>
          <a:p>
            <a:pPr algn="r"/>
            <a:r>
              <a:rPr lang="en-US" sz="2000" dirty="0" smtClean="0">
                <a:effectLst>
                  <a:glow rad="101600">
                    <a:schemeClr val="bg1">
                      <a:alpha val="60000"/>
                    </a:schemeClr>
                  </a:glow>
                </a:effectLst>
              </a:rPr>
              <a:t>Lesson 8</a:t>
            </a:r>
          </a:p>
          <a:p>
            <a:pPr algn="r"/>
            <a:r>
              <a:rPr lang="en-US" sz="2000" dirty="0" smtClean="0">
                <a:effectLst>
                  <a:glow rad="101600">
                    <a:schemeClr val="bg1">
                      <a:alpha val="60000"/>
                    </a:schemeClr>
                  </a:glow>
                </a:effectLst>
              </a:rPr>
              <a:t>Sermon on the Mount</a:t>
            </a:r>
            <a:endParaRPr lang="en-US" sz="2000" dirty="0">
              <a:effectLst>
                <a:glow rad="101600">
                  <a:schemeClr val="bg1">
                    <a:alpha val="60000"/>
                  </a:schemeClr>
                </a:glow>
              </a:effectLst>
            </a:endParaRPr>
          </a:p>
        </p:txBody>
      </p:sp>
      <p:sp>
        <p:nvSpPr>
          <p:cNvPr id="6" name="TextBox 5"/>
          <p:cNvSpPr txBox="1"/>
          <p:nvPr/>
        </p:nvSpPr>
        <p:spPr>
          <a:xfrm>
            <a:off x="88391" y="6457890"/>
            <a:ext cx="5733557" cy="707886"/>
          </a:xfrm>
          <a:prstGeom prst="rect">
            <a:avLst/>
          </a:prstGeom>
          <a:noFill/>
        </p:spPr>
        <p:txBody>
          <a:bodyPr wrap="none" rtlCol="0">
            <a:spAutoFit/>
          </a:bodyPr>
          <a:lstStyle>
            <a:defPPr>
              <a:defRPr lang="en-US"/>
            </a:defPPr>
            <a:lvl1pPr>
              <a:defRPr sz="2000">
                <a:effectLst>
                  <a:glow rad="101600">
                    <a:schemeClr val="bg1">
                      <a:alpha val="60000"/>
                    </a:schemeClr>
                  </a:glow>
                </a:effectLst>
              </a:defRPr>
            </a:lvl1pPr>
          </a:lstStyle>
          <a:p>
            <a:r>
              <a:rPr lang="en-US" dirty="0"/>
              <a:t>3. Jesus teaches a higher law than the law of Moses.</a:t>
            </a:r>
          </a:p>
          <a:p>
            <a:endParaRPr lang="en-US" dirty="0"/>
          </a:p>
        </p:txBody>
      </p:sp>
      <p:sp>
        <p:nvSpPr>
          <p:cNvPr id="7" name="TextBox 6"/>
          <p:cNvSpPr txBox="1"/>
          <p:nvPr/>
        </p:nvSpPr>
        <p:spPr>
          <a:xfrm>
            <a:off x="269452" y="2228811"/>
            <a:ext cx="3435299" cy="646331"/>
          </a:xfrm>
          <a:prstGeom prst="rect">
            <a:avLst/>
          </a:prstGeom>
          <a:noFill/>
        </p:spPr>
        <p:txBody>
          <a:bodyPr wrap="none" rtlCol="0">
            <a:spAutoFit/>
          </a:bodyPr>
          <a:lstStyle/>
          <a:p>
            <a:r>
              <a:rPr lang="en-US" sz="3600" dirty="0" smtClean="0">
                <a:effectLst>
                  <a:glow rad="101600">
                    <a:schemeClr val="bg1">
                      <a:alpha val="60000"/>
                    </a:schemeClr>
                  </a:glow>
                </a:effectLst>
              </a:rPr>
              <a:t>Matthew 5:17-18</a:t>
            </a:r>
            <a:endParaRPr lang="en-US" sz="3600" dirty="0">
              <a:effectLst>
                <a:glow rad="101600">
                  <a:schemeClr val="bg1">
                    <a:alpha val="60000"/>
                  </a:schemeClr>
                </a:glow>
              </a:effectLst>
            </a:endParaRPr>
          </a:p>
        </p:txBody>
      </p:sp>
      <p:sp>
        <p:nvSpPr>
          <p:cNvPr id="8" name="Rectangle 7"/>
          <p:cNvSpPr/>
          <p:nvPr/>
        </p:nvSpPr>
        <p:spPr>
          <a:xfrm>
            <a:off x="225019" y="2976046"/>
            <a:ext cx="3814011" cy="3416320"/>
          </a:xfrm>
          <a:prstGeom prst="rect">
            <a:avLst/>
          </a:prstGeom>
        </p:spPr>
        <p:txBody>
          <a:bodyPr wrap="square">
            <a:spAutoFit/>
          </a:bodyPr>
          <a:lstStyle/>
          <a:p>
            <a:r>
              <a:rPr lang="en-US" sz="2400" baseline="30000" dirty="0">
                <a:effectLst>
                  <a:glow rad="101600">
                    <a:schemeClr val="bg1">
                      <a:alpha val="60000"/>
                    </a:schemeClr>
                  </a:glow>
                </a:effectLst>
              </a:rPr>
              <a:t>17 </a:t>
            </a:r>
            <a:r>
              <a:rPr lang="en-US" sz="2400" dirty="0">
                <a:effectLst>
                  <a:glow rad="101600">
                    <a:schemeClr val="bg1">
                      <a:alpha val="60000"/>
                    </a:schemeClr>
                  </a:glow>
                </a:effectLst>
              </a:rPr>
              <a:t>Think not that I am come to destroy the law, or the prophets: I am not come to destroy, but to fulfil.</a:t>
            </a:r>
          </a:p>
          <a:p>
            <a:r>
              <a:rPr lang="en-US" sz="2400" baseline="30000" dirty="0">
                <a:effectLst>
                  <a:glow rad="101600">
                    <a:schemeClr val="bg1">
                      <a:alpha val="60000"/>
                    </a:schemeClr>
                  </a:glow>
                </a:effectLst>
              </a:rPr>
              <a:t>18 </a:t>
            </a:r>
            <a:r>
              <a:rPr lang="en-US" sz="2400" dirty="0">
                <a:effectLst>
                  <a:glow rad="101600">
                    <a:schemeClr val="bg1">
                      <a:alpha val="60000"/>
                    </a:schemeClr>
                  </a:glow>
                </a:effectLst>
              </a:rPr>
              <a:t>For verily I say unto you, Till heaven and earth pass, one jot or one tittle shall in no wise pass from the law, till all be fulfilled.</a:t>
            </a:r>
          </a:p>
        </p:txBody>
      </p:sp>
    </p:spTree>
    <p:extLst>
      <p:ext uri="{BB962C8B-B14F-4D97-AF65-F5344CB8AC3E}">
        <p14:creationId xmlns:p14="http://schemas.microsoft.com/office/powerpoint/2010/main" val="25442214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2753123" y="-197722"/>
            <a:ext cx="5721840" cy="4612213"/>
            <a:chOff x="5141764" y="1188085"/>
            <a:chExt cx="5721840" cy="4612213"/>
          </a:xfrm>
        </p:grpSpPr>
        <p:grpSp>
          <p:nvGrpSpPr>
            <p:cNvPr id="24" name="Group 23"/>
            <p:cNvGrpSpPr>
              <a:grpSpLocks noChangeAspect="1"/>
            </p:cNvGrpSpPr>
            <p:nvPr/>
          </p:nvGrpSpPr>
          <p:grpSpPr>
            <a:xfrm>
              <a:off x="5263487" y="1188085"/>
              <a:ext cx="5238354" cy="4612213"/>
              <a:chOff x="5213792" y="360108"/>
              <a:chExt cx="6978208" cy="6144103"/>
            </a:xfrm>
            <a:effectLst>
              <a:glow rad="101600">
                <a:schemeClr val="bg1">
                  <a:alpha val="60000"/>
                </a:schemeClr>
              </a:glow>
            </a:effectLst>
          </p:grpSpPr>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8353" y="360108"/>
                <a:ext cx="6403647" cy="4678220"/>
              </a:xfrm>
              <a:prstGeom prst="rect">
                <a:avLst/>
              </a:prstGeom>
            </p:spPr>
          </p:pic>
          <p:pic>
            <p:nvPicPr>
              <p:cNvPr id="27" name="Picture 26"/>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213792" y="2263263"/>
                <a:ext cx="5715000" cy="3810000"/>
              </a:xfrm>
              <a:prstGeom prst="rect">
                <a:avLst/>
              </a:prstGeom>
            </p:spPr>
          </p:pic>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47215"/>
              <a:stretch/>
            </p:blipFill>
            <p:spPr>
              <a:xfrm>
                <a:off x="8575859" y="2671799"/>
                <a:ext cx="2697256" cy="3832412"/>
              </a:xfrm>
              <a:prstGeom prst="rect">
                <a:avLst/>
              </a:prstGeom>
            </p:spPr>
          </p:pic>
        </p:grpSp>
        <p:pic>
          <p:nvPicPr>
            <p:cNvPr id="25" name="Picture 2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41764" y="1203829"/>
              <a:ext cx="5721840" cy="3218535"/>
            </a:xfrm>
            <a:prstGeom prst="rect">
              <a:avLst/>
            </a:prstGeom>
          </p:spPr>
        </p:pic>
      </p:grpSp>
      <p:sp>
        <p:nvSpPr>
          <p:cNvPr id="5" name="TextBox 4"/>
          <p:cNvSpPr txBox="1"/>
          <p:nvPr/>
        </p:nvSpPr>
        <p:spPr>
          <a:xfrm>
            <a:off x="9696573" y="6165"/>
            <a:ext cx="2495427" cy="707886"/>
          </a:xfrm>
          <a:prstGeom prst="rect">
            <a:avLst/>
          </a:prstGeom>
          <a:noFill/>
        </p:spPr>
        <p:txBody>
          <a:bodyPr wrap="none" rtlCol="0">
            <a:spAutoFit/>
          </a:bodyPr>
          <a:lstStyle/>
          <a:p>
            <a:pPr algn="r"/>
            <a:r>
              <a:rPr lang="en-US" sz="2000" dirty="0" smtClean="0">
                <a:effectLst>
                  <a:glow rad="101600">
                    <a:schemeClr val="bg1">
                      <a:alpha val="60000"/>
                    </a:schemeClr>
                  </a:glow>
                </a:effectLst>
              </a:rPr>
              <a:t>Lesson 8</a:t>
            </a:r>
          </a:p>
          <a:p>
            <a:pPr algn="r"/>
            <a:r>
              <a:rPr lang="en-US" sz="2000" dirty="0" smtClean="0">
                <a:effectLst>
                  <a:glow rad="101600">
                    <a:schemeClr val="bg1">
                      <a:alpha val="60000"/>
                    </a:schemeClr>
                  </a:glow>
                </a:effectLst>
              </a:rPr>
              <a:t>Sermon on the Mount</a:t>
            </a:r>
            <a:endParaRPr lang="en-US" sz="2000" dirty="0">
              <a:effectLst>
                <a:glow rad="101600">
                  <a:schemeClr val="bg1">
                    <a:alpha val="60000"/>
                  </a:schemeClr>
                </a:glow>
              </a:effectLst>
            </a:endParaRPr>
          </a:p>
        </p:txBody>
      </p:sp>
      <p:sp>
        <p:nvSpPr>
          <p:cNvPr id="6" name="TextBox 5"/>
          <p:cNvSpPr txBox="1"/>
          <p:nvPr/>
        </p:nvSpPr>
        <p:spPr>
          <a:xfrm>
            <a:off x="88391" y="6457890"/>
            <a:ext cx="5733557" cy="707886"/>
          </a:xfrm>
          <a:prstGeom prst="rect">
            <a:avLst/>
          </a:prstGeom>
          <a:noFill/>
        </p:spPr>
        <p:txBody>
          <a:bodyPr wrap="none" rtlCol="0">
            <a:spAutoFit/>
          </a:bodyPr>
          <a:lstStyle>
            <a:defPPr>
              <a:defRPr lang="en-US"/>
            </a:defPPr>
            <a:lvl1pPr>
              <a:defRPr sz="2000">
                <a:effectLst>
                  <a:glow rad="101600">
                    <a:schemeClr val="bg1">
                      <a:alpha val="60000"/>
                    </a:schemeClr>
                  </a:glow>
                </a:effectLst>
              </a:defRPr>
            </a:lvl1pPr>
          </a:lstStyle>
          <a:p>
            <a:r>
              <a:rPr lang="en-US" dirty="0"/>
              <a:t>3. Jesus teaches a higher law than the law of Moses.</a:t>
            </a:r>
          </a:p>
          <a:p>
            <a:endParaRPr lang="en-US" dirty="0"/>
          </a:p>
        </p:txBody>
      </p:sp>
      <p:sp>
        <p:nvSpPr>
          <p:cNvPr id="21" name="TextBox 20"/>
          <p:cNvSpPr txBox="1"/>
          <p:nvPr/>
        </p:nvSpPr>
        <p:spPr>
          <a:xfrm>
            <a:off x="269452" y="2228811"/>
            <a:ext cx="3435299" cy="646331"/>
          </a:xfrm>
          <a:prstGeom prst="rect">
            <a:avLst/>
          </a:prstGeom>
          <a:noFill/>
        </p:spPr>
        <p:txBody>
          <a:bodyPr wrap="none" rtlCol="0">
            <a:spAutoFit/>
          </a:bodyPr>
          <a:lstStyle/>
          <a:p>
            <a:r>
              <a:rPr lang="en-US" sz="3600" dirty="0" smtClean="0">
                <a:effectLst>
                  <a:glow rad="101600">
                    <a:schemeClr val="bg1">
                      <a:alpha val="60000"/>
                    </a:schemeClr>
                  </a:glow>
                </a:effectLst>
              </a:rPr>
              <a:t>Matthew 5:17-18</a:t>
            </a:r>
            <a:endParaRPr lang="en-US" sz="3600" dirty="0">
              <a:effectLst>
                <a:glow rad="101600">
                  <a:schemeClr val="bg1">
                    <a:alpha val="60000"/>
                  </a:schemeClr>
                </a:glow>
              </a:effectLst>
            </a:endParaRPr>
          </a:p>
        </p:txBody>
      </p:sp>
      <p:sp>
        <p:nvSpPr>
          <p:cNvPr id="22" name="Rectangle 21"/>
          <p:cNvSpPr/>
          <p:nvPr/>
        </p:nvSpPr>
        <p:spPr>
          <a:xfrm>
            <a:off x="225019" y="2976046"/>
            <a:ext cx="3814011" cy="3416320"/>
          </a:xfrm>
          <a:prstGeom prst="rect">
            <a:avLst/>
          </a:prstGeom>
        </p:spPr>
        <p:txBody>
          <a:bodyPr wrap="square">
            <a:spAutoFit/>
          </a:bodyPr>
          <a:lstStyle/>
          <a:p>
            <a:r>
              <a:rPr lang="en-US" sz="2400" baseline="30000" dirty="0">
                <a:effectLst>
                  <a:glow rad="101600">
                    <a:schemeClr val="bg1">
                      <a:alpha val="60000"/>
                    </a:schemeClr>
                  </a:glow>
                </a:effectLst>
              </a:rPr>
              <a:t>17 </a:t>
            </a:r>
            <a:r>
              <a:rPr lang="en-US" sz="2400" dirty="0">
                <a:effectLst>
                  <a:glow rad="101600">
                    <a:schemeClr val="bg1">
                      <a:alpha val="60000"/>
                    </a:schemeClr>
                  </a:glow>
                </a:effectLst>
              </a:rPr>
              <a:t>Think not that I am come to destroy the law, or the prophets: I am not come to destroy, but to fulfil.</a:t>
            </a:r>
          </a:p>
          <a:p>
            <a:r>
              <a:rPr lang="en-US" sz="2400" baseline="30000" dirty="0">
                <a:effectLst>
                  <a:glow rad="101600">
                    <a:schemeClr val="bg1">
                      <a:alpha val="60000"/>
                    </a:schemeClr>
                  </a:glow>
                </a:effectLst>
              </a:rPr>
              <a:t>18 </a:t>
            </a:r>
            <a:r>
              <a:rPr lang="en-US" sz="2400" dirty="0">
                <a:effectLst>
                  <a:glow rad="101600">
                    <a:schemeClr val="bg1">
                      <a:alpha val="60000"/>
                    </a:schemeClr>
                  </a:glow>
                </a:effectLst>
              </a:rPr>
              <a:t>For verily I say unto you, Till heaven and earth pass, one jot or one tittle shall in no wise pass from the law, till all be fulfilled.</a:t>
            </a:r>
          </a:p>
        </p:txBody>
      </p:sp>
      <p:sp>
        <p:nvSpPr>
          <p:cNvPr id="13" name="TextBox 12"/>
          <p:cNvSpPr txBox="1"/>
          <p:nvPr/>
        </p:nvSpPr>
        <p:spPr>
          <a:xfrm>
            <a:off x="4455418" y="5233664"/>
            <a:ext cx="4805354" cy="369332"/>
          </a:xfrm>
          <a:prstGeom prst="rect">
            <a:avLst/>
          </a:prstGeom>
          <a:noFill/>
        </p:spPr>
        <p:txBody>
          <a:bodyPr wrap="none" rtlCol="0">
            <a:spAutoFit/>
          </a:bodyPr>
          <a:lstStyle/>
          <a:p>
            <a:r>
              <a:rPr lang="en-US" dirty="0" smtClean="0"/>
              <a:t>Play church video “Jesus teaches the Higher Law”</a:t>
            </a:r>
            <a:endParaRPr lang="en-US" dirty="0"/>
          </a:p>
        </p:txBody>
      </p:sp>
    </p:spTree>
    <p:extLst>
      <p:ext uri="{BB962C8B-B14F-4D97-AF65-F5344CB8AC3E}">
        <p14:creationId xmlns:p14="http://schemas.microsoft.com/office/powerpoint/2010/main" val="703961744"/>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753123" y="-197722"/>
            <a:ext cx="5721840" cy="4612213"/>
            <a:chOff x="5141764" y="1188085"/>
            <a:chExt cx="5721840" cy="4612213"/>
          </a:xfrm>
        </p:grpSpPr>
        <p:grpSp>
          <p:nvGrpSpPr>
            <p:cNvPr id="12" name="Group 11"/>
            <p:cNvGrpSpPr>
              <a:grpSpLocks noChangeAspect="1"/>
            </p:cNvGrpSpPr>
            <p:nvPr/>
          </p:nvGrpSpPr>
          <p:grpSpPr>
            <a:xfrm>
              <a:off x="5263487" y="1188085"/>
              <a:ext cx="5238354" cy="4612213"/>
              <a:chOff x="5213792" y="360108"/>
              <a:chExt cx="6978208" cy="6144103"/>
            </a:xfrm>
            <a:effectLst>
              <a:glow rad="101600">
                <a:schemeClr val="bg1">
                  <a:alpha val="60000"/>
                </a:schemeClr>
              </a:glow>
            </a:effectLst>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8353" y="360108"/>
                <a:ext cx="6403647" cy="4678220"/>
              </a:xfrm>
              <a:prstGeom prst="rect">
                <a:avLst/>
              </a:prstGeom>
            </p:spPr>
          </p:pic>
          <p:pic>
            <p:nvPicPr>
              <p:cNvPr id="15" name="Picture 14"/>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213792" y="2263263"/>
                <a:ext cx="5715000" cy="3810000"/>
              </a:xfrm>
              <a:prstGeom prst="rect">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47215"/>
              <a:stretch/>
            </p:blipFill>
            <p:spPr>
              <a:xfrm>
                <a:off x="8575859" y="2671799"/>
                <a:ext cx="2697256" cy="3832412"/>
              </a:xfrm>
              <a:prstGeom prst="rect">
                <a:avLst/>
              </a:prstGeom>
            </p:spPr>
          </p:pic>
        </p:grpSp>
        <p:pic>
          <p:nvPicPr>
            <p:cNvPr id="13" name="Picture 1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41764" y="1203829"/>
              <a:ext cx="5721840" cy="3218535"/>
            </a:xfrm>
            <a:prstGeom prst="rect">
              <a:avLst/>
            </a:prstGeom>
          </p:spPr>
        </p:pic>
      </p:grpSp>
      <p:sp>
        <p:nvSpPr>
          <p:cNvPr id="5" name="TextBox 4"/>
          <p:cNvSpPr txBox="1"/>
          <p:nvPr/>
        </p:nvSpPr>
        <p:spPr>
          <a:xfrm>
            <a:off x="9696573" y="6165"/>
            <a:ext cx="2495427" cy="707886"/>
          </a:xfrm>
          <a:prstGeom prst="rect">
            <a:avLst/>
          </a:prstGeom>
          <a:noFill/>
        </p:spPr>
        <p:txBody>
          <a:bodyPr wrap="none" rtlCol="0">
            <a:spAutoFit/>
          </a:bodyPr>
          <a:lstStyle/>
          <a:p>
            <a:pPr algn="r"/>
            <a:r>
              <a:rPr lang="en-US" sz="2000" dirty="0" smtClean="0">
                <a:effectLst>
                  <a:glow rad="101600">
                    <a:schemeClr val="bg1">
                      <a:alpha val="60000"/>
                    </a:schemeClr>
                  </a:glow>
                </a:effectLst>
              </a:rPr>
              <a:t>Lesson 8</a:t>
            </a:r>
          </a:p>
          <a:p>
            <a:pPr algn="r"/>
            <a:r>
              <a:rPr lang="en-US" sz="2000" dirty="0" smtClean="0">
                <a:effectLst>
                  <a:glow rad="101600">
                    <a:schemeClr val="bg1">
                      <a:alpha val="60000"/>
                    </a:schemeClr>
                  </a:glow>
                </a:effectLst>
              </a:rPr>
              <a:t>Sermon on the Mount</a:t>
            </a:r>
            <a:endParaRPr lang="en-US" sz="2000" dirty="0">
              <a:effectLst>
                <a:glow rad="101600">
                  <a:schemeClr val="bg1">
                    <a:alpha val="60000"/>
                  </a:schemeClr>
                </a:glow>
              </a:effectLst>
            </a:endParaRPr>
          </a:p>
        </p:txBody>
      </p:sp>
      <p:sp>
        <p:nvSpPr>
          <p:cNvPr id="6" name="TextBox 5"/>
          <p:cNvSpPr txBox="1"/>
          <p:nvPr/>
        </p:nvSpPr>
        <p:spPr>
          <a:xfrm>
            <a:off x="88391" y="6457890"/>
            <a:ext cx="5733557" cy="707886"/>
          </a:xfrm>
          <a:prstGeom prst="rect">
            <a:avLst/>
          </a:prstGeom>
          <a:noFill/>
        </p:spPr>
        <p:txBody>
          <a:bodyPr wrap="none" rtlCol="0">
            <a:spAutoFit/>
          </a:bodyPr>
          <a:lstStyle>
            <a:defPPr>
              <a:defRPr lang="en-US"/>
            </a:defPPr>
            <a:lvl1pPr>
              <a:defRPr sz="2000">
                <a:effectLst>
                  <a:glow rad="101600">
                    <a:schemeClr val="bg1">
                      <a:alpha val="60000"/>
                    </a:schemeClr>
                  </a:glow>
                </a:effectLst>
              </a:defRPr>
            </a:lvl1pPr>
          </a:lstStyle>
          <a:p>
            <a:r>
              <a:rPr lang="en-US" dirty="0"/>
              <a:t>3. Jesus teaches a higher law than the law of Moses.</a:t>
            </a:r>
          </a:p>
          <a:p>
            <a:endParaRPr lang="en-US" dirty="0"/>
          </a:p>
        </p:txBody>
      </p:sp>
      <p:sp>
        <p:nvSpPr>
          <p:cNvPr id="7" name="TextBox 6"/>
          <p:cNvSpPr txBox="1"/>
          <p:nvPr/>
        </p:nvSpPr>
        <p:spPr>
          <a:xfrm>
            <a:off x="380883" y="3368470"/>
            <a:ext cx="2826158" cy="646331"/>
          </a:xfrm>
          <a:prstGeom prst="rect">
            <a:avLst/>
          </a:prstGeom>
          <a:noFill/>
        </p:spPr>
        <p:txBody>
          <a:bodyPr wrap="none" rtlCol="0">
            <a:spAutoFit/>
          </a:bodyPr>
          <a:lstStyle/>
          <a:p>
            <a:r>
              <a:rPr lang="en-US" sz="3600" dirty="0" smtClean="0">
                <a:effectLst>
                  <a:glow rad="101600">
                    <a:schemeClr val="bg1">
                      <a:alpha val="60000"/>
                    </a:schemeClr>
                  </a:glow>
                </a:effectLst>
              </a:rPr>
              <a:t>Matthew 5:20</a:t>
            </a:r>
            <a:endParaRPr lang="en-US" sz="3600" dirty="0">
              <a:effectLst>
                <a:glow rad="101600">
                  <a:schemeClr val="bg1">
                    <a:alpha val="60000"/>
                  </a:schemeClr>
                </a:glow>
              </a:effectLst>
            </a:endParaRPr>
          </a:p>
        </p:txBody>
      </p:sp>
      <p:sp>
        <p:nvSpPr>
          <p:cNvPr id="2" name="Rectangle 1"/>
          <p:cNvSpPr/>
          <p:nvPr/>
        </p:nvSpPr>
        <p:spPr>
          <a:xfrm>
            <a:off x="333860" y="4092649"/>
            <a:ext cx="4018547" cy="2308324"/>
          </a:xfrm>
          <a:prstGeom prst="rect">
            <a:avLst/>
          </a:prstGeom>
        </p:spPr>
        <p:txBody>
          <a:bodyPr wrap="square">
            <a:spAutoFit/>
          </a:bodyPr>
          <a:lstStyle/>
          <a:p>
            <a:r>
              <a:rPr lang="en-US" sz="2400" baseline="30000" dirty="0">
                <a:effectLst>
                  <a:glow rad="101600">
                    <a:schemeClr val="bg1">
                      <a:alpha val="60000"/>
                    </a:schemeClr>
                  </a:glow>
                </a:effectLst>
              </a:rPr>
              <a:t>20 </a:t>
            </a:r>
            <a:r>
              <a:rPr lang="en-US" sz="2400" dirty="0">
                <a:effectLst>
                  <a:glow rad="101600">
                    <a:schemeClr val="bg1">
                      <a:alpha val="60000"/>
                    </a:schemeClr>
                  </a:glow>
                </a:effectLst>
              </a:rPr>
              <a:t>For I say unto you, That except your righteousness shall exceed the righteousness of the scribes and Pharisees, ye shall in no case enter into the kingdom of heaven.</a:t>
            </a:r>
          </a:p>
        </p:txBody>
      </p:sp>
      <p:sp>
        <p:nvSpPr>
          <p:cNvPr id="3" name="Rectangle 2"/>
          <p:cNvSpPr/>
          <p:nvPr/>
        </p:nvSpPr>
        <p:spPr>
          <a:xfrm>
            <a:off x="7731848" y="1589848"/>
            <a:ext cx="4078800" cy="2523768"/>
          </a:xfrm>
          <a:prstGeom prst="rect">
            <a:avLst/>
          </a:prstGeom>
        </p:spPr>
        <p:txBody>
          <a:bodyPr wrap="square">
            <a:spAutoFit/>
          </a:bodyPr>
          <a:lstStyle/>
          <a:p>
            <a:r>
              <a:rPr lang="en-US" sz="3600" dirty="0" smtClean="0">
                <a:effectLst>
                  <a:glow rad="101600">
                    <a:schemeClr val="bg1">
                      <a:alpha val="60000"/>
                    </a:schemeClr>
                  </a:glow>
                </a:effectLst>
              </a:rPr>
              <a:t>Focused on...</a:t>
            </a:r>
          </a:p>
          <a:p>
            <a:r>
              <a:rPr lang="en-US" sz="3600" dirty="0" smtClean="0">
                <a:effectLst>
                  <a:glow rad="101600">
                    <a:schemeClr val="bg1">
                      <a:alpha val="60000"/>
                    </a:schemeClr>
                  </a:glow>
                </a:effectLst>
              </a:rPr>
              <a:t>outward appearance</a:t>
            </a:r>
          </a:p>
          <a:p>
            <a:endParaRPr lang="en-US" sz="1400" dirty="0" smtClean="0">
              <a:effectLst>
                <a:glow rad="101600">
                  <a:schemeClr val="bg1">
                    <a:alpha val="60000"/>
                  </a:schemeClr>
                </a:glow>
              </a:effectLst>
            </a:endParaRPr>
          </a:p>
          <a:p>
            <a:r>
              <a:rPr lang="en-US" sz="3600" dirty="0" smtClean="0">
                <a:effectLst>
                  <a:glow rad="101600">
                    <a:schemeClr val="bg1">
                      <a:alpha val="60000"/>
                    </a:schemeClr>
                  </a:glow>
                </a:effectLst>
              </a:rPr>
              <a:t>Ignored...</a:t>
            </a:r>
          </a:p>
          <a:p>
            <a:r>
              <a:rPr lang="en-US" sz="3600" dirty="0" smtClean="0">
                <a:effectLst>
                  <a:glow rad="101600">
                    <a:schemeClr val="bg1">
                      <a:alpha val="60000"/>
                    </a:schemeClr>
                  </a:glow>
                </a:effectLst>
              </a:rPr>
              <a:t>inner faithfulness</a:t>
            </a:r>
          </a:p>
        </p:txBody>
      </p:sp>
      <p:sp>
        <p:nvSpPr>
          <p:cNvPr id="9" name="Rectangle 8"/>
          <p:cNvSpPr/>
          <p:nvPr/>
        </p:nvSpPr>
        <p:spPr>
          <a:xfrm rot="20935957">
            <a:off x="5383509" y="4564374"/>
            <a:ext cx="5041230" cy="1384995"/>
          </a:xfrm>
          <a:prstGeom prst="rect">
            <a:avLst/>
          </a:prstGeom>
        </p:spPr>
        <p:txBody>
          <a:bodyPr wrap="square">
            <a:spAutoFit/>
          </a:bodyPr>
          <a:lstStyle/>
          <a:p>
            <a:r>
              <a:rPr lang="en-US" sz="2800" b="1" dirty="0" smtClean="0">
                <a:solidFill>
                  <a:srgbClr val="FF0000"/>
                </a:solidFill>
                <a:effectLst>
                  <a:glow rad="101600">
                    <a:schemeClr val="bg1">
                      <a:alpha val="60000"/>
                    </a:schemeClr>
                  </a:glow>
                </a:effectLst>
              </a:rPr>
              <a:t>If </a:t>
            </a:r>
            <a:r>
              <a:rPr lang="en-US" sz="2800" b="1" dirty="0">
                <a:solidFill>
                  <a:srgbClr val="FF0000"/>
                </a:solidFill>
                <a:effectLst>
                  <a:glow rad="101600">
                    <a:schemeClr val="bg1">
                      <a:alpha val="60000"/>
                    </a:schemeClr>
                  </a:glow>
                </a:effectLst>
              </a:rPr>
              <a:t>they had observed the law as it was given, they would have recognized Jesus as the Messiah</a:t>
            </a:r>
            <a:r>
              <a:rPr lang="en-US" sz="2800" b="1" dirty="0" smtClean="0">
                <a:solidFill>
                  <a:srgbClr val="FF0000"/>
                </a:solidFill>
                <a:effectLst>
                  <a:glow rad="101600">
                    <a:schemeClr val="bg1">
                      <a:alpha val="60000"/>
                    </a:schemeClr>
                  </a:glow>
                </a:effectLst>
              </a:rPr>
              <a:t>.</a:t>
            </a:r>
            <a:endParaRPr lang="en-US" sz="2800" b="1" dirty="0">
              <a:solidFill>
                <a:srgbClr val="FF0000"/>
              </a:solidFill>
              <a:effectLst>
                <a:glow rad="101600">
                  <a:schemeClr val="bg1">
                    <a:alpha val="60000"/>
                  </a:schemeClr>
                </a:glow>
              </a:effectLst>
            </a:endParaRP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24375" r="28904"/>
          <a:stretch/>
        </p:blipFill>
        <p:spPr>
          <a:xfrm>
            <a:off x="10090043" y="2832086"/>
            <a:ext cx="1708485" cy="3656738"/>
          </a:xfrm>
          <a:prstGeom prst="rect">
            <a:avLst/>
          </a:prstGeom>
        </p:spPr>
      </p:pic>
      <p:cxnSp>
        <p:nvCxnSpPr>
          <p:cNvPr id="11" name="Straight Connector 10"/>
          <p:cNvCxnSpPr/>
          <p:nvPr/>
        </p:nvCxnSpPr>
        <p:spPr>
          <a:xfrm flipV="1">
            <a:off x="1213648" y="5563797"/>
            <a:ext cx="2811439" cy="1364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2246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par>
                          <p:cTn id="24" fill="hold">
                            <p:stCondLst>
                              <p:cond delay="500"/>
                            </p:stCondLst>
                            <p:childTnLst>
                              <p:par>
                                <p:cTn id="25" presetID="10" presetClass="entr" presetSubtype="0" fill="hold" grpId="0" nodeType="afterEffect">
                                  <p:stCondLst>
                                    <p:cond delay="20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2753123" y="-197722"/>
            <a:ext cx="5721840" cy="4612213"/>
            <a:chOff x="5141764" y="1188085"/>
            <a:chExt cx="5721840" cy="4612213"/>
          </a:xfrm>
        </p:grpSpPr>
        <p:grpSp>
          <p:nvGrpSpPr>
            <p:cNvPr id="21" name="Group 20"/>
            <p:cNvGrpSpPr>
              <a:grpSpLocks noChangeAspect="1"/>
            </p:cNvGrpSpPr>
            <p:nvPr/>
          </p:nvGrpSpPr>
          <p:grpSpPr>
            <a:xfrm>
              <a:off x="5263487" y="1188085"/>
              <a:ext cx="5238354" cy="4612213"/>
              <a:chOff x="5213792" y="360108"/>
              <a:chExt cx="6978208" cy="6144103"/>
            </a:xfrm>
            <a:effectLst>
              <a:glow rad="101600">
                <a:schemeClr val="bg1">
                  <a:alpha val="60000"/>
                </a:schemeClr>
              </a:glow>
            </a:effectLst>
          </p:grpSpPr>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8353" y="360108"/>
                <a:ext cx="6403647" cy="4678220"/>
              </a:xfrm>
              <a:prstGeom prst="rect">
                <a:avLst/>
              </a:prstGeom>
            </p:spPr>
          </p:pic>
          <p:pic>
            <p:nvPicPr>
              <p:cNvPr id="24" name="Picture 23"/>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213792" y="2263263"/>
                <a:ext cx="5715000" cy="3810000"/>
              </a:xfrm>
              <a:prstGeom prst="rect">
                <a:avLst/>
              </a:prstGeom>
            </p:spPr>
          </p:pic>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47215"/>
              <a:stretch/>
            </p:blipFill>
            <p:spPr>
              <a:xfrm>
                <a:off x="8575859" y="2671799"/>
                <a:ext cx="2697256" cy="3832412"/>
              </a:xfrm>
              <a:prstGeom prst="rect">
                <a:avLst/>
              </a:prstGeom>
            </p:spPr>
          </p:pic>
        </p:grpSp>
        <p:pic>
          <p:nvPicPr>
            <p:cNvPr id="22" name="Picture 2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41764" y="1203829"/>
              <a:ext cx="5721840" cy="3218535"/>
            </a:xfrm>
            <a:prstGeom prst="rect">
              <a:avLst/>
            </a:prstGeom>
          </p:spPr>
        </p:pic>
      </p:grpSp>
      <p:sp>
        <p:nvSpPr>
          <p:cNvPr id="5" name="TextBox 4"/>
          <p:cNvSpPr txBox="1"/>
          <p:nvPr/>
        </p:nvSpPr>
        <p:spPr>
          <a:xfrm>
            <a:off x="9696573" y="6165"/>
            <a:ext cx="2495427" cy="707886"/>
          </a:xfrm>
          <a:prstGeom prst="rect">
            <a:avLst/>
          </a:prstGeom>
          <a:noFill/>
        </p:spPr>
        <p:txBody>
          <a:bodyPr wrap="none" rtlCol="0">
            <a:spAutoFit/>
          </a:bodyPr>
          <a:lstStyle/>
          <a:p>
            <a:pPr algn="r"/>
            <a:r>
              <a:rPr lang="en-US" sz="2000" dirty="0" smtClean="0">
                <a:effectLst>
                  <a:glow rad="101600">
                    <a:schemeClr val="bg1">
                      <a:alpha val="60000"/>
                    </a:schemeClr>
                  </a:glow>
                </a:effectLst>
              </a:rPr>
              <a:t>Lesson 8</a:t>
            </a:r>
          </a:p>
          <a:p>
            <a:pPr algn="r"/>
            <a:r>
              <a:rPr lang="en-US" sz="2000" dirty="0" smtClean="0">
                <a:effectLst>
                  <a:glow rad="101600">
                    <a:schemeClr val="bg1">
                      <a:alpha val="60000"/>
                    </a:schemeClr>
                  </a:glow>
                </a:effectLst>
              </a:rPr>
              <a:t>Sermon on the Mount</a:t>
            </a:r>
            <a:endParaRPr lang="en-US" sz="2000" dirty="0">
              <a:effectLst>
                <a:glow rad="101600">
                  <a:schemeClr val="bg1">
                    <a:alpha val="60000"/>
                  </a:schemeClr>
                </a:glow>
              </a:effectLst>
            </a:endParaRPr>
          </a:p>
        </p:txBody>
      </p:sp>
      <p:sp>
        <p:nvSpPr>
          <p:cNvPr id="6" name="TextBox 5"/>
          <p:cNvSpPr txBox="1"/>
          <p:nvPr/>
        </p:nvSpPr>
        <p:spPr>
          <a:xfrm>
            <a:off x="88391" y="6457890"/>
            <a:ext cx="5733557" cy="707886"/>
          </a:xfrm>
          <a:prstGeom prst="rect">
            <a:avLst/>
          </a:prstGeom>
          <a:noFill/>
        </p:spPr>
        <p:txBody>
          <a:bodyPr wrap="none" rtlCol="0">
            <a:spAutoFit/>
          </a:bodyPr>
          <a:lstStyle>
            <a:defPPr>
              <a:defRPr lang="en-US"/>
            </a:defPPr>
            <a:lvl1pPr>
              <a:defRPr sz="2000">
                <a:effectLst>
                  <a:glow rad="101600">
                    <a:schemeClr val="bg1">
                      <a:alpha val="60000"/>
                    </a:schemeClr>
                  </a:glow>
                </a:effectLst>
              </a:defRPr>
            </a:lvl1pPr>
          </a:lstStyle>
          <a:p>
            <a:r>
              <a:rPr lang="en-US" dirty="0"/>
              <a:t>3. Jesus teaches a higher law than the law of Moses.</a:t>
            </a:r>
          </a:p>
          <a:p>
            <a:endParaRPr lang="en-US" dirty="0"/>
          </a:p>
        </p:txBody>
      </p:sp>
      <p:sp>
        <p:nvSpPr>
          <p:cNvPr id="7" name="TextBox 6"/>
          <p:cNvSpPr txBox="1"/>
          <p:nvPr/>
        </p:nvSpPr>
        <p:spPr>
          <a:xfrm>
            <a:off x="339620" y="1592694"/>
            <a:ext cx="3229795" cy="646331"/>
          </a:xfrm>
          <a:prstGeom prst="rect">
            <a:avLst/>
          </a:prstGeom>
          <a:noFill/>
        </p:spPr>
        <p:txBody>
          <a:bodyPr wrap="none" rtlCol="0">
            <a:spAutoFit/>
          </a:bodyPr>
          <a:lstStyle/>
          <a:p>
            <a:r>
              <a:rPr lang="en-US" sz="3600" b="1" dirty="0" smtClean="0">
                <a:ln>
                  <a:solidFill>
                    <a:srgbClr val="0070C0"/>
                  </a:solidFill>
                </a:ln>
                <a:solidFill>
                  <a:srgbClr val="7030A0"/>
                </a:solidFill>
                <a:effectLst>
                  <a:glow rad="508000">
                    <a:schemeClr val="bg1">
                      <a:alpha val="60000"/>
                    </a:schemeClr>
                  </a:glow>
                </a:effectLst>
              </a:rPr>
              <a:t>Ye have heard...</a:t>
            </a:r>
            <a:endParaRPr lang="en-US" sz="3600" b="1" dirty="0">
              <a:ln>
                <a:solidFill>
                  <a:srgbClr val="0070C0"/>
                </a:solidFill>
              </a:ln>
              <a:solidFill>
                <a:srgbClr val="7030A0"/>
              </a:solidFill>
              <a:effectLst>
                <a:glow rad="508000">
                  <a:schemeClr val="bg1">
                    <a:alpha val="60000"/>
                  </a:schemeClr>
                </a:glow>
              </a:effectLst>
            </a:endParaRPr>
          </a:p>
        </p:txBody>
      </p:sp>
      <p:sp>
        <p:nvSpPr>
          <p:cNvPr id="2" name="Rectangle 1"/>
          <p:cNvSpPr/>
          <p:nvPr/>
        </p:nvSpPr>
        <p:spPr>
          <a:xfrm>
            <a:off x="312821" y="2271818"/>
            <a:ext cx="4584032" cy="461665"/>
          </a:xfrm>
          <a:prstGeom prst="rect">
            <a:avLst/>
          </a:prstGeom>
        </p:spPr>
        <p:txBody>
          <a:bodyPr wrap="square">
            <a:spAutoFit/>
          </a:bodyPr>
          <a:lstStyle/>
          <a:p>
            <a:r>
              <a:rPr lang="en-US" sz="2400" b="1" dirty="0">
                <a:effectLst>
                  <a:glow rad="508000">
                    <a:schemeClr val="bg1">
                      <a:alpha val="60000"/>
                    </a:schemeClr>
                  </a:glow>
                </a:effectLst>
              </a:rPr>
              <a:t>Matthew 5:21 / thou shalt not kill</a:t>
            </a:r>
          </a:p>
        </p:txBody>
      </p:sp>
      <p:sp>
        <p:nvSpPr>
          <p:cNvPr id="8" name="TextBox 7"/>
          <p:cNvSpPr txBox="1"/>
          <p:nvPr/>
        </p:nvSpPr>
        <p:spPr>
          <a:xfrm>
            <a:off x="6914651" y="1591138"/>
            <a:ext cx="3990580" cy="646331"/>
          </a:xfrm>
          <a:prstGeom prst="rect">
            <a:avLst/>
          </a:prstGeom>
          <a:noFill/>
        </p:spPr>
        <p:txBody>
          <a:bodyPr wrap="none" rtlCol="0">
            <a:spAutoFit/>
          </a:bodyPr>
          <a:lstStyle>
            <a:defPPr>
              <a:defRPr lang="en-US"/>
            </a:defPPr>
            <a:lvl1pPr>
              <a:defRPr sz="3600" b="1">
                <a:ln>
                  <a:solidFill>
                    <a:srgbClr val="0070C0"/>
                  </a:solidFill>
                </a:ln>
                <a:solidFill>
                  <a:srgbClr val="7030A0"/>
                </a:solidFill>
                <a:effectLst>
                  <a:glow rad="190500">
                    <a:schemeClr val="bg1">
                      <a:alpha val="60000"/>
                    </a:schemeClr>
                  </a:glow>
                </a:effectLst>
              </a:defRPr>
            </a:lvl1pPr>
          </a:lstStyle>
          <a:p>
            <a:r>
              <a:rPr lang="en-US" dirty="0">
                <a:effectLst>
                  <a:glow rad="508000">
                    <a:schemeClr val="bg1">
                      <a:alpha val="60000"/>
                    </a:schemeClr>
                  </a:glow>
                </a:effectLst>
              </a:rPr>
              <a:t>But I say unto you...</a:t>
            </a:r>
          </a:p>
        </p:txBody>
      </p:sp>
      <p:sp>
        <p:nvSpPr>
          <p:cNvPr id="3" name="Rectangle 2"/>
          <p:cNvSpPr/>
          <p:nvPr/>
        </p:nvSpPr>
        <p:spPr>
          <a:xfrm>
            <a:off x="6914651" y="2988781"/>
            <a:ext cx="6096000" cy="461665"/>
          </a:xfrm>
          <a:prstGeom prst="rect">
            <a:avLst/>
          </a:prstGeom>
        </p:spPr>
        <p:txBody>
          <a:bodyPr wrap="square">
            <a:spAutoFit/>
          </a:bodyPr>
          <a:lstStyle/>
          <a:p>
            <a:r>
              <a:rPr lang="en-US" sz="2400" b="1" dirty="0">
                <a:effectLst>
                  <a:glow rad="508000">
                    <a:schemeClr val="bg1">
                      <a:alpha val="60000"/>
                    </a:schemeClr>
                  </a:glow>
                </a:effectLst>
              </a:rPr>
              <a:t>Matthew 5:23-24 / first be reconciled</a:t>
            </a:r>
          </a:p>
        </p:txBody>
      </p:sp>
      <p:sp>
        <p:nvSpPr>
          <p:cNvPr id="9" name="Rectangle 8"/>
          <p:cNvSpPr/>
          <p:nvPr/>
        </p:nvSpPr>
        <p:spPr>
          <a:xfrm>
            <a:off x="312821" y="2991029"/>
            <a:ext cx="4584032" cy="461665"/>
          </a:xfrm>
          <a:prstGeom prst="rect">
            <a:avLst/>
          </a:prstGeom>
        </p:spPr>
        <p:txBody>
          <a:bodyPr wrap="square">
            <a:spAutoFit/>
          </a:bodyPr>
          <a:lstStyle/>
          <a:p>
            <a:r>
              <a:rPr lang="en-US" sz="2400" b="1" dirty="0">
                <a:effectLst>
                  <a:glow rad="508000">
                    <a:schemeClr val="bg1">
                      <a:alpha val="60000"/>
                    </a:schemeClr>
                  </a:glow>
                </a:effectLst>
              </a:rPr>
              <a:t>Matthew 5:23 / gift to the alter</a:t>
            </a:r>
          </a:p>
        </p:txBody>
      </p:sp>
      <p:sp>
        <p:nvSpPr>
          <p:cNvPr id="10" name="Rectangle 9"/>
          <p:cNvSpPr/>
          <p:nvPr/>
        </p:nvSpPr>
        <p:spPr>
          <a:xfrm>
            <a:off x="312820" y="3710240"/>
            <a:ext cx="4984207" cy="461665"/>
          </a:xfrm>
          <a:prstGeom prst="rect">
            <a:avLst/>
          </a:prstGeom>
        </p:spPr>
        <p:txBody>
          <a:bodyPr wrap="square">
            <a:spAutoFit/>
          </a:bodyPr>
          <a:lstStyle/>
          <a:p>
            <a:r>
              <a:rPr lang="en-US" sz="2400" b="1" dirty="0">
                <a:effectLst>
                  <a:glow rad="508000">
                    <a:schemeClr val="bg1">
                      <a:alpha val="60000"/>
                    </a:schemeClr>
                  </a:glow>
                </a:effectLst>
              </a:rPr>
              <a:t>Matthew 5:27 / not commit adultery</a:t>
            </a:r>
          </a:p>
        </p:txBody>
      </p:sp>
      <p:sp>
        <p:nvSpPr>
          <p:cNvPr id="11" name="Rectangle 10"/>
          <p:cNvSpPr/>
          <p:nvPr/>
        </p:nvSpPr>
        <p:spPr>
          <a:xfrm>
            <a:off x="6914651" y="2269006"/>
            <a:ext cx="6096000" cy="461665"/>
          </a:xfrm>
          <a:prstGeom prst="rect">
            <a:avLst/>
          </a:prstGeom>
        </p:spPr>
        <p:txBody>
          <a:bodyPr wrap="square">
            <a:spAutoFit/>
          </a:bodyPr>
          <a:lstStyle/>
          <a:p>
            <a:r>
              <a:rPr lang="en-US" sz="2400" b="1" dirty="0">
                <a:effectLst>
                  <a:glow rad="508000">
                    <a:schemeClr val="bg1">
                      <a:alpha val="60000"/>
                    </a:schemeClr>
                  </a:glow>
                </a:effectLst>
              </a:rPr>
              <a:t>Matthew 5:22 / do not get angry</a:t>
            </a:r>
          </a:p>
        </p:txBody>
      </p:sp>
      <p:sp>
        <p:nvSpPr>
          <p:cNvPr id="12" name="Rectangle 11"/>
          <p:cNvSpPr/>
          <p:nvPr/>
        </p:nvSpPr>
        <p:spPr>
          <a:xfrm>
            <a:off x="6914651" y="3708554"/>
            <a:ext cx="6096000" cy="461665"/>
          </a:xfrm>
          <a:prstGeom prst="rect">
            <a:avLst/>
          </a:prstGeom>
        </p:spPr>
        <p:txBody>
          <a:bodyPr wrap="square">
            <a:spAutoFit/>
          </a:bodyPr>
          <a:lstStyle/>
          <a:p>
            <a:r>
              <a:rPr lang="en-US" sz="2400" b="1" dirty="0">
                <a:effectLst>
                  <a:glow rad="508000">
                    <a:schemeClr val="bg1">
                      <a:alpha val="60000"/>
                    </a:schemeClr>
                  </a:glow>
                </a:effectLst>
              </a:rPr>
              <a:t>Matthew 5:28 / avoid lustful thoughts</a:t>
            </a:r>
          </a:p>
        </p:txBody>
      </p:sp>
      <p:sp>
        <p:nvSpPr>
          <p:cNvPr id="13" name="Rectangle 12"/>
          <p:cNvSpPr/>
          <p:nvPr/>
        </p:nvSpPr>
        <p:spPr>
          <a:xfrm>
            <a:off x="312821" y="4429451"/>
            <a:ext cx="4584032" cy="461665"/>
          </a:xfrm>
          <a:prstGeom prst="rect">
            <a:avLst/>
          </a:prstGeom>
        </p:spPr>
        <p:txBody>
          <a:bodyPr wrap="square">
            <a:spAutoFit/>
          </a:bodyPr>
          <a:lstStyle/>
          <a:p>
            <a:r>
              <a:rPr lang="en-US" sz="2400" b="1" dirty="0">
                <a:effectLst>
                  <a:glow rad="508000">
                    <a:schemeClr val="bg1">
                      <a:alpha val="60000"/>
                    </a:schemeClr>
                  </a:glow>
                </a:effectLst>
              </a:rPr>
              <a:t>Matthew 5:33 / perform oaths</a:t>
            </a:r>
          </a:p>
        </p:txBody>
      </p:sp>
      <p:sp>
        <p:nvSpPr>
          <p:cNvPr id="14" name="Rectangle 13"/>
          <p:cNvSpPr/>
          <p:nvPr/>
        </p:nvSpPr>
        <p:spPr>
          <a:xfrm>
            <a:off x="6914651" y="4428327"/>
            <a:ext cx="6096000" cy="461665"/>
          </a:xfrm>
          <a:prstGeom prst="rect">
            <a:avLst/>
          </a:prstGeom>
        </p:spPr>
        <p:txBody>
          <a:bodyPr wrap="square">
            <a:spAutoFit/>
          </a:bodyPr>
          <a:lstStyle/>
          <a:p>
            <a:r>
              <a:rPr lang="en-US" sz="2400" b="1" dirty="0">
                <a:effectLst>
                  <a:glow rad="508000">
                    <a:schemeClr val="bg1">
                      <a:alpha val="60000"/>
                    </a:schemeClr>
                  </a:glow>
                </a:effectLst>
              </a:rPr>
              <a:t>Matthew 5:34-37 / keep your word</a:t>
            </a:r>
          </a:p>
        </p:txBody>
      </p:sp>
      <p:sp>
        <p:nvSpPr>
          <p:cNvPr id="16" name="Rectangle 15"/>
          <p:cNvSpPr/>
          <p:nvPr/>
        </p:nvSpPr>
        <p:spPr>
          <a:xfrm>
            <a:off x="312821" y="5148662"/>
            <a:ext cx="4584032" cy="461665"/>
          </a:xfrm>
          <a:prstGeom prst="rect">
            <a:avLst/>
          </a:prstGeom>
        </p:spPr>
        <p:txBody>
          <a:bodyPr wrap="square">
            <a:spAutoFit/>
          </a:bodyPr>
          <a:lstStyle/>
          <a:p>
            <a:r>
              <a:rPr lang="en-US" sz="2400" b="1" dirty="0">
                <a:effectLst>
                  <a:glow rad="508000">
                    <a:schemeClr val="bg1">
                      <a:alpha val="60000"/>
                    </a:schemeClr>
                  </a:glow>
                </a:effectLst>
              </a:rPr>
              <a:t>Matthew 5:38 / eye for an eye</a:t>
            </a:r>
          </a:p>
        </p:txBody>
      </p:sp>
      <p:sp>
        <p:nvSpPr>
          <p:cNvPr id="17" name="Rectangle 16"/>
          <p:cNvSpPr/>
          <p:nvPr/>
        </p:nvSpPr>
        <p:spPr>
          <a:xfrm>
            <a:off x="6914651" y="5148100"/>
            <a:ext cx="6096000" cy="461665"/>
          </a:xfrm>
          <a:prstGeom prst="rect">
            <a:avLst/>
          </a:prstGeom>
        </p:spPr>
        <p:txBody>
          <a:bodyPr wrap="square">
            <a:spAutoFit/>
          </a:bodyPr>
          <a:lstStyle/>
          <a:p>
            <a:r>
              <a:rPr lang="en-US" sz="2400" b="1" dirty="0">
                <a:effectLst>
                  <a:glow rad="508000">
                    <a:schemeClr val="bg1">
                      <a:alpha val="60000"/>
                    </a:schemeClr>
                  </a:glow>
                </a:effectLst>
              </a:rPr>
              <a:t>Matthew 5:39-49 / turn other cheek</a:t>
            </a:r>
          </a:p>
        </p:txBody>
      </p:sp>
      <p:sp>
        <p:nvSpPr>
          <p:cNvPr id="18" name="Rectangle 17"/>
          <p:cNvSpPr/>
          <p:nvPr/>
        </p:nvSpPr>
        <p:spPr>
          <a:xfrm>
            <a:off x="312821" y="5867875"/>
            <a:ext cx="6115274" cy="461665"/>
          </a:xfrm>
          <a:prstGeom prst="rect">
            <a:avLst/>
          </a:prstGeom>
        </p:spPr>
        <p:txBody>
          <a:bodyPr wrap="square">
            <a:spAutoFit/>
          </a:bodyPr>
          <a:lstStyle/>
          <a:p>
            <a:r>
              <a:rPr lang="en-US" sz="2400" b="1" dirty="0">
                <a:effectLst>
                  <a:glow rad="508000">
                    <a:schemeClr val="bg1">
                      <a:alpha val="60000"/>
                    </a:schemeClr>
                  </a:glow>
                </a:effectLst>
              </a:rPr>
              <a:t>Matthew 5:43 / love neighbor &amp; hate enemy</a:t>
            </a:r>
          </a:p>
        </p:txBody>
      </p:sp>
      <p:sp>
        <p:nvSpPr>
          <p:cNvPr id="19" name="Rectangle 18"/>
          <p:cNvSpPr/>
          <p:nvPr/>
        </p:nvSpPr>
        <p:spPr>
          <a:xfrm>
            <a:off x="6914651" y="5867875"/>
            <a:ext cx="6096000" cy="461665"/>
          </a:xfrm>
          <a:prstGeom prst="rect">
            <a:avLst/>
          </a:prstGeom>
        </p:spPr>
        <p:txBody>
          <a:bodyPr wrap="square">
            <a:spAutoFit/>
          </a:bodyPr>
          <a:lstStyle/>
          <a:p>
            <a:r>
              <a:rPr lang="en-US" sz="2400" b="1" dirty="0">
                <a:effectLst>
                  <a:glow rad="508000">
                    <a:schemeClr val="bg1">
                      <a:alpha val="60000"/>
                    </a:schemeClr>
                  </a:glow>
                </a:effectLst>
              </a:rPr>
              <a:t>Matthew 5:39-49 / love enemies</a:t>
            </a: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500584">
            <a:off x="4976257" y="2077707"/>
            <a:ext cx="1694498" cy="1371600"/>
          </a:xfrm>
          <a:prstGeom prst="rect">
            <a:avLst/>
          </a:prstGeom>
          <a:effectLst>
            <a:glow rad="139700">
              <a:schemeClr val="accent4">
                <a:satMod val="175000"/>
                <a:alpha val="40000"/>
              </a:schemeClr>
            </a:glow>
          </a:effectLst>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500584">
            <a:off x="4543197" y="2893959"/>
            <a:ext cx="2116310" cy="1371600"/>
          </a:xfrm>
          <a:prstGeom prst="rect">
            <a:avLst/>
          </a:prstGeom>
          <a:effectLst>
            <a:glow rad="139700">
              <a:schemeClr val="accent4">
                <a:satMod val="175000"/>
                <a:alpha val="40000"/>
              </a:schemeClr>
            </a:glow>
          </a:effectLst>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500584">
            <a:off x="4542904" y="3615025"/>
            <a:ext cx="2116310" cy="1371600"/>
          </a:xfrm>
          <a:prstGeom prst="rect">
            <a:avLst/>
          </a:prstGeom>
          <a:effectLst>
            <a:glow rad="139700">
              <a:schemeClr val="accent4">
                <a:satMod val="175000"/>
                <a:alpha val="40000"/>
              </a:schemeClr>
            </a:glow>
          </a:effectLst>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500584">
            <a:off x="4542611" y="4336091"/>
            <a:ext cx="2116310" cy="1371600"/>
          </a:xfrm>
          <a:prstGeom prst="rect">
            <a:avLst/>
          </a:prstGeom>
          <a:effectLst>
            <a:glow rad="139700">
              <a:schemeClr val="accent4">
                <a:satMod val="175000"/>
                <a:alpha val="40000"/>
              </a:schemeClr>
            </a:glow>
          </a:effectLst>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500584">
            <a:off x="4542318" y="5057157"/>
            <a:ext cx="2116310" cy="1371600"/>
          </a:xfrm>
          <a:prstGeom prst="rect">
            <a:avLst/>
          </a:prstGeom>
          <a:effectLst>
            <a:glow rad="139700">
              <a:schemeClr val="accent4">
                <a:satMod val="175000"/>
                <a:alpha val="40000"/>
              </a:schemeClr>
            </a:glow>
          </a:effectLst>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500584">
            <a:off x="5002676" y="5976881"/>
            <a:ext cx="1783357" cy="1155809"/>
          </a:xfrm>
          <a:prstGeom prst="rect">
            <a:avLst/>
          </a:prstGeom>
          <a:effectLst>
            <a:glow rad="139700">
              <a:schemeClr val="accent4">
                <a:satMod val="175000"/>
                <a:alpha val="40000"/>
              </a:schemeClr>
            </a:glow>
          </a:effectLst>
        </p:spPr>
      </p:pic>
      <p:sp>
        <p:nvSpPr>
          <p:cNvPr id="33" name="Rectangle 32"/>
          <p:cNvSpPr/>
          <p:nvPr/>
        </p:nvSpPr>
        <p:spPr>
          <a:xfrm>
            <a:off x="1767412" y="2580268"/>
            <a:ext cx="8511519" cy="2893100"/>
          </a:xfrm>
          <a:prstGeom prst="rect">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a:spAutoFit/>
          </a:bodyPr>
          <a:lstStyle/>
          <a:p>
            <a:r>
              <a:rPr lang="en-US" sz="2400" dirty="0"/>
              <a:t>Elder Bruce R. McConkie said</a:t>
            </a:r>
            <a:r>
              <a:rPr lang="en-US" sz="2400" dirty="0" smtClean="0"/>
              <a:t>:</a:t>
            </a:r>
          </a:p>
          <a:p>
            <a:r>
              <a:rPr lang="en-US" sz="2400" dirty="0" smtClean="0"/>
              <a:t>“</a:t>
            </a:r>
            <a:r>
              <a:rPr lang="en-US" sz="2400" dirty="0"/>
              <a:t>Under the Mosaic law the taking of oaths was </a:t>
            </a:r>
            <a:r>
              <a:rPr lang="en-US" sz="2400" dirty="0" smtClean="0"/>
              <a:t>so</a:t>
            </a:r>
          </a:p>
          <a:p>
            <a:r>
              <a:rPr lang="en-US" sz="2400" dirty="0" smtClean="0"/>
              <a:t>common </a:t>
            </a:r>
            <a:r>
              <a:rPr lang="en-US" sz="2400" dirty="0"/>
              <a:t>and covered such a variety of circumstances that, in practice, little verity attended statements that were not made with an oath. … Under the perfect law of Christ every man’s word is his bond, and all spoken statements are as true as though an oath attended each spoken word” </a:t>
            </a:r>
            <a:r>
              <a:rPr lang="en-US" sz="2400" dirty="0" smtClean="0"/>
              <a:t>                                     </a:t>
            </a:r>
            <a:r>
              <a:rPr lang="en-US" sz="1400" dirty="0" smtClean="0"/>
              <a:t>(</a:t>
            </a:r>
            <a:r>
              <a:rPr lang="en-US" sz="1400" dirty="0"/>
              <a:t>The Mortal Messiah, 4 vols. [1979–81], 2:140).</a:t>
            </a:r>
          </a:p>
        </p:txBody>
      </p:sp>
      <p:pic>
        <p:nvPicPr>
          <p:cNvPr id="34" name="Picture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32532" y="440652"/>
            <a:ext cx="1946399" cy="2724959"/>
          </a:xfrm>
          <a:prstGeom prst="ellipse">
            <a:avLst/>
          </a:prstGeom>
          <a:ln w="63500" cap="rnd">
            <a:solidFill>
              <a:srgbClr val="333333"/>
            </a:solidFill>
          </a:ln>
          <a:effectLst>
            <a:glow rad="101600">
              <a:schemeClr val="bg1">
                <a:alpha val="6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526008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1000"/>
                                        <p:tgtEl>
                                          <p:spTgt spid="27"/>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1000"/>
                                        <p:tgtEl>
                                          <p:spTgt spid="28"/>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left)">
                                      <p:cBhvr>
                                        <p:cTn id="40" dur="10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10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1000"/>
                                        <p:tgtEl>
                                          <p:spTgt spid="29"/>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10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left)">
                                      <p:cBhvr>
                                        <p:cTn id="59" dur="10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left)">
                                      <p:cBhvr>
                                        <p:cTn id="64" dur="1000"/>
                                        <p:tgtEl>
                                          <p:spTgt spid="30"/>
                                        </p:tgtEl>
                                      </p:cBhvr>
                                    </p:animEffec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left)">
                                      <p:cBhvr>
                                        <p:cTn id="68" dur="10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1000"/>
                                        <p:tgtEl>
                                          <p:spTgt spid="33"/>
                                        </p:tgtEl>
                                      </p:cBhvr>
                                    </p:animEffect>
                                  </p:childTnLst>
                                </p:cTn>
                              </p:par>
                            </p:childTnLst>
                          </p:cTn>
                        </p:par>
                        <p:par>
                          <p:cTn id="74" fill="hold">
                            <p:stCondLst>
                              <p:cond delay="1000"/>
                            </p:stCondLst>
                            <p:childTnLst>
                              <p:par>
                                <p:cTn id="75" presetID="53" presetClass="entr" presetSubtype="16" fill="hold" nodeType="after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p:cTn id="77" dur="2000" fill="hold"/>
                                        <p:tgtEl>
                                          <p:spTgt spid="34"/>
                                        </p:tgtEl>
                                        <p:attrNameLst>
                                          <p:attrName>ppt_w</p:attrName>
                                        </p:attrNameLst>
                                      </p:cBhvr>
                                      <p:tavLst>
                                        <p:tav tm="0">
                                          <p:val>
                                            <p:fltVal val="0"/>
                                          </p:val>
                                        </p:tav>
                                        <p:tav tm="100000">
                                          <p:val>
                                            <p:strVal val="#ppt_w"/>
                                          </p:val>
                                        </p:tav>
                                      </p:tavLst>
                                    </p:anim>
                                    <p:anim calcmode="lin" valueType="num">
                                      <p:cBhvr>
                                        <p:cTn id="78" dur="2000" fill="hold"/>
                                        <p:tgtEl>
                                          <p:spTgt spid="34"/>
                                        </p:tgtEl>
                                        <p:attrNameLst>
                                          <p:attrName>ppt_h</p:attrName>
                                        </p:attrNameLst>
                                      </p:cBhvr>
                                      <p:tavLst>
                                        <p:tav tm="0">
                                          <p:val>
                                            <p:fltVal val="0"/>
                                          </p:val>
                                        </p:tav>
                                        <p:tav tm="100000">
                                          <p:val>
                                            <p:strVal val="#ppt_h"/>
                                          </p:val>
                                        </p:tav>
                                      </p:tavLst>
                                    </p:anim>
                                    <p:animEffect transition="in" filter="fade">
                                      <p:cBhvr>
                                        <p:cTn id="79" dur="20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33"/>
                                        </p:tgtEl>
                                      </p:cBhvr>
                                    </p:animEffect>
                                    <p:set>
                                      <p:cBhvr>
                                        <p:cTn id="84" dur="1" fill="hold">
                                          <p:stCondLst>
                                            <p:cond delay="499"/>
                                          </p:stCondLst>
                                        </p:cTn>
                                        <p:tgtEl>
                                          <p:spTgt spid="33"/>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34"/>
                                        </p:tgtEl>
                                      </p:cBhvr>
                                    </p:animEffect>
                                    <p:set>
                                      <p:cBhvr>
                                        <p:cTn id="87" dur="1" fill="hold">
                                          <p:stCondLst>
                                            <p:cond delay="499"/>
                                          </p:stCondLst>
                                        </p:cTn>
                                        <p:tgtEl>
                                          <p:spTgt spid="34"/>
                                        </p:tgtEl>
                                        <p:attrNameLst>
                                          <p:attrName>style.visibility</p:attrName>
                                        </p:attrNameLst>
                                      </p:cBhvr>
                                      <p:to>
                                        <p:strVal val="hidden"/>
                                      </p:to>
                                    </p:set>
                                  </p:childTnLst>
                                </p:cTn>
                              </p:par>
                              <p:par>
                                <p:cTn id="88" presetID="22" presetClass="entr" presetSubtype="8" fill="hold" grpId="0"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wipe(left)">
                                      <p:cBhvr>
                                        <p:cTn id="90" dur="1000"/>
                                        <p:tgtEl>
                                          <p:spTgt spid="16"/>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wipe(left)">
                                      <p:cBhvr>
                                        <p:cTn id="95" dur="1000"/>
                                        <p:tgtEl>
                                          <p:spTgt spid="31"/>
                                        </p:tgtEl>
                                      </p:cBhvr>
                                    </p:animEffect>
                                  </p:childTnLst>
                                </p:cTn>
                              </p:par>
                            </p:childTnLst>
                          </p:cTn>
                        </p:par>
                        <p:par>
                          <p:cTn id="96" fill="hold">
                            <p:stCondLst>
                              <p:cond delay="1000"/>
                            </p:stCondLst>
                            <p:childTnLst>
                              <p:par>
                                <p:cTn id="97" presetID="22" presetClass="entr" presetSubtype="8" fill="hold" grpId="0" nodeType="after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wipe(left)">
                                      <p:cBhvr>
                                        <p:cTn id="99" dur="1000"/>
                                        <p:tgtEl>
                                          <p:spTgt spid="17"/>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18"/>
                                        </p:tgtEl>
                                        <p:attrNameLst>
                                          <p:attrName>style.visibility</p:attrName>
                                        </p:attrNameLst>
                                      </p:cBhvr>
                                      <p:to>
                                        <p:strVal val="visible"/>
                                      </p:to>
                                    </p:set>
                                    <p:animEffect transition="in" filter="wipe(left)">
                                      <p:cBhvr>
                                        <p:cTn id="104" dur="1000"/>
                                        <p:tgtEl>
                                          <p:spTgt spid="1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left)">
                                      <p:cBhvr>
                                        <p:cTn id="109" dur="1000"/>
                                        <p:tgtEl>
                                          <p:spTgt spid="32"/>
                                        </p:tgtEl>
                                      </p:cBhvr>
                                    </p:animEffect>
                                  </p:childTnLst>
                                </p:cTn>
                              </p:par>
                            </p:childTnLst>
                          </p:cTn>
                        </p:par>
                        <p:par>
                          <p:cTn id="110" fill="hold">
                            <p:stCondLst>
                              <p:cond delay="1000"/>
                            </p:stCondLst>
                            <p:childTnLst>
                              <p:par>
                                <p:cTn id="111" presetID="22" presetClass="entr" presetSubtype="8" fill="hold" grpId="0" nodeType="after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wipe(left)">
                                      <p:cBhvr>
                                        <p:cTn id="11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8" grpId="0"/>
      <p:bldP spid="3" grpId="0"/>
      <p:bldP spid="9" grpId="0"/>
      <p:bldP spid="10" grpId="0"/>
      <p:bldP spid="11" grpId="0"/>
      <p:bldP spid="12" grpId="0"/>
      <p:bldP spid="13" grpId="0"/>
      <p:bldP spid="14" grpId="0"/>
      <p:bldP spid="16" grpId="0"/>
      <p:bldP spid="17" grpId="0"/>
      <p:bldP spid="18" grpId="0"/>
      <p:bldP spid="19" grpId="0"/>
      <p:bldP spid="33" grpId="0" animBg="1"/>
      <p:bldP spid="3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696573" y="6165"/>
            <a:ext cx="2495427" cy="707886"/>
          </a:xfrm>
          <a:prstGeom prst="rect">
            <a:avLst/>
          </a:prstGeom>
          <a:noFill/>
        </p:spPr>
        <p:txBody>
          <a:bodyPr wrap="none" rtlCol="0">
            <a:spAutoFit/>
          </a:bodyPr>
          <a:lstStyle/>
          <a:p>
            <a:pPr algn="r"/>
            <a:r>
              <a:rPr lang="en-US" sz="2000" dirty="0" smtClean="0">
                <a:effectLst>
                  <a:glow rad="101600">
                    <a:schemeClr val="bg1">
                      <a:alpha val="60000"/>
                    </a:schemeClr>
                  </a:glow>
                </a:effectLst>
              </a:rPr>
              <a:t>Lesson 8</a:t>
            </a:r>
          </a:p>
          <a:p>
            <a:pPr algn="r"/>
            <a:r>
              <a:rPr lang="en-US" sz="2000" dirty="0" smtClean="0">
                <a:effectLst>
                  <a:glow rad="101600">
                    <a:schemeClr val="bg1">
                      <a:alpha val="60000"/>
                    </a:schemeClr>
                  </a:glow>
                </a:effectLst>
              </a:rPr>
              <a:t>Sermon on the Mount</a:t>
            </a:r>
            <a:endParaRPr lang="en-US" sz="2000" dirty="0">
              <a:effectLst>
                <a:glow rad="101600">
                  <a:schemeClr val="bg1">
                    <a:alpha val="60000"/>
                  </a:schemeClr>
                </a:glow>
              </a:effectLst>
            </a:endParaRPr>
          </a:p>
        </p:txBody>
      </p:sp>
      <p:sp>
        <p:nvSpPr>
          <p:cNvPr id="6" name="TextBox 5"/>
          <p:cNvSpPr txBox="1"/>
          <p:nvPr/>
        </p:nvSpPr>
        <p:spPr>
          <a:xfrm>
            <a:off x="88391" y="6457890"/>
            <a:ext cx="5733557" cy="707886"/>
          </a:xfrm>
          <a:prstGeom prst="rect">
            <a:avLst/>
          </a:prstGeom>
          <a:noFill/>
        </p:spPr>
        <p:txBody>
          <a:bodyPr wrap="none" rtlCol="0">
            <a:spAutoFit/>
          </a:bodyPr>
          <a:lstStyle>
            <a:defPPr>
              <a:defRPr lang="en-US"/>
            </a:defPPr>
            <a:lvl1pPr>
              <a:defRPr sz="2000">
                <a:effectLst>
                  <a:glow rad="101600">
                    <a:schemeClr val="bg1">
                      <a:alpha val="60000"/>
                    </a:schemeClr>
                  </a:glow>
                </a:effectLst>
              </a:defRPr>
            </a:lvl1pPr>
          </a:lstStyle>
          <a:p>
            <a:r>
              <a:rPr lang="en-US" dirty="0"/>
              <a:t>3. Jesus teaches a higher law than the law of Moses.</a:t>
            </a:r>
          </a:p>
          <a:p>
            <a:endParaRPr lang="en-US" dirty="0"/>
          </a:p>
        </p:txBody>
      </p:sp>
      <p:sp>
        <p:nvSpPr>
          <p:cNvPr id="7" name="TextBox 6"/>
          <p:cNvSpPr txBox="1"/>
          <p:nvPr/>
        </p:nvSpPr>
        <p:spPr>
          <a:xfrm>
            <a:off x="417095" y="2454920"/>
            <a:ext cx="2826158" cy="646331"/>
          </a:xfrm>
          <a:prstGeom prst="rect">
            <a:avLst/>
          </a:prstGeom>
          <a:noFill/>
        </p:spPr>
        <p:txBody>
          <a:bodyPr wrap="none" rtlCol="0">
            <a:spAutoFit/>
          </a:bodyPr>
          <a:lstStyle/>
          <a:p>
            <a:r>
              <a:rPr lang="en-US" sz="3600" dirty="0" smtClean="0">
                <a:effectLst>
                  <a:glow rad="101600">
                    <a:schemeClr val="bg1">
                      <a:alpha val="60000"/>
                    </a:schemeClr>
                  </a:glow>
                </a:effectLst>
              </a:rPr>
              <a:t>Matthew 5:48</a:t>
            </a:r>
            <a:endParaRPr lang="en-US" sz="3600" dirty="0">
              <a:effectLst>
                <a:glow rad="101600">
                  <a:schemeClr val="bg1">
                    <a:alpha val="60000"/>
                  </a:schemeClr>
                </a:glow>
              </a:effectLst>
            </a:endParaRPr>
          </a:p>
        </p:txBody>
      </p:sp>
      <p:sp>
        <p:nvSpPr>
          <p:cNvPr id="2" name="Rectangle 1"/>
          <p:cNvSpPr/>
          <p:nvPr/>
        </p:nvSpPr>
        <p:spPr>
          <a:xfrm>
            <a:off x="417095" y="3066288"/>
            <a:ext cx="4544870" cy="1569660"/>
          </a:xfrm>
          <a:prstGeom prst="rect">
            <a:avLst/>
          </a:prstGeom>
        </p:spPr>
        <p:txBody>
          <a:bodyPr wrap="square">
            <a:spAutoFit/>
          </a:bodyPr>
          <a:lstStyle/>
          <a:p>
            <a:r>
              <a:rPr lang="en-US" sz="3200" baseline="30000" dirty="0">
                <a:solidFill>
                  <a:srgbClr val="7030A0"/>
                </a:solidFill>
                <a:effectLst>
                  <a:glow rad="101600">
                    <a:schemeClr val="bg1">
                      <a:alpha val="60000"/>
                    </a:schemeClr>
                  </a:glow>
                </a:effectLst>
              </a:rPr>
              <a:t>48 </a:t>
            </a:r>
            <a:r>
              <a:rPr lang="en-US" sz="3200" dirty="0">
                <a:solidFill>
                  <a:srgbClr val="7030A0"/>
                </a:solidFill>
                <a:effectLst>
                  <a:glow rad="101600">
                    <a:schemeClr val="bg1">
                      <a:alpha val="60000"/>
                    </a:schemeClr>
                  </a:glow>
                </a:effectLst>
              </a:rPr>
              <a:t>Be ye therefore perfect, even as your Father which is in heaven is perfect.</a:t>
            </a:r>
          </a:p>
        </p:txBody>
      </p:sp>
      <p:sp>
        <p:nvSpPr>
          <p:cNvPr id="3" name="Rectangle 2"/>
          <p:cNvSpPr/>
          <p:nvPr/>
        </p:nvSpPr>
        <p:spPr>
          <a:xfrm rot="20963023">
            <a:off x="5067379" y="3120167"/>
            <a:ext cx="6565272" cy="1569660"/>
          </a:xfrm>
          <a:prstGeom prst="rect">
            <a:avLst/>
          </a:prstGeom>
        </p:spPr>
        <p:txBody>
          <a:bodyPr wrap="square">
            <a:spAutoFit/>
          </a:bodyPr>
          <a:lstStyle/>
          <a:p>
            <a:r>
              <a:rPr lang="en-US" sz="3200" b="1" dirty="0">
                <a:solidFill>
                  <a:srgbClr val="7030A0"/>
                </a:solidFill>
                <a:effectLst>
                  <a:glow rad="101600">
                    <a:schemeClr val="bg1">
                      <a:alpha val="60000"/>
                    </a:schemeClr>
                  </a:glow>
                </a:effectLst>
              </a:rPr>
              <a:t>an alternate Greek </a:t>
            </a:r>
            <a:r>
              <a:rPr lang="en-US" sz="3200" b="1" dirty="0" smtClean="0">
                <a:solidFill>
                  <a:srgbClr val="7030A0"/>
                </a:solidFill>
                <a:effectLst>
                  <a:glow rad="101600">
                    <a:schemeClr val="bg1">
                      <a:alpha val="60000"/>
                    </a:schemeClr>
                  </a:glow>
                </a:effectLst>
              </a:rPr>
              <a:t>translation</a:t>
            </a:r>
          </a:p>
          <a:p>
            <a:r>
              <a:rPr lang="en-US" sz="3200" b="1" dirty="0" smtClean="0">
                <a:solidFill>
                  <a:srgbClr val="7030A0"/>
                </a:solidFill>
                <a:effectLst>
                  <a:glow rad="101600">
                    <a:schemeClr val="bg1">
                      <a:alpha val="60000"/>
                    </a:schemeClr>
                  </a:glow>
                </a:effectLst>
              </a:rPr>
              <a:t>of </a:t>
            </a:r>
            <a:r>
              <a:rPr lang="en-US" sz="3200" b="1" dirty="0">
                <a:solidFill>
                  <a:srgbClr val="7030A0"/>
                </a:solidFill>
                <a:effectLst>
                  <a:glow rad="101600">
                    <a:schemeClr val="bg1">
                      <a:alpha val="60000"/>
                    </a:schemeClr>
                  </a:glow>
                </a:effectLst>
              </a:rPr>
              <a:t>the word perfect </a:t>
            </a:r>
            <a:r>
              <a:rPr lang="en-US" sz="3200" b="1" dirty="0" smtClean="0">
                <a:solidFill>
                  <a:srgbClr val="7030A0"/>
                </a:solidFill>
                <a:effectLst>
                  <a:glow rad="101600">
                    <a:schemeClr val="bg1">
                      <a:alpha val="60000"/>
                    </a:schemeClr>
                  </a:glow>
                </a:effectLst>
              </a:rPr>
              <a:t>is</a:t>
            </a:r>
          </a:p>
          <a:p>
            <a:r>
              <a:rPr lang="en-US" sz="3200" b="1" dirty="0" smtClean="0">
                <a:solidFill>
                  <a:srgbClr val="7030A0"/>
                </a:solidFill>
                <a:effectLst>
                  <a:glow rad="101600">
                    <a:schemeClr val="bg1">
                      <a:alpha val="60000"/>
                    </a:schemeClr>
                  </a:glow>
                </a:effectLst>
              </a:rPr>
              <a:t>“complete</a:t>
            </a:r>
            <a:r>
              <a:rPr lang="en-US" sz="3200" b="1" dirty="0">
                <a:solidFill>
                  <a:srgbClr val="7030A0"/>
                </a:solidFill>
                <a:effectLst>
                  <a:glow rad="101600">
                    <a:schemeClr val="bg1">
                      <a:alpha val="60000"/>
                    </a:schemeClr>
                  </a:glow>
                </a:effectLst>
              </a:rPr>
              <a:t>, finished, fully </a:t>
            </a:r>
            <a:r>
              <a:rPr lang="en-US" sz="3200" b="1" dirty="0" smtClean="0">
                <a:solidFill>
                  <a:srgbClr val="7030A0"/>
                </a:solidFill>
                <a:effectLst>
                  <a:glow rad="101600">
                    <a:schemeClr val="bg1">
                      <a:alpha val="60000"/>
                    </a:schemeClr>
                  </a:glow>
                </a:effectLst>
              </a:rPr>
              <a:t>developed”</a:t>
            </a: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45565" y="110317"/>
            <a:ext cx="6102437" cy="2787769"/>
          </a:xfrm>
          <a:prstGeom prst="rect">
            <a:avLst/>
          </a:prstGeom>
          <a:effectLst>
            <a:glow rad="101600">
              <a:schemeClr val="bg1">
                <a:alpha val="60000"/>
              </a:schemeClr>
            </a:glow>
          </a:effectLst>
        </p:spPr>
      </p:pic>
      <p:sp>
        <p:nvSpPr>
          <p:cNvPr id="9" name="TextBox 8"/>
          <p:cNvSpPr txBox="1"/>
          <p:nvPr/>
        </p:nvSpPr>
        <p:spPr>
          <a:xfrm>
            <a:off x="417095" y="4804150"/>
            <a:ext cx="2826158" cy="646331"/>
          </a:xfrm>
          <a:prstGeom prst="rect">
            <a:avLst/>
          </a:prstGeom>
          <a:noFill/>
        </p:spPr>
        <p:txBody>
          <a:bodyPr wrap="none" rtlCol="0">
            <a:spAutoFit/>
          </a:bodyPr>
          <a:lstStyle/>
          <a:p>
            <a:r>
              <a:rPr lang="en-US" sz="3600" dirty="0" smtClean="0">
                <a:effectLst>
                  <a:glow rad="101600">
                    <a:schemeClr val="bg1">
                      <a:alpha val="60000"/>
                    </a:schemeClr>
                  </a:glow>
                </a:effectLst>
              </a:rPr>
              <a:t>Matthew 5:48</a:t>
            </a:r>
            <a:endParaRPr lang="en-US" sz="3600" dirty="0">
              <a:effectLst>
                <a:glow rad="101600">
                  <a:schemeClr val="bg1">
                    <a:alpha val="60000"/>
                  </a:schemeClr>
                </a:glow>
              </a:effectLst>
            </a:endParaRPr>
          </a:p>
        </p:txBody>
      </p:sp>
      <p:sp>
        <p:nvSpPr>
          <p:cNvPr id="11" name="Rectangle 10"/>
          <p:cNvSpPr/>
          <p:nvPr/>
        </p:nvSpPr>
        <p:spPr>
          <a:xfrm>
            <a:off x="766102" y="5369410"/>
            <a:ext cx="2946089" cy="584775"/>
          </a:xfrm>
          <a:prstGeom prst="rect">
            <a:avLst/>
          </a:prstGeom>
        </p:spPr>
        <p:txBody>
          <a:bodyPr wrap="square">
            <a:spAutoFit/>
          </a:bodyPr>
          <a:lstStyle/>
          <a:p>
            <a:r>
              <a:rPr lang="en-US" sz="3200" dirty="0" smtClean="0">
                <a:solidFill>
                  <a:srgbClr val="7030A0"/>
                </a:solidFill>
                <a:effectLst>
                  <a:glow rad="101600">
                    <a:schemeClr val="bg1">
                      <a:alpha val="60000"/>
                    </a:schemeClr>
                  </a:glow>
                </a:effectLst>
              </a:rPr>
              <a:t>Footnote 48b</a:t>
            </a:r>
            <a:endParaRPr lang="en-US" sz="3200" dirty="0">
              <a:solidFill>
                <a:srgbClr val="7030A0"/>
              </a:solidFill>
              <a:effectLst>
                <a:glow rad="101600">
                  <a:schemeClr val="bg1">
                    <a:alpha val="60000"/>
                  </a:schemeClr>
                </a:glow>
              </a:effectLst>
            </a:endParaRPr>
          </a:p>
        </p:txBody>
      </p:sp>
    </p:spTree>
    <p:extLst>
      <p:ext uri="{BB962C8B-B14F-4D97-AF65-F5344CB8AC3E}">
        <p14:creationId xmlns:p14="http://schemas.microsoft.com/office/powerpoint/2010/main" val="19686497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696573" y="6165"/>
            <a:ext cx="2495427" cy="707886"/>
          </a:xfrm>
          <a:prstGeom prst="rect">
            <a:avLst/>
          </a:prstGeom>
          <a:noFill/>
        </p:spPr>
        <p:txBody>
          <a:bodyPr wrap="none" rtlCol="0">
            <a:spAutoFit/>
          </a:bodyPr>
          <a:lstStyle/>
          <a:p>
            <a:pPr algn="r"/>
            <a:r>
              <a:rPr lang="en-US" sz="2000" dirty="0" smtClean="0">
                <a:effectLst>
                  <a:glow rad="101600">
                    <a:schemeClr val="bg1">
                      <a:alpha val="60000"/>
                    </a:schemeClr>
                  </a:glow>
                </a:effectLst>
              </a:rPr>
              <a:t>Lesson 8</a:t>
            </a:r>
          </a:p>
          <a:p>
            <a:pPr algn="r"/>
            <a:r>
              <a:rPr lang="en-US" sz="2000" dirty="0" smtClean="0">
                <a:effectLst>
                  <a:glow rad="101600">
                    <a:schemeClr val="bg1">
                      <a:alpha val="60000"/>
                    </a:schemeClr>
                  </a:glow>
                </a:effectLst>
              </a:rPr>
              <a:t>Sermon on the Mount</a:t>
            </a:r>
            <a:endParaRPr lang="en-US" sz="2000" dirty="0">
              <a:effectLst>
                <a:glow rad="101600">
                  <a:schemeClr val="bg1">
                    <a:alpha val="60000"/>
                  </a:schemeClr>
                </a:glow>
              </a:effectLst>
            </a:endParaRPr>
          </a:p>
        </p:txBody>
      </p:sp>
      <p:sp>
        <p:nvSpPr>
          <p:cNvPr id="6" name="TextBox 5"/>
          <p:cNvSpPr txBox="1"/>
          <p:nvPr/>
        </p:nvSpPr>
        <p:spPr>
          <a:xfrm>
            <a:off x="88391" y="6457890"/>
            <a:ext cx="5733557" cy="707886"/>
          </a:xfrm>
          <a:prstGeom prst="rect">
            <a:avLst/>
          </a:prstGeom>
          <a:noFill/>
        </p:spPr>
        <p:txBody>
          <a:bodyPr wrap="none" rtlCol="0">
            <a:spAutoFit/>
          </a:bodyPr>
          <a:lstStyle>
            <a:defPPr>
              <a:defRPr lang="en-US"/>
            </a:defPPr>
            <a:lvl1pPr>
              <a:defRPr sz="2000">
                <a:effectLst>
                  <a:glow rad="101600">
                    <a:schemeClr val="bg1">
                      <a:alpha val="60000"/>
                    </a:schemeClr>
                  </a:glow>
                </a:effectLst>
              </a:defRPr>
            </a:lvl1pPr>
          </a:lstStyle>
          <a:p>
            <a:r>
              <a:rPr lang="en-US" dirty="0"/>
              <a:t>3. Jesus teaches a higher law than the law of Moses.</a:t>
            </a:r>
          </a:p>
          <a:p>
            <a:endParaRPr lang="en-US" dirty="0"/>
          </a:p>
        </p:txBody>
      </p:sp>
      <p:sp>
        <p:nvSpPr>
          <p:cNvPr id="7" name="TextBox 6"/>
          <p:cNvSpPr txBox="1"/>
          <p:nvPr/>
        </p:nvSpPr>
        <p:spPr>
          <a:xfrm>
            <a:off x="417095" y="2454920"/>
            <a:ext cx="2826158" cy="646331"/>
          </a:xfrm>
          <a:prstGeom prst="rect">
            <a:avLst/>
          </a:prstGeom>
          <a:noFill/>
        </p:spPr>
        <p:txBody>
          <a:bodyPr wrap="none" rtlCol="0">
            <a:spAutoFit/>
          </a:bodyPr>
          <a:lstStyle/>
          <a:p>
            <a:r>
              <a:rPr lang="en-US" sz="3600" dirty="0" smtClean="0">
                <a:effectLst>
                  <a:glow rad="101600">
                    <a:schemeClr val="bg1">
                      <a:alpha val="60000"/>
                    </a:schemeClr>
                  </a:glow>
                </a:effectLst>
              </a:rPr>
              <a:t>Matthew 5:48</a:t>
            </a:r>
            <a:endParaRPr lang="en-US" sz="3600" dirty="0">
              <a:effectLst>
                <a:glow rad="101600">
                  <a:schemeClr val="bg1">
                    <a:alpha val="60000"/>
                  </a:schemeClr>
                </a:glow>
              </a:effectLst>
            </a:endParaRPr>
          </a:p>
        </p:txBody>
      </p:sp>
      <p:sp>
        <p:nvSpPr>
          <p:cNvPr id="2" name="Rectangle 1"/>
          <p:cNvSpPr/>
          <p:nvPr/>
        </p:nvSpPr>
        <p:spPr>
          <a:xfrm>
            <a:off x="417095" y="3066288"/>
            <a:ext cx="4544870" cy="1569660"/>
          </a:xfrm>
          <a:prstGeom prst="rect">
            <a:avLst/>
          </a:prstGeom>
        </p:spPr>
        <p:txBody>
          <a:bodyPr wrap="square">
            <a:spAutoFit/>
          </a:bodyPr>
          <a:lstStyle/>
          <a:p>
            <a:r>
              <a:rPr lang="en-US" sz="3200" baseline="30000" dirty="0">
                <a:solidFill>
                  <a:srgbClr val="7030A0"/>
                </a:solidFill>
                <a:effectLst>
                  <a:glow rad="101600">
                    <a:schemeClr val="bg1">
                      <a:alpha val="60000"/>
                    </a:schemeClr>
                  </a:glow>
                </a:effectLst>
              </a:rPr>
              <a:t>48 </a:t>
            </a:r>
            <a:r>
              <a:rPr lang="en-US" sz="3200" dirty="0">
                <a:solidFill>
                  <a:srgbClr val="7030A0"/>
                </a:solidFill>
                <a:effectLst>
                  <a:glow rad="101600">
                    <a:schemeClr val="bg1">
                      <a:alpha val="60000"/>
                    </a:schemeClr>
                  </a:glow>
                </a:effectLst>
              </a:rPr>
              <a:t>Be ye therefore perfect, even as your Father which is in heaven is perfect.</a:t>
            </a:r>
          </a:p>
        </p:txBody>
      </p:sp>
      <p:sp>
        <p:nvSpPr>
          <p:cNvPr id="3" name="Rectangle 2"/>
          <p:cNvSpPr/>
          <p:nvPr/>
        </p:nvSpPr>
        <p:spPr>
          <a:xfrm rot="20963023">
            <a:off x="5067379" y="3120167"/>
            <a:ext cx="6565272" cy="1569660"/>
          </a:xfrm>
          <a:prstGeom prst="rect">
            <a:avLst/>
          </a:prstGeom>
        </p:spPr>
        <p:txBody>
          <a:bodyPr wrap="square">
            <a:spAutoFit/>
          </a:bodyPr>
          <a:lstStyle/>
          <a:p>
            <a:r>
              <a:rPr lang="en-US" sz="3200" b="1" dirty="0">
                <a:solidFill>
                  <a:srgbClr val="7030A0"/>
                </a:solidFill>
                <a:effectLst>
                  <a:glow rad="101600">
                    <a:schemeClr val="bg1">
                      <a:alpha val="60000"/>
                    </a:schemeClr>
                  </a:glow>
                </a:effectLst>
              </a:rPr>
              <a:t>an alternate Greek </a:t>
            </a:r>
            <a:r>
              <a:rPr lang="en-US" sz="3200" b="1" dirty="0" smtClean="0">
                <a:solidFill>
                  <a:srgbClr val="7030A0"/>
                </a:solidFill>
                <a:effectLst>
                  <a:glow rad="101600">
                    <a:schemeClr val="bg1">
                      <a:alpha val="60000"/>
                    </a:schemeClr>
                  </a:glow>
                </a:effectLst>
              </a:rPr>
              <a:t>translation</a:t>
            </a:r>
          </a:p>
          <a:p>
            <a:r>
              <a:rPr lang="en-US" sz="3200" b="1" dirty="0" smtClean="0">
                <a:solidFill>
                  <a:srgbClr val="7030A0"/>
                </a:solidFill>
                <a:effectLst>
                  <a:glow rad="101600">
                    <a:schemeClr val="bg1">
                      <a:alpha val="60000"/>
                    </a:schemeClr>
                  </a:glow>
                </a:effectLst>
              </a:rPr>
              <a:t>of </a:t>
            </a:r>
            <a:r>
              <a:rPr lang="en-US" sz="3200" b="1" dirty="0">
                <a:solidFill>
                  <a:srgbClr val="7030A0"/>
                </a:solidFill>
                <a:effectLst>
                  <a:glow rad="101600">
                    <a:schemeClr val="bg1">
                      <a:alpha val="60000"/>
                    </a:schemeClr>
                  </a:glow>
                </a:effectLst>
              </a:rPr>
              <a:t>the word perfect </a:t>
            </a:r>
            <a:r>
              <a:rPr lang="en-US" sz="3200" b="1" dirty="0" smtClean="0">
                <a:solidFill>
                  <a:srgbClr val="7030A0"/>
                </a:solidFill>
                <a:effectLst>
                  <a:glow rad="101600">
                    <a:schemeClr val="bg1">
                      <a:alpha val="60000"/>
                    </a:schemeClr>
                  </a:glow>
                </a:effectLst>
              </a:rPr>
              <a:t>is</a:t>
            </a:r>
          </a:p>
          <a:p>
            <a:r>
              <a:rPr lang="en-US" sz="3200" b="1" dirty="0" smtClean="0">
                <a:solidFill>
                  <a:srgbClr val="7030A0"/>
                </a:solidFill>
                <a:effectLst>
                  <a:glow rad="101600">
                    <a:schemeClr val="bg1">
                      <a:alpha val="60000"/>
                    </a:schemeClr>
                  </a:glow>
                </a:effectLst>
              </a:rPr>
              <a:t>“complete</a:t>
            </a:r>
            <a:r>
              <a:rPr lang="en-US" sz="3200" b="1" dirty="0">
                <a:solidFill>
                  <a:srgbClr val="7030A0"/>
                </a:solidFill>
                <a:effectLst>
                  <a:glow rad="101600">
                    <a:schemeClr val="bg1">
                      <a:alpha val="60000"/>
                    </a:schemeClr>
                  </a:glow>
                </a:effectLst>
              </a:rPr>
              <a:t>, finished, fully </a:t>
            </a:r>
            <a:r>
              <a:rPr lang="en-US" sz="3200" b="1" dirty="0" smtClean="0">
                <a:solidFill>
                  <a:srgbClr val="7030A0"/>
                </a:solidFill>
                <a:effectLst>
                  <a:glow rad="101600">
                    <a:schemeClr val="bg1">
                      <a:alpha val="60000"/>
                    </a:schemeClr>
                  </a:glow>
                </a:effectLst>
              </a:rPr>
              <a:t>developed”</a:t>
            </a: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45565" y="110317"/>
            <a:ext cx="6102437" cy="2787769"/>
          </a:xfrm>
          <a:prstGeom prst="rect">
            <a:avLst/>
          </a:prstGeom>
          <a:effectLst>
            <a:glow rad="101600">
              <a:schemeClr val="bg1">
                <a:alpha val="60000"/>
              </a:schemeClr>
            </a:glow>
          </a:effectLst>
        </p:spPr>
      </p:pic>
      <p:sp>
        <p:nvSpPr>
          <p:cNvPr id="9" name="TextBox 8"/>
          <p:cNvSpPr txBox="1"/>
          <p:nvPr/>
        </p:nvSpPr>
        <p:spPr>
          <a:xfrm>
            <a:off x="417095" y="4804150"/>
            <a:ext cx="2826158" cy="646331"/>
          </a:xfrm>
          <a:prstGeom prst="rect">
            <a:avLst/>
          </a:prstGeom>
          <a:noFill/>
        </p:spPr>
        <p:txBody>
          <a:bodyPr wrap="none" rtlCol="0">
            <a:spAutoFit/>
          </a:bodyPr>
          <a:lstStyle/>
          <a:p>
            <a:r>
              <a:rPr lang="en-US" sz="3600" dirty="0" smtClean="0">
                <a:effectLst>
                  <a:glow rad="101600">
                    <a:schemeClr val="bg1">
                      <a:alpha val="60000"/>
                    </a:schemeClr>
                  </a:glow>
                </a:effectLst>
              </a:rPr>
              <a:t>Matthew 5:48</a:t>
            </a:r>
            <a:endParaRPr lang="en-US" sz="3600" dirty="0">
              <a:effectLst>
                <a:glow rad="101600">
                  <a:schemeClr val="bg1">
                    <a:alpha val="60000"/>
                  </a:schemeClr>
                </a:glow>
              </a:effectLst>
            </a:endParaRPr>
          </a:p>
        </p:txBody>
      </p:sp>
      <p:sp>
        <p:nvSpPr>
          <p:cNvPr id="11" name="Rectangle 10"/>
          <p:cNvSpPr/>
          <p:nvPr/>
        </p:nvSpPr>
        <p:spPr>
          <a:xfrm>
            <a:off x="766102" y="5369410"/>
            <a:ext cx="2946089" cy="584775"/>
          </a:xfrm>
          <a:prstGeom prst="rect">
            <a:avLst/>
          </a:prstGeom>
        </p:spPr>
        <p:txBody>
          <a:bodyPr wrap="square">
            <a:spAutoFit/>
          </a:bodyPr>
          <a:lstStyle/>
          <a:p>
            <a:r>
              <a:rPr lang="en-US" sz="3200" dirty="0" smtClean="0">
                <a:solidFill>
                  <a:srgbClr val="7030A0"/>
                </a:solidFill>
                <a:effectLst>
                  <a:glow rad="101600">
                    <a:schemeClr val="bg1">
                      <a:alpha val="60000"/>
                    </a:schemeClr>
                  </a:glow>
                </a:effectLst>
              </a:rPr>
              <a:t>Footnote 48b</a:t>
            </a:r>
            <a:endParaRPr lang="en-US" sz="3200" dirty="0">
              <a:solidFill>
                <a:srgbClr val="7030A0"/>
              </a:solidFill>
              <a:effectLst>
                <a:glow rad="101600">
                  <a:schemeClr val="bg1">
                    <a:alpha val="60000"/>
                  </a:schemeClr>
                </a:glow>
              </a:effectLst>
            </a:endParaRPr>
          </a:p>
        </p:txBody>
      </p:sp>
      <p:sp>
        <p:nvSpPr>
          <p:cNvPr id="10" name="Rectangle 9"/>
          <p:cNvSpPr/>
          <p:nvPr/>
        </p:nvSpPr>
        <p:spPr>
          <a:xfrm>
            <a:off x="180473" y="3133903"/>
            <a:ext cx="11879179" cy="3200876"/>
          </a:xfrm>
          <a:prstGeom prst="rect">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000" dirty="0"/>
              <a:t>President Joseph Fielding Smith said:</a:t>
            </a:r>
          </a:p>
          <a:p>
            <a:r>
              <a:rPr lang="en-US" sz="2400" i="1" dirty="0"/>
              <a:t>“I believe the Lord meant just what he said: that we should be perfect, as </a:t>
            </a:r>
            <a:r>
              <a:rPr lang="en-US" sz="2400" i="1" dirty="0" smtClean="0"/>
              <a:t>our</a:t>
            </a:r>
          </a:p>
          <a:p>
            <a:r>
              <a:rPr lang="en-US" sz="2400" i="1" dirty="0" smtClean="0"/>
              <a:t>Father in </a:t>
            </a:r>
            <a:r>
              <a:rPr lang="en-US" sz="2400" i="1" dirty="0"/>
              <a:t>H</a:t>
            </a:r>
            <a:r>
              <a:rPr lang="en-US" sz="2400" i="1" dirty="0" smtClean="0"/>
              <a:t>eaven </a:t>
            </a:r>
            <a:r>
              <a:rPr lang="en-US" sz="2400" i="1" dirty="0"/>
              <a:t>is perfect. That will not come all at once, but line upon line, and precept upon precept, example upon example, and even then not as long as we live in this mortal life, for we will have to go even beyond the grave before we reach that perfection and shall be like God.</a:t>
            </a:r>
          </a:p>
          <a:p>
            <a:r>
              <a:rPr lang="en-US" sz="2400" i="1" dirty="0" smtClean="0"/>
              <a:t>But </a:t>
            </a:r>
            <a:r>
              <a:rPr lang="en-US" sz="2400" i="1" dirty="0"/>
              <a:t>here we lay the foundation. Here is where we are taught these simple truths of the gospel of Jesus Christ, in this probationary state, to prepare us for that perfection. </a:t>
            </a:r>
            <a:r>
              <a:rPr lang="en-US" sz="2400" i="1" dirty="0" smtClean="0"/>
              <a:t>If </a:t>
            </a:r>
            <a:r>
              <a:rPr lang="en-US" sz="2400" i="1" dirty="0"/>
              <a:t>we are keeping the commandments of the Lord, we are on that road to perfection</a:t>
            </a:r>
            <a:r>
              <a:rPr lang="en-US" sz="2400" i="1" dirty="0" smtClean="0"/>
              <a:t>”</a:t>
            </a:r>
          </a:p>
          <a:p>
            <a:pPr algn="r"/>
            <a:r>
              <a:rPr lang="en-US" sz="1400" dirty="0" smtClean="0"/>
              <a:t>(</a:t>
            </a:r>
            <a:r>
              <a:rPr lang="en-US" sz="1400" dirty="0"/>
              <a:t>Doctrines of Salvation, comp. Bruce R. McConkie, 3 vols. [1954–56], 2:18–19</a:t>
            </a:r>
            <a:endParaRPr lang="en-US" sz="1400" dirty="0" smtClean="0">
              <a:effectLst>
                <a:glow rad="101600">
                  <a:schemeClr val="bg1">
                    <a:alpha val="60000"/>
                  </a:schemeClr>
                </a:glow>
              </a:effectLst>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6573" y="1022684"/>
            <a:ext cx="1986548" cy="26403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122305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2000" fill="hold"/>
                                        <p:tgtEl>
                                          <p:spTgt spid="12"/>
                                        </p:tgtEl>
                                        <p:attrNameLst>
                                          <p:attrName>ppt_w</p:attrName>
                                        </p:attrNameLst>
                                      </p:cBhvr>
                                      <p:tavLst>
                                        <p:tav tm="0">
                                          <p:val>
                                            <p:fltVal val="0"/>
                                          </p:val>
                                        </p:tav>
                                        <p:tav tm="100000">
                                          <p:val>
                                            <p:strVal val="#ppt_w"/>
                                          </p:val>
                                        </p:tav>
                                      </p:tavLst>
                                    </p:anim>
                                    <p:anim calcmode="lin" valueType="num">
                                      <p:cBhvr>
                                        <p:cTn id="11" dur="2000" fill="hold"/>
                                        <p:tgtEl>
                                          <p:spTgt spid="12"/>
                                        </p:tgtEl>
                                        <p:attrNameLst>
                                          <p:attrName>ppt_h</p:attrName>
                                        </p:attrNameLst>
                                      </p:cBhvr>
                                      <p:tavLst>
                                        <p:tav tm="0">
                                          <p:val>
                                            <p:fltVal val="0"/>
                                          </p:val>
                                        </p:tav>
                                        <p:tav tm="100000">
                                          <p:val>
                                            <p:strVal val="#ppt_h"/>
                                          </p:val>
                                        </p:tav>
                                      </p:tavLst>
                                    </p:anim>
                                    <p:animEffect transition="in" filter="fade">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696573" y="6165"/>
            <a:ext cx="2495427" cy="707886"/>
          </a:xfrm>
          <a:prstGeom prst="rect">
            <a:avLst/>
          </a:prstGeom>
          <a:noFill/>
        </p:spPr>
        <p:txBody>
          <a:bodyPr wrap="none" rtlCol="0">
            <a:spAutoFit/>
          </a:bodyPr>
          <a:lstStyle/>
          <a:p>
            <a:pPr algn="r"/>
            <a:r>
              <a:rPr lang="en-US" sz="2000" dirty="0" smtClean="0">
                <a:effectLst>
                  <a:glow rad="101600">
                    <a:schemeClr val="bg1">
                      <a:alpha val="60000"/>
                    </a:schemeClr>
                  </a:glow>
                </a:effectLst>
              </a:rPr>
              <a:t>Lesson 8</a:t>
            </a:r>
          </a:p>
          <a:p>
            <a:pPr algn="r"/>
            <a:r>
              <a:rPr lang="en-US" sz="2000" dirty="0" smtClean="0">
                <a:effectLst>
                  <a:glow rad="101600">
                    <a:schemeClr val="bg1">
                      <a:alpha val="60000"/>
                    </a:schemeClr>
                  </a:glow>
                </a:effectLst>
              </a:rPr>
              <a:t>Sermon on the Mount</a:t>
            </a:r>
            <a:endParaRPr lang="en-US" sz="2000" dirty="0">
              <a:effectLst>
                <a:glow rad="101600">
                  <a:schemeClr val="bg1">
                    <a:alpha val="60000"/>
                  </a:schemeClr>
                </a:glow>
              </a:effectLst>
            </a:endParaRPr>
          </a:p>
        </p:txBody>
      </p:sp>
      <p:sp>
        <p:nvSpPr>
          <p:cNvPr id="6" name="TextBox 5"/>
          <p:cNvSpPr txBox="1"/>
          <p:nvPr/>
        </p:nvSpPr>
        <p:spPr>
          <a:xfrm>
            <a:off x="88391" y="6457890"/>
            <a:ext cx="1386918" cy="707886"/>
          </a:xfrm>
          <a:prstGeom prst="rect">
            <a:avLst/>
          </a:prstGeom>
          <a:noFill/>
        </p:spPr>
        <p:txBody>
          <a:bodyPr wrap="none" rtlCol="0">
            <a:spAutoFit/>
          </a:bodyPr>
          <a:lstStyle>
            <a:defPPr>
              <a:defRPr lang="en-US"/>
            </a:defPPr>
            <a:lvl1pPr>
              <a:defRPr sz="2000">
                <a:effectLst>
                  <a:glow rad="101600">
                    <a:schemeClr val="bg1">
                      <a:alpha val="60000"/>
                    </a:schemeClr>
                  </a:glow>
                </a:effectLst>
              </a:defRPr>
            </a:lvl1pPr>
          </a:lstStyle>
          <a:p>
            <a:r>
              <a:rPr lang="en-US" dirty="0" smtClean="0"/>
              <a:t>Conclusion.</a:t>
            </a:r>
            <a:endParaRPr lang="en-US" dirty="0"/>
          </a:p>
          <a:p>
            <a:endParaRPr lang="en-US" dirty="0"/>
          </a:p>
        </p:txBody>
      </p:sp>
      <p:sp>
        <p:nvSpPr>
          <p:cNvPr id="2" name="Rectangle 1"/>
          <p:cNvSpPr/>
          <p:nvPr/>
        </p:nvSpPr>
        <p:spPr>
          <a:xfrm>
            <a:off x="517356" y="2735164"/>
            <a:ext cx="11574560" cy="3847207"/>
          </a:xfrm>
          <a:prstGeom prst="rect">
            <a:avLst/>
          </a:prstGeom>
          <a:scene3d>
            <a:camera prst="orthographicFront"/>
            <a:lightRig rig="threePt" dir="t"/>
          </a:scene3d>
          <a:sp3d>
            <a:bevelT/>
          </a:sp3d>
        </p:spPr>
        <p:style>
          <a:lnRef idx="0">
            <a:schemeClr val="accent2"/>
          </a:lnRef>
          <a:fillRef idx="3">
            <a:schemeClr val="accent2"/>
          </a:fillRef>
          <a:effectRef idx="3">
            <a:schemeClr val="accent2"/>
          </a:effectRef>
          <a:fontRef idx="minor">
            <a:schemeClr val="lt1"/>
          </a:fontRef>
        </p:style>
        <p:txBody>
          <a:bodyPr wrap="square">
            <a:spAutoFit/>
          </a:bodyPr>
          <a:lstStyle/>
          <a:p>
            <a:r>
              <a:rPr lang="en-US" sz="2300" dirty="0"/>
              <a:t>C.S. Lewis wrote this about seeking perfection:</a:t>
            </a:r>
          </a:p>
          <a:p>
            <a:r>
              <a:rPr lang="en-US" sz="2300" dirty="0"/>
              <a:t>"The command Be ye perfect is not idealistic gas. Nor is it a </a:t>
            </a:r>
            <a:r>
              <a:rPr lang="en-US" sz="2300" dirty="0" err="1" smtClean="0"/>
              <a:t>commandto</a:t>
            </a:r>
            <a:r>
              <a:rPr lang="en-US" sz="2300" dirty="0" smtClean="0"/>
              <a:t> </a:t>
            </a:r>
            <a:r>
              <a:rPr lang="en-US" sz="2300" dirty="0"/>
              <a:t>do </a:t>
            </a:r>
            <a:endParaRPr lang="en-US" sz="2300" dirty="0" smtClean="0"/>
          </a:p>
          <a:p>
            <a:r>
              <a:rPr lang="en-US" sz="2300" dirty="0" smtClean="0"/>
              <a:t>the </a:t>
            </a:r>
            <a:r>
              <a:rPr lang="en-US" sz="2300" dirty="0"/>
              <a:t>impossible. He [Christ] is going to make us creatures that </a:t>
            </a:r>
            <a:r>
              <a:rPr lang="en-US" sz="2300" dirty="0" smtClean="0"/>
              <a:t>can obey </a:t>
            </a:r>
            <a:r>
              <a:rPr lang="en-US" sz="2300" dirty="0"/>
              <a:t>that </a:t>
            </a:r>
            <a:endParaRPr lang="en-US" sz="2300" dirty="0" smtClean="0"/>
          </a:p>
          <a:p>
            <a:r>
              <a:rPr lang="en-US" sz="2300" dirty="0" smtClean="0"/>
              <a:t>command</a:t>
            </a:r>
            <a:r>
              <a:rPr lang="en-US" sz="2300" dirty="0"/>
              <a:t>. He said (in the Bible) that we were 'Gods' and He </a:t>
            </a:r>
            <a:r>
              <a:rPr lang="en-US" sz="2300" dirty="0" smtClean="0"/>
              <a:t>is going </a:t>
            </a:r>
            <a:r>
              <a:rPr lang="en-US" sz="2300" dirty="0"/>
              <a:t>to make good His words. If we let Him, for we can prevent Him, if we choose, He will make the feeblest and filthiest of us into a god or goddess, a dazzling, radiant, immortal creature, pulsating all through with such energy and joy and wisdom and love as we cannot now imagine, a bright stainless mirror which reflects back to God perfectly (though, of course, on a smaller scale) His own boundless power and delight and goodness. The process will be long and in parts very painful; but that is what we are in for. Nothing less. He meant what He said" </a:t>
            </a:r>
          </a:p>
          <a:p>
            <a:pPr algn="r"/>
            <a:r>
              <a:rPr lang="en-US" sz="1400" dirty="0"/>
              <a:t>(Mere Christianity, London: Fount Paperbacks, 1977, p. 172).</a:t>
            </a:r>
          </a:p>
        </p:txBody>
      </p:sp>
      <p:pic>
        <p:nvPicPr>
          <p:cNvPr id="7" name="Picture 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45565" y="110317"/>
            <a:ext cx="6102437" cy="2787769"/>
          </a:xfrm>
          <a:prstGeom prst="rect">
            <a:avLst/>
          </a:prstGeom>
          <a:effectLst>
            <a:glow rad="101600">
              <a:schemeClr val="bg1">
                <a:alpha val="60000"/>
              </a:schemeClr>
            </a:glo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8002" y="850413"/>
            <a:ext cx="2025656" cy="29302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p:cNvSpPr txBox="1"/>
          <p:nvPr/>
        </p:nvSpPr>
        <p:spPr>
          <a:xfrm>
            <a:off x="417095" y="2127368"/>
            <a:ext cx="2826158" cy="646331"/>
          </a:xfrm>
          <a:prstGeom prst="rect">
            <a:avLst/>
          </a:prstGeom>
          <a:noFill/>
        </p:spPr>
        <p:txBody>
          <a:bodyPr wrap="none" rtlCol="0">
            <a:spAutoFit/>
          </a:bodyPr>
          <a:lstStyle/>
          <a:p>
            <a:r>
              <a:rPr lang="en-US" sz="3600" dirty="0" smtClean="0">
                <a:effectLst>
                  <a:glow rad="101600">
                    <a:schemeClr val="bg1">
                      <a:alpha val="60000"/>
                    </a:schemeClr>
                  </a:glow>
                </a:effectLst>
              </a:rPr>
              <a:t>Matthew 5:48</a:t>
            </a:r>
            <a:endParaRPr lang="en-US" sz="3600" dirty="0">
              <a:effectLst>
                <a:glow rad="101600">
                  <a:schemeClr val="bg1">
                    <a:alpha val="60000"/>
                  </a:schemeClr>
                </a:glow>
              </a:effectLst>
            </a:endParaRPr>
          </a:p>
        </p:txBody>
      </p:sp>
    </p:spTree>
    <p:extLst>
      <p:ext uri="{BB962C8B-B14F-4D97-AF65-F5344CB8AC3E}">
        <p14:creationId xmlns:p14="http://schemas.microsoft.com/office/powerpoint/2010/main" val="39361647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9696573" y="6165"/>
            <a:ext cx="2495427" cy="707886"/>
          </a:xfrm>
          <a:prstGeom prst="rect">
            <a:avLst/>
          </a:prstGeom>
          <a:noFill/>
        </p:spPr>
        <p:txBody>
          <a:bodyPr wrap="none" rtlCol="0">
            <a:spAutoFit/>
          </a:bodyPr>
          <a:lstStyle/>
          <a:p>
            <a:pPr algn="r"/>
            <a:r>
              <a:rPr lang="en-US" sz="2000" dirty="0" smtClean="0">
                <a:effectLst>
                  <a:glow rad="101600">
                    <a:schemeClr val="bg1">
                      <a:alpha val="60000"/>
                    </a:schemeClr>
                  </a:glow>
                </a:effectLst>
              </a:rPr>
              <a:t>Lesson 8</a:t>
            </a:r>
          </a:p>
          <a:p>
            <a:pPr algn="r"/>
            <a:r>
              <a:rPr lang="en-US" sz="2000" dirty="0" smtClean="0">
                <a:effectLst>
                  <a:glow rad="101600">
                    <a:schemeClr val="bg1">
                      <a:alpha val="60000"/>
                    </a:schemeClr>
                  </a:glow>
                </a:effectLst>
              </a:rPr>
              <a:t>Sermon on the Mount</a:t>
            </a:r>
            <a:endParaRPr lang="en-US" sz="2000" dirty="0">
              <a:effectLst>
                <a:glow rad="101600">
                  <a:schemeClr val="bg1">
                    <a:alpha val="60000"/>
                  </a:schemeClr>
                </a:glow>
              </a:effectLst>
            </a:endParaRPr>
          </a:p>
        </p:txBody>
      </p:sp>
      <p:sp>
        <p:nvSpPr>
          <p:cNvPr id="6" name="TextBox 5"/>
          <p:cNvSpPr txBox="1"/>
          <p:nvPr/>
        </p:nvSpPr>
        <p:spPr>
          <a:xfrm>
            <a:off x="88391" y="6457890"/>
            <a:ext cx="1386918" cy="707886"/>
          </a:xfrm>
          <a:prstGeom prst="rect">
            <a:avLst/>
          </a:prstGeom>
          <a:noFill/>
        </p:spPr>
        <p:txBody>
          <a:bodyPr wrap="none" rtlCol="0">
            <a:spAutoFit/>
          </a:bodyPr>
          <a:lstStyle>
            <a:defPPr>
              <a:defRPr lang="en-US"/>
            </a:defPPr>
            <a:lvl1pPr>
              <a:defRPr sz="2000">
                <a:effectLst>
                  <a:glow rad="101600">
                    <a:schemeClr val="bg1">
                      <a:alpha val="60000"/>
                    </a:schemeClr>
                  </a:glow>
                </a:effectLst>
              </a:defRPr>
            </a:lvl1pPr>
          </a:lstStyle>
          <a:p>
            <a:r>
              <a:rPr lang="en-US" dirty="0" smtClean="0"/>
              <a:t>Conclusion.</a:t>
            </a: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2837" y="812064"/>
            <a:ext cx="3960415" cy="5852160"/>
          </a:xfrm>
          <a:prstGeom prst="roundRect">
            <a:avLst>
              <a:gd name="adj" fmla="val 11111"/>
            </a:avLst>
          </a:prstGeom>
          <a:ln w="190500" cap="rnd">
            <a:solidFill>
              <a:srgbClr val="C8C6BD"/>
            </a:solidFill>
            <a:prstDash val="solid"/>
          </a:ln>
          <a:effectLst>
            <a:outerShdw blurRad="50800" dist="38100" dir="2700000" algn="tl" rotWithShape="0">
              <a:prstClr val="black">
                <a:alpha val="40000"/>
              </a:prst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893600920"/>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85438" y="502017"/>
            <a:ext cx="6209368" cy="4772343"/>
            <a:chOff x="685438" y="502017"/>
            <a:chExt cx="6209368" cy="4772343"/>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438" y="502017"/>
              <a:ext cx="6209368" cy="4772343"/>
            </a:xfrm>
            <a:prstGeom prst="rect">
              <a:avLst/>
            </a:prstGeom>
            <a:ln>
              <a:solidFill>
                <a:schemeClr val="tx1"/>
              </a:solid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8" name="Rectangle 7"/>
            <p:cNvSpPr/>
            <p:nvPr/>
          </p:nvSpPr>
          <p:spPr>
            <a:xfrm>
              <a:off x="4585649" y="3377641"/>
              <a:ext cx="832104" cy="557784"/>
            </a:xfrm>
            <a:prstGeom prst="rect">
              <a:avLst/>
            </a:prstGeom>
            <a:solidFill>
              <a:srgbClr val="C8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9696573" y="6165"/>
            <a:ext cx="2495427" cy="707886"/>
          </a:xfrm>
          <a:prstGeom prst="rect">
            <a:avLst/>
          </a:prstGeom>
          <a:noFill/>
        </p:spPr>
        <p:txBody>
          <a:bodyPr wrap="none" rtlCol="0">
            <a:spAutoFit/>
          </a:bodyPr>
          <a:lstStyle/>
          <a:p>
            <a:pPr algn="r"/>
            <a:r>
              <a:rPr lang="en-US" sz="2000" dirty="0" smtClean="0">
                <a:effectLst>
                  <a:glow rad="101600">
                    <a:schemeClr val="bg1">
                      <a:alpha val="60000"/>
                    </a:schemeClr>
                  </a:glow>
                </a:effectLst>
              </a:rPr>
              <a:t>Lesson 8</a:t>
            </a:r>
          </a:p>
          <a:p>
            <a:pPr algn="r"/>
            <a:r>
              <a:rPr lang="en-US" sz="2000" dirty="0" smtClean="0">
                <a:effectLst>
                  <a:glow rad="101600">
                    <a:schemeClr val="bg1">
                      <a:alpha val="60000"/>
                    </a:schemeClr>
                  </a:glow>
                </a:effectLst>
              </a:rPr>
              <a:t>Sermon on the Mount</a:t>
            </a:r>
            <a:endParaRPr lang="en-US" sz="2000" dirty="0">
              <a:effectLst>
                <a:glow rad="101600">
                  <a:schemeClr val="bg1">
                    <a:alpha val="60000"/>
                  </a:schemeClr>
                </a:glow>
              </a:effectLst>
            </a:endParaRPr>
          </a:p>
        </p:txBody>
      </p:sp>
      <p:sp>
        <p:nvSpPr>
          <p:cNvPr id="6" name="TextBox 5"/>
          <p:cNvSpPr txBox="1"/>
          <p:nvPr/>
        </p:nvSpPr>
        <p:spPr>
          <a:xfrm>
            <a:off x="88391" y="6457890"/>
            <a:ext cx="1481431" cy="400110"/>
          </a:xfrm>
          <a:prstGeom prst="rect">
            <a:avLst/>
          </a:prstGeom>
          <a:noFill/>
        </p:spPr>
        <p:txBody>
          <a:bodyPr wrap="none" rtlCol="0">
            <a:spAutoFit/>
          </a:bodyPr>
          <a:lstStyle/>
          <a:p>
            <a:r>
              <a:rPr lang="en-US" sz="2000" dirty="0" smtClean="0">
                <a:effectLst>
                  <a:glow rad="101600">
                    <a:schemeClr val="bg1">
                      <a:alpha val="60000"/>
                    </a:schemeClr>
                  </a:glow>
                </a:effectLst>
              </a:rPr>
              <a:t>Introduction</a:t>
            </a:r>
            <a:endParaRPr lang="en-US" sz="2000" dirty="0">
              <a:effectLst>
                <a:glow rad="101600">
                  <a:schemeClr val="bg1">
                    <a:alpha val="60000"/>
                  </a:schemeClr>
                </a:glow>
              </a:effectLst>
            </a:endParaRPr>
          </a:p>
        </p:txBody>
      </p:sp>
      <p:sp>
        <p:nvSpPr>
          <p:cNvPr id="2" name="TextBox 1"/>
          <p:cNvSpPr txBox="1"/>
          <p:nvPr/>
        </p:nvSpPr>
        <p:spPr>
          <a:xfrm>
            <a:off x="894522" y="714051"/>
            <a:ext cx="2027582" cy="584775"/>
          </a:xfrm>
          <a:prstGeom prst="rect">
            <a:avLst/>
          </a:prstGeom>
          <a:noFill/>
        </p:spPr>
        <p:txBody>
          <a:bodyPr wrap="square" rtlCol="0">
            <a:spAutoFit/>
          </a:bodyPr>
          <a:lstStyle/>
          <a:p>
            <a:pPr algn="ctr"/>
            <a:r>
              <a:rPr lang="en-US" sz="3200" dirty="0" smtClean="0">
                <a:effectLst>
                  <a:glow rad="101600">
                    <a:schemeClr val="bg1">
                      <a:alpha val="60000"/>
                    </a:schemeClr>
                  </a:glow>
                </a:effectLst>
                <a:latin typeface="Arial Black" panose="020B0A04020102020204" pitchFamily="34" charset="0"/>
              </a:rPr>
              <a:t>Where?</a:t>
            </a:r>
            <a:endParaRPr lang="en-US" sz="3200" dirty="0">
              <a:effectLst>
                <a:glow rad="101600">
                  <a:schemeClr val="bg1">
                    <a:alpha val="60000"/>
                  </a:schemeClr>
                </a:glow>
              </a:effectLst>
              <a:latin typeface="Arial Black" panose="020B0A04020102020204" pitchFamily="34" charset="0"/>
            </a:endParaRPr>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2319" b="90725" l="1515" r="97273"/>
                    </a14:imgEffect>
                  </a14:imgLayer>
                </a14:imgProps>
              </a:ext>
              <a:ext uri="{28A0092B-C50C-407E-A947-70E740481C1C}">
                <a14:useLocalDpi xmlns:a14="http://schemas.microsoft.com/office/drawing/2010/main" val="0"/>
              </a:ext>
            </a:extLst>
          </a:blip>
          <a:stretch>
            <a:fillRect/>
          </a:stretch>
        </p:blipFill>
        <p:spPr>
          <a:xfrm rot="4641653">
            <a:off x="3966425" y="2305428"/>
            <a:ext cx="1481885" cy="1547746"/>
          </a:xfrm>
          <a:prstGeom prst="rect">
            <a:avLst/>
          </a:prstGeom>
          <a:effectLst>
            <a:glow rad="101600">
              <a:schemeClr val="accent2">
                <a:satMod val="175000"/>
                <a:alpha val="40000"/>
              </a:schemeClr>
            </a:glow>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6016" y="1127589"/>
            <a:ext cx="4222308" cy="2807835"/>
          </a:xfrm>
          <a:prstGeom prst="rect">
            <a:avLst/>
          </a:prstGeom>
          <a:ln>
            <a:solidFill>
              <a:schemeClr val="tx1"/>
            </a:solid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0333" y="3600390"/>
            <a:ext cx="3810000" cy="2857500"/>
          </a:xfrm>
          <a:prstGeom prst="rect">
            <a:avLst/>
          </a:prstGeom>
          <a:ln>
            <a:solidFill>
              <a:schemeClr val="tx1"/>
            </a:solidFill>
          </a:ln>
          <a:effectLst>
            <a:outerShdw blurRad="292100" dist="139700" dir="2700000" algn="tl" rotWithShape="0">
              <a:srgbClr val="333333">
                <a:alpha val="65000"/>
              </a:srgbClr>
            </a:outerShdw>
          </a:effectLst>
        </p:spPr>
      </p:pic>
      <p:pic>
        <p:nvPicPr>
          <p:cNvPr id="16" name="Picture 15"/>
          <p:cNvPicPr>
            <a:picLocks noChangeAspect="1"/>
          </p:cNvPicPr>
          <p:nvPr/>
        </p:nvPicPr>
        <p:blipFill rotWithShape="1">
          <a:blip r:embed="rId7">
            <a:duotone>
              <a:prstClr val="black"/>
              <a:srgbClr val="D9C3A5">
                <a:tint val="50000"/>
                <a:satMod val="180000"/>
              </a:srgbClr>
            </a:duotone>
            <a:extLst>
              <a:ext uri="{28A0092B-C50C-407E-A947-70E740481C1C}">
                <a14:useLocalDpi xmlns:a14="http://schemas.microsoft.com/office/drawing/2010/main" val="0"/>
              </a:ext>
            </a:extLst>
          </a:blip>
          <a:srcRect l="9131" t="34251" r="12827" b="23623"/>
          <a:stretch/>
        </p:blipFill>
        <p:spPr>
          <a:xfrm>
            <a:off x="4134024" y="136386"/>
            <a:ext cx="4757532" cy="1444487"/>
          </a:xfrm>
          <a:prstGeom prst="rect">
            <a:avLst/>
          </a:prstGeom>
          <a:effectLst>
            <a:glow rad="101600">
              <a:schemeClr val="tx1">
                <a:alpha val="60000"/>
              </a:schemeClr>
            </a:glow>
          </a:effectLst>
        </p:spPr>
      </p:pic>
      <p:sp>
        <p:nvSpPr>
          <p:cNvPr id="17" name="Rectangle 16"/>
          <p:cNvSpPr/>
          <p:nvPr/>
        </p:nvSpPr>
        <p:spPr>
          <a:xfrm>
            <a:off x="88391" y="5390972"/>
            <a:ext cx="7971053" cy="1200329"/>
          </a:xfrm>
          <a:prstGeom prst="rect">
            <a:avLst/>
          </a:prstGeom>
        </p:spPr>
        <p:txBody>
          <a:bodyPr wrap="square">
            <a:spAutoFit/>
          </a:bodyPr>
          <a:lstStyle/>
          <a:p>
            <a:r>
              <a:rPr lang="en-US" sz="2400" b="1" dirty="0">
                <a:solidFill>
                  <a:schemeClr val="accent2">
                    <a:lumMod val="75000"/>
                  </a:schemeClr>
                </a:solidFill>
                <a:effectLst>
                  <a:glow rad="101600">
                    <a:schemeClr val="bg1">
                      <a:alpha val="60000"/>
                    </a:schemeClr>
                  </a:glow>
                </a:effectLst>
              </a:rPr>
              <a:t>The Church of the Beatitudes is an elegant octagonal building that was built in 1938 for a Franciscan order of nuns.  The eight sides </a:t>
            </a:r>
            <a:r>
              <a:rPr lang="en-US" sz="2400" b="1" dirty="0" smtClean="0">
                <a:solidFill>
                  <a:schemeClr val="accent2">
                    <a:lumMod val="75000"/>
                  </a:schemeClr>
                </a:solidFill>
                <a:effectLst>
                  <a:glow rad="101600">
                    <a:schemeClr val="bg1">
                      <a:alpha val="60000"/>
                    </a:schemeClr>
                  </a:glow>
                </a:effectLst>
              </a:rPr>
              <a:t>of the church </a:t>
            </a:r>
            <a:r>
              <a:rPr lang="en-US" sz="2400" b="1" dirty="0">
                <a:solidFill>
                  <a:schemeClr val="accent2">
                    <a:lumMod val="75000"/>
                  </a:schemeClr>
                </a:solidFill>
                <a:effectLst>
                  <a:glow rad="101600">
                    <a:schemeClr val="bg1">
                      <a:alpha val="60000"/>
                    </a:schemeClr>
                  </a:glow>
                </a:effectLst>
              </a:rPr>
              <a:t>represent the eight beatitudes, </a:t>
            </a:r>
          </a:p>
        </p:txBody>
      </p:sp>
    </p:spTree>
    <p:extLst>
      <p:ext uri="{BB962C8B-B14F-4D97-AF65-F5344CB8AC3E}">
        <p14:creationId xmlns:p14="http://schemas.microsoft.com/office/powerpoint/2010/main" val="2409445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Effect transition="in" filter="fade">
                                      <p:cBhvr>
                                        <p:cTn id="14" dur="1000"/>
                                        <p:tgtEl>
                                          <p:spTgt spid="12"/>
                                        </p:tgtEl>
                                      </p:cBhvr>
                                    </p:animEffect>
                                  </p:childTnLst>
                                </p:cTn>
                              </p:par>
                            </p:childTnLst>
                          </p:cTn>
                        </p:par>
                        <p:par>
                          <p:cTn id="15" fill="hold">
                            <p:stCondLst>
                              <p:cond delay="1000"/>
                            </p:stCondLst>
                            <p:childTnLst>
                              <p:par>
                                <p:cTn id="16" presetID="21" presetClass="entr" presetSubtype="1"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5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2000" fill="hold"/>
                                        <p:tgtEl>
                                          <p:spTgt spid="13"/>
                                        </p:tgtEl>
                                        <p:attrNameLst>
                                          <p:attrName>ppt_w</p:attrName>
                                        </p:attrNameLst>
                                      </p:cBhvr>
                                      <p:tavLst>
                                        <p:tav tm="0">
                                          <p:val>
                                            <p:fltVal val="0"/>
                                          </p:val>
                                        </p:tav>
                                        <p:tav tm="100000">
                                          <p:val>
                                            <p:strVal val="#ppt_w"/>
                                          </p:val>
                                        </p:tav>
                                      </p:tavLst>
                                    </p:anim>
                                    <p:anim calcmode="lin" valueType="num">
                                      <p:cBhvr>
                                        <p:cTn id="24" dur="2000" fill="hold"/>
                                        <p:tgtEl>
                                          <p:spTgt spid="13"/>
                                        </p:tgtEl>
                                        <p:attrNameLst>
                                          <p:attrName>ppt_h</p:attrName>
                                        </p:attrNameLst>
                                      </p:cBhvr>
                                      <p:tavLst>
                                        <p:tav tm="0">
                                          <p:val>
                                            <p:fltVal val="0"/>
                                          </p:val>
                                        </p:tav>
                                        <p:tav tm="100000">
                                          <p:val>
                                            <p:strVal val="#ppt_h"/>
                                          </p:val>
                                        </p:tav>
                                      </p:tavLst>
                                    </p:anim>
                                    <p:animEffect transition="in" filter="fade">
                                      <p:cBhvr>
                                        <p:cTn id="25" dur="2000"/>
                                        <p:tgtEl>
                                          <p:spTgt spid="13"/>
                                        </p:tgtEl>
                                      </p:cBhvr>
                                    </p:animEffect>
                                  </p:childTnLst>
                                </p:cTn>
                              </p:par>
                            </p:childTnLst>
                          </p:cTn>
                        </p:par>
                        <p:par>
                          <p:cTn id="26" fill="hold">
                            <p:stCondLst>
                              <p:cond delay="2000"/>
                            </p:stCondLst>
                            <p:childTnLst>
                              <p:par>
                                <p:cTn id="27" presetID="53" presetClass="entr" presetSubtype="16"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2000" fill="hold"/>
                                        <p:tgtEl>
                                          <p:spTgt spid="14"/>
                                        </p:tgtEl>
                                        <p:attrNameLst>
                                          <p:attrName>ppt_w</p:attrName>
                                        </p:attrNameLst>
                                      </p:cBhvr>
                                      <p:tavLst>
                                        <p:tav tm="0">
                                          <p:val>
                                            <p:fltVal val="0"/>
                                          </p:val>
                                        </p:tav>
                                        <p:tav tm="100000">
                                          <p:val>
                                            <p:strVal val="#ppt_w"/>
                                          </p:val>
                                        </p:tav>
                                      </p:tavLst>
                                    </p:anim>
                                    <p:anim calcmode="lin" valueType="num">
                                      <p:cBhvr>
                                        <p:cTn id="30" dur="2000" fill="hold"/>
                                        <p:tgtEl>
                                          <p:spTgt spid="14"/>
                                        </p:tgtEl>
                                        <p:attrNameLst>
                                          <p:attrName>ppt_h</p:attrName>
                                        </p:attrNameLst>
                                      </p:cBhvr>
                                      <p:tavLst>
                                        <p:tav tm="0">
                                          <p:val>
                                            <p:fltVal val="0"/>
                                          </p:val>
                                        </p:tav>
                                        <p:tav tm="100000">
                                          <p:val>
                                            <p:strVal val="#ppt_h"/>
                                          </p:val>
                                        </p:tav>
                                      </p:tavLst>
                                    </p:anim>
                                    <p:animEffect transition="in" filter="fade">
                                      <p:cBhvr>
                                        <p:cTn id="31" dur="2000"/>
                                        <p:tgtEl>
                                          <p:spTgt spid="14"/>
                                        </p:tgtEl>
                                      </p:cBhvr>
                                    </p:animEffect>
                                  </p:childTnLst>
                                </p:cTn>
                              </p:par>
                            </p:childTnLst>
                          </p:cTn>
                        </p:par>
                        <p:par>
                          <p:cTn id="32" fill="hold">
                            <p:stCondLst>
                              <p:cond delay="4000"/>
                            </p:stCondLst>
                            <p:childTnLst>
                              <p:par>
                                <p:cTn id="33" presetID="22" presetClass="entr" presetSubtype="1"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1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9028191"/>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85438" y="502017"/>
            <a:ext cx="6209368" cy="4772343"/>
            <a:chOff x="685438" y="502017"/>
            <a:chExt cx="6209368" cy="4772343"/>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438" y="502017"/>
              <a:ext cx="6209368" cy="4772343"/>
            </a:xfrm>
            <a:prstGeom prst="rect">
              <a:avLst/>
            </a:prstGeom>
            <a:ln>
              <a:solidFill>
                <a:schemeClr val="tx1"/>
              </a:solid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8" name="Rectangle 7"/>
            <p:cNvSpPr/>
            <p:nvPr/>
          </p:nvSpPr>
          <p:spPr>
            <a:xfrm>
              <a:off x="4585649" y="3377641"/>
              <a:ext cx="832104" cy="557784"/>
            </a:xfrm>
            <a:prstGeom prst="rect">
              <a:avLst/>
            </a:prstGeom>
            <a:solidFill>
              <a:srgbClr val="C8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9696573" y="6165"/>
            <a:ext cx="2495427" cy="707886"/>
          </a:xfrm>
          <a:prstGeom prst="rect">
            <a:avLst/>
          </a:prstGeom>
          <a:noFill/>
        </p:spPr>
        <p:txBody>
          <a:bodyPr wrap="none" rtlCol="0">
            <a:spAutoFit/>
          </a:bodyPr>
          <a:lstStyle/>
          <a:p>
            <a:pPr algn="r"/>
            <a:r>
              <a:rPr lang="en-US" sz="2000" dirty="0" smtClean="0">
                <a:effectLst>
                  <a:glow rad="101600">
                    <a:schemeClr val="bg1">
                      <a:alpha val="60000"/>
                    </a:schemeClr>
                  </a:glow>
                </a:effectLst>
              </a:rPr>
              <a:t>Lesson 8</a:t>
            </a:r>
          </a:p>
          <a:p>
            <a:pPr algn="r"/>
            <a:r>
              <a:rPr lang="en-US" sz="2000" dirty="0" smtClean="0">
                <a:effectLst>
                  <a:glow rad="101600">
                    <a:schemeClr val="bg1">
                      <a:alpha val="60000"/>
                    </a:schemeClr>
                  </a:glow>
                </a:effectLst>
              </a:rPr>
              <a:t>Sermon on the Mount</a:t>
            </a:r>
            <a:endParaRPr lang="en-US" sz="2000" dirty="0">
              <a:effectLst>
                <a:glow rad="101600">
                  <a:schemeClr val="bg1">
                    <a:alpha val="60000"/>
                  </a:schemeClr>
                </a:glow>
              </a:effectLst>
            </a:endParaRPr>
          </a:p>
        </p:txBody>
      </p:sp>
      <p:sp>
        <p:nvSpPr>
          <p:cNvPr id="6" name="TextBox 5"/>
          <p:cNvSpPr txBox="1"/>
          <p:nvPr/>
        </p:nvSpPr>
        <p:spPr>
          <a:xfrm>
            <a:off x="88391" y="6457890"/>
            <a:ext cx="1481431" cy="400110"/>
          </a:xfrm>
          <a:prstGeom prst="rect">
            <a:avLst/>
          </a:prstGeom>
          <a:noFill/>
        </p:spPr>
        <p:txBody>
          <a:bodyPr wrap="none" rtlCol="0">
            <a:spAutoFit/>
          </a:bodyPr>
          <a:lstStyle/>
          <a:p>
            <a:r>
              <a:rPr lang="en-US" sz="2000" dirty="0" smtClean="0">
                <a:effectLst>
                  <a:glow rad="101600">
                    <a:schemeClr val="bg1">
                      <a:alpha val="60000"/>
                    </a:schemeClr>
                  </a:glow>
                </a:effectLst>
              </a:rPr>
              <a:t>Introduction</a:t>
            </a:r>
            <a:endParaRPr lang="en-US" sz="2000" dirty="0">
              <a:effectLst>
                <a:glow rad="101600">
                  <a:schemeClr val="bg1">
                    <a:alpha val="60000"/>
                  </a:schemeClr>
                </a:glow>
              </a:effectLst>
            </a:endParaRPr>
          </a:p>
        </p:txBody>
      </p:sp>
      <p:sp>
        <p:nvSpPr>
          <p:cNvPr id="15" name="Rectangle 14"/>
          <p:cNvSpPr/>
          <p:nvPr/>
        </p:nvSpPr>
        <p:spPr>
          <a:xfrm>
            <a:off x="7239969" y="2271900"/>
            <a:ext cx="4770061" cy="3416320"/>
          </a:xfrm>
          <a:prstGeom prst="rect">
            <a:avLst/>
          </a:prstGeom>
        </p:spPr>
        <p:txBody>
          <a:bodyPr wrap="square">
            <a:spAutoFit/>
          </a:bodyPr>
          <a:lstStyle/>
          <a:p>
            <a:r>
              <a:rPr lang="en-US" sz="2400" b="1" dirty="0">
                <a:solidFill>
                  <a:schemeClr val="accent2">
                    <a:lumMod val="75000"/>
                  </a:schemeClr>
                </a:solidFill>
                <a:effectLst>
                  <a:glow rad="101600">
                    <a:schemeClr val="bg1">
                      <a:alpha val="60000"/>
                    </a:schemeClr>
                  </a:glow>
                </a:effectLst>
                <a:latin typeface="Calibri" panose="020F0502020204030204" pitchFamily="34" charset="0"/>
                <a:ea typeface="Calibri" panose="020F0502020204030204" pitchFamily="34" charset="0"/>
                <a:cs typeface="Times New Roman" panose="02020603050405020304" pitchFamily="18" charset="0"/>
              </a:rPr>
              <a:t>The Savior never intended that the Sermon on the Mount be given to the multitudes.  It was a special sermon for His most faithful disciples, given to those who had already demonstrated that they were willing to accept Him as Savior and Redeemer and enter into a covenant relationship with Him.  </a:t>
            </a:r>
            <a:endParaRPr lang="en-US" sz="2400" b="1" dirty="0">
              <a:solidFill>
                <a:schemeClr val="accent2">
                  <a:lumMod val="75000"/>
                </a:schemeClr>
              </a:solidFill>
              <a:effectLst>
                <a:glow rad="101600">
                  <a:schemeClr val="bg1">
                    <a:alpha val="60000"/>
                  </a:schemeClr>
                </a:glow>
              </a:effectLst>
            </a:endParaRPr>
          </a:p>
        </p:txBody>
      </p:sp>
      <p:sp>
        <p:nvSpPr>
          <p:cNvPr id="2" name="TextBox 1"/>
          <p:cNvSpPr txBox="1"/>
          <p:nvPr/>
        </p:nvSpPr>
        <p:spPr>
          <a:xfrm>
            <a:off x="894522" y="714051"/>
            <a:ext cx="2027582" cy="584775"/>
          </a:xfrm>
          <a:prstGeom prst="rect">
            <a:avLst/>
          </a:prstGeom>
          <a:noFill/>
        </p:spPr>
        <p:txBody>
          <a:bodyPr wrap="square" rtlCol="0">
            <a:spAutoFit/>
          </a:bodyPr>
          <a:lstStyle/>
          <a:p>
            <a:pPr algn="ctr"/>
            <a:r>
              <a:rPr lang="en-US" sz="3200" dirty="0" smtClean="0">
                <a:effectLst>
                  <a:glow rad="101600">
                    <a:schemeClr val="bg1">
                      <a:alpha val="60000"/>
                    </a:schemeClr>
                  </a:glow>
                </a:effectLst>
                <a:latin typeface="Arial Black" panose="020B0A04020102020204" pitchFamily="34" charset="0"/>
              </a:rPr>
              <a:t>Where?</a:t>
            </a:r>
            <a:endParaRPr lang="en-US" sz="3200" dirty="0">
              <a:effectLst>
                <a:glow rad="101600">
                  <a:schemeClr val="bg1">
                    <a:alpha val="60000"/>
                  </a:schemeClr>
                </a:glow>
              </a:effectLst>
              <a:latin typeface="Arial Black" panose="020B0A04020102020204" pitchFamily="34" charset="0"/>
            </a:endParaRPr>
          </a:p>
        </p:txBody>
      </p:sp>
      <p:sp>
        <p:nvSpPr>
          <p:cNvPr id="11" name="TextBox 10"/>
          <p:cNvSpPr txBox="1"/>
          <p:nvPr/>
        </p:nvSpPr>
        <p:spPr>
          <a:xfrm>
            <a:off x="7865165" y="1782660"/>
            <a:ext cx="2869096" cy="584775"/>
          </a:xfrm>
          <a:prstGeom prst="rect">
            <a:avLst/>
          </a:prstGeom>
          <a:noFill/>
        </p:spPr>
        <p:txBody>
          <a:bodyPr wrap="square" rtlCol="0">
            <a:spAutoFit/>
          </a:bodyPr>
          <a:lstStyle/>
          <a:p>
            <a:r>
              <a:rPr lang="en-US" sz="3200" dirty="0" smtClean="0">
                <a:effectLst>
                  <a:glow rad="101600">
                    <a:schemeClr val="bg1">
                      <a:alpha val="60000"/>
                    </a:schemeClr>
                  </a:glow>
                </a:effectLst>
                <a:latin typeface="Arial Black" panose="020B0A04020102020204" pitchFamily="34" charset="0"/>
              </a:rPr>
              <a:t>For Whom?</a:t>
            </a:r>
            <a:endParaRPr lang="en-US" sz="3200" dirty="0">
              <a:effectLst>
                <a:glow rad="101600">
                  <a:schemeClr val="bg1">
                    <a:alpha val="60000"/>
                  </a:schemeClr>
                </a:glow>
              </a:effectLst>
              <a:latin typeface="Arial Black" panose="020B0A04020102020204" pitchFamily="34" charset="0"/>
            </a:endParaRPr>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2319" b="90725" l="1515" r="97273"/>
                    </a14:imgEffect>
                  </a14:imgLayer>
                </a14:imgProps>
              </a:ext>
              <a:ext uri="{28A0092B-C50C-407E-A947-70E740481C1C}">
                <a14:useLocalDpi xmlns:a14="http://schemas.microsoft.com/office/drawing/2010/main" val="0"/>
              </a:ext>
            </a:extLst>
          </a:blip>
          <a:stretch>
            <a:fillRect/>
          </a:stretch>
        </p:blipFill>
        <p:spPr>
          <a:xfrm rot="4641653">
            <a:off x="3966425" y="2305428"/>
            <a:ext cx="1481885" cy="1547746"/>
          </a:xfrm>
          <a:prstGeom prst="rect">
            <a:avLst/>
          </a:prstGeom>
          <a:effectLst>
            <a:glow rad="101600">
              <a:schemeClr val="accent2">
                <a:satMod val="175000"/>
                <a:alpha val="40000"/>
              </a:schemeClr>
            </a:glow>
          </a:effectLst>
        </p:spPr>
      </p:pic>
      <p:pic>
        <p:nvPicPr>
          <p:cNvPr id="16" name="Picture 15"/>
          <p:cNvPicPr>
            <a:picLocks noChangeAspect="1"/>
          </p:cNvPicPr>
          <p:nvPr/>
        </p:nvPicPr>
        <p:blipFill rotWithShape="1">
          <a:blip r:embed="rId5">
            <a:duotone>
              <a:prstClr val="black"/>
              <a:srgbClr val="D9C3A5">
                <a:tint val="50000"/>
                <a:satMod val="180000"/>
              </a:srgbClr>
            </a:duotone>
            <a:extLst>
              <a:ext uri="{28A0092B-C50C-407E-A947-70E740481C1C}">
                <a14:useLocalDpi xmlns:a14="http://schemas.microsoft.com/office/drawing/2010/main" val="0"/>
              </a:ext>
            </a:extLst>
          </a:blip>
          <a:srcRect l="9131" t="34251" r="12827" b="23623"/>
          <a:stretch/>
        </p:blipFill>
        <p:spPr>
          <a:xfrm>
            <a:off x="4134024" y="136386"/>
            <a:ext cx="4757532" cy="1444487"/>
          </a:xfrm>
          <a:prstGeom prst="rect">
            <a:avLst/>
          </a:prstGeom>
          <a:effectLst>
            <a:glow rad="101600">
              <a:schemeClr val="tx1">
                <a:alpha val="60000"/>
              </a:schemeClr>
            </a:glow>
          </a:effectLst>
        </p:spPr>
      </p:pic>
    </p:spTree>
    <p:extLst>
      <p:ext uri="{BB962C8B-B14F-4D97-AF65-F5344CB8AC3E}">
        <p14:creationId xmlns:p14="http://schemas.microsoft.com/office/powerpoint/2010/main" val="21856218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696573" y="6165"/>
            <a:ext cx="2495427" cy="707886"/>
          </a:xfrm>
          <a:prstGeom prst="rect">
            <a:avLst/>
          </a:prstGeom>
          <a:noFill/>
        </p:spPr>
        <p:txBody>
          <a:bodyPr wrap="none" rtlCol="0">
            <a:spAutoFit/>
          </a:bodyPr>
          <a:lstStyle/>
          <a:p>
            <a:pPr algn="r"/>
            <a:r>
              <a:rPr lang="en-US" sz="2000" dirty="0" smtClean="0">
                <a:effectLst>
                  <a:glow rad="101600">
                    <a:schemeClr val="bg1">
                      <a:alpha val="60000"/>
                    </a:schemeClr>
                  </a:glow>
                </a:effectLst>
              </a:rPr>
              <a:t>Lesson 8</a:t>
            </a:r>
          </a:p>
          <a:p>
            <a:pPr algn="r"/>
            <a:r>
              <a:rPr lang="en-US" sz="2000" dirty="0" smtClean="0">
                <a:effectLst>
                  <a:glow rad="101600">
                    <a:schemeClr val="bg1">
                      <a:alpha val="60000"/>
                    </a:schemeClr>
                  </a:glow>
                </a:effectLst>
              </a:rPr>
              <a:t>Sermon on the Mount</a:t>
            </a:r>
            <a:endParaRPr lang="en-US" sz="2000" dirty="0">
              <a:effectLst>
                <a:glow rad="101600">
                  <a:schemeClr val="bg1">
                    <a:alpha val="60000"/>
                  </a:schemeClr>
                </a:glow>
              </a:effectLst>
            </a:endParaRPr>
          </a:p>
        </p:txBody>
      </p:sp>
      <p:sp>
        <p:nvSpPr>
          <p:cNvPr id="6" name="TextBox 5"/>
          <p:cNvSpPr txBox="1"/>
          <p:nvPr/>
        </p:nvSpPr>
        <p:spPr>
          <a:xfrm>
            <a:off x="88391" y="6457890"/>
            <a:ext cx="4639796" cy="400110"/>
          </a:xfrm>
          <a:prstGeom prst="rect">
            <a:avLst/>
          </a:prstGeom>
          <a:noFill/>
        </p:spPr>
        <p:txBody>
          <a:bodyPr wrap="none" rtlCol="0">
            <a:spAutoFit/>
          </a:bodyPr>
          <a:lstStyle/>
          <a:p>
            <a:r>
              <a:rPr lang="en-US" sz="2000" dirty="0" smtClean="0">
                <a:effectLst>
                  <a:glow rad="101600">
                    <a:schemeClr val="bg1">
                      <a:alpha val="60000"/>
                    </a:schemeClr>
                  </a:glow>
                </a:effectLst>
              </a:rPr>
              <a:t>1- Jesus teaches Beatitudes to His disciples</a:t>
            </a:r>
            <a:endParaRPr lang="en-US" sz="2000" dirty="0">
              <a:effectLst>
                <a:glow rad="101600">
                  <a:schemeClr val="bg1">
                    <a:alpha val="60000"/>
                  </a:schemeClr>
                </a:glow>
              </a:effectLst>
            </a:endParaRPr>
          </a:p>
        </p:txBody>
      </p:sp>
      <p:sp>
        <p:nvSpPr>
          <p:cNvPr id="10" name="Rectangle 9"/>
          <p:cNvSpPr/>
          <p:nvPr/>
        </p:nvSpPr>
        <p:spPr>
          <a:xfrm>
            <a:off x="180035" y="417624"/>
            <a:ext cx="4548152" cy="6247864"/>
          </a:xfrm>
          <a:prstGeom prst="rect">
            <a:avLst/>
          </a:prstGeom>
        </p:spPr>
        <p:txBody>
          <a:bodyPr wrap="square">
            <a:spAutoFit/>
          </a:bodyPr>
          <a:lstStyle/>
          <a:p>
            <a:pPr defTabSz="769938"/>
            <a:r>
              <a:rPr lang="en-US" sz="2000" b="1" dirty="0" smtClean="0">
                <a:solidFill>
                  <a:srgbClr val="FFC000"/>
                </a:solidFill>
                <a:effectLst>
                  <a:glow rad="101600">
                    <a:schemeClr val="tx1">
                      <a:alpha val="60000"/>
                    </a:schemeClr>
                  </a:glow>
                </a:effectLst>
              </a:rPr>
              <a:t>Matthew</a:t>
            </a:r>
          </a:p>
          <a:p>
            <a:pPr defTabSz="769938"/>
            <a:r>
              <a:rPr lang="en-US" sz="2000" b="1" dirty="0" smtClean="0">
                <a:solidFill>
                  <a:srgbClr val="FFC000"/>
                </a:solidFill>
                <a:effectLst>
                  <a:glow rad="101600">
                    <a:schemeClr val="tx1">
                      <a:alpha val="60000"/>
                    </a:schemeClr>
                  </a:glow>
                </a:effectLst>
              </a:rPr>
              <a:t>5:3-12 </a:t>
            </a:r>
            <a:r>
              <a:rPr lang="en-US" sz="2000" b="1" dirty="0">
                <a:solidFill>
                  <a:srgbClr val="FFC000"/>
                </a:solidFill>
                <a:effectLst>
                  <a:glow rad="101600">
                    <a:schemeClr val="tx1">
                      <a:alpha val="60000"/>
                    </a:schemeClr>
                  </a:glow>
                </a:effectLst>
              </a:rPr>
              <a:t>- </a:t>
            </a:r>
            <a:r>
              <a:rPr lang="en-US" sz="2000" b="1" dirty="0" smtClean="0">
                <a:solidFill>
                  <a:srgbClr val="FFC000"/>
                </a:solidFill>
                <a:effectLst>
                  <a:glow rad="101600">
                    <a:schemeClr val="tx1">
                      <a:alpha val="60000"/>
                    </a:schemeClr>
                  </a:glow>
                </a:effectLst>
              </a:rPr>
              <a:t>	The </a:t>
            </a:r>
            <a:r>
              <a:rPr lang="en-US" sz="2000" b="1" dirty="0">
                <a:solidFill>
                  <a:srgbClr val="FFC000"/>
                </a:solidFill>
                <a:effectLst>
                  <a:glow rad="101600">
                    <a:schemeClr val="tx1">
                      <a:alpha val="60000"/>
                    </a:schemeClr>
                  </a:glow>
                </a:effectLst>
              </a:rPr>
              <a:t>Beatitudes</a:t>
            </a:r>
            <a:br>
              <a:rPr lang="en-US" sz="2000" b="1" dirty="0">
                <a:solidFill>
                  <a:srgbClr val="FFC000"/>
                </a:solidFill>
                <a:effectLst>
                  <a:glow rad="101600">
                    <a:schemeClr val="tx1">
                      <a:alpha val="60000"/>
                    </a:schemeClr>
                  </a:glow>
                </a:effectLst>
              </a:rPr>
            </a:br>
            <a:r>
              <a:rPr lang="en-US" sz="2000" b="1" dirty="0">
                <a:solidFill>
                  <a:srgbClr val="FFC000"/>
                </a:solidFill>
                <a:effectLst>
                  <a:glow rad="101600">
                    <a:schemeClr val="tx1">
                      <a:alpha val="60000"/>
                    </a:schemeClr>
                  </a:glow>
                </a:effectLst>
              </a:rPr>
              <a:t>5:13-16 - </a:t>
            </a:r>
            <a:r>
              <a:rPr lang="en-US" sz="2000" b="1" dirty="0" smtClean="0">
                <a:solidFill>
                  <a:srgbClr val="FFC000"/>
                </a:solidFill>
                <a:effectLst>
                  <a:glow rad="101600">
                    <a:schemeClr val="tx1">
                      <a:alpha val="60000"/>
                    </a:schemeClr>
                  </a:glow>
                </a:effectLst>
              </a:rPr>
              <a:t>	Salt </a:t>
            </a:r>
            <a:r>
              <a:rPr lang="en-US" sz="2000" b="1" dirty="0">
                <a:solidFill>
                  <a:srgbClr val="FFC000"/>
                </a:solidFill>
                <a:effectLst>
                  <a:glow rad="101600">
                    <a:schemeClr val="tx1">
                      <a:alpha val="60000"/>
                    </a:schemeClr>
                  </a:glow>
                </a:effectLst>
              </a:rPr>
              <a:t>and Light</a:t>
            </a:r>
            <a:br>
              <a:rPr lang="en-US" sz="2000" b="1" dirty="0">
                <a:solidFill>
                  <a:srgbClr val="FFC000"/>
                </a:solidFill>
                <a:effectLst>
                  <a:glow rad="101600">
                    <a:schemeClr val="tx1">
                      <a:alpha val="60000"/>
                    </a:schemeClr>
                  </a:glow>
                </a:effectLst>
              </a:rPr>
            </a:br>
            <a:r>
              <a:rPr lang="en-US" sz="2000" b="1" dirty="0">
                <a:solidFill>
                  <a:srgbClr val="FFC000"/>
                </a:solidFill>
                <a:effectLst>
                  <a:glow rad="101600">
                    <a:schemeClr val="tx1">
                      <a:alpha val="60000"/>
                    </a:schemeClr>
                  </a:glow>
                </a:effectLst>
              </a:rPr>
              <a:t>5:17-20 - </a:t>
            </a:r>
            <a:r>
              <a:rPr lang="en-US" sz="2000" b="1" dirty="0" smtClean="0">
                <a:solidFill>
                  <a:srgbClr val="FFC000"/>
                </a:solidFill>
                <a:effectLst>
                  <a:glow rad="101600">
                    <a:schemeClr val="tx1">
                      <a:alpha val="60000"/>
                    </a:schemeClr>
                  </a:glow>
                </a:effectLst>
              </a:rPr>
              <a:t>	Jesus </a:t>
            </a:r>
            <a:r>
              <a:rPr lang="en-US" sz="2000" b="1" dirty="0">
                <a:solidFill>
                  <a:srgbClr val="FFC000"/>
                </a:solidFill>
                <a:effectLst>
                  <a:glow rad="101600">
                    <a:schemeClr val="tx1">
                      <a:alpha val="60000"/>
                    </a:schemeClr>
                  </a:glow>
                </a:effectLst>
              </a:rPr>
              <a:t>fulfilled the Law</a:t>
            </a:r>
            <a:br>
              <a:rPr lang="en-US" sz="2000" b="1" dirty="0">
                <a:solidFill>
                  <a:srgbClr val="FFC000"/>
                </a:solidFill>
                <a:effectLst>
                  <a:glow rad="101600">
                    <a:schemeClr val="tx1">
                      <a:alpha val="60000"/>
                    </a:schemeClr>
                  </a:glow>
                </a:effectLst>
              </a:rPr>
            </a:br>
            <a:r>
              <a:rPr lang="en-US" sz="2000" b="1" dirty="0">
                <a:solidFill>
                  <a:srgbClr val="FFC000"/>
                </a:solidFill>
                <a:effectLst>
                  <a:glow rad="101600">
                    <a:schemeClr val="tx1">
                      <a:alpha val="60000"/>
                    </a:schemeClr>
                  </a:glow>
                </a:effectLst>
              </a:rPr>
              <a:t>5:21-26 - </a:t>
            </a:r>
            <a:r>
              <a:rPr lang="en-US" sz="2000" b="1" dirty="0" smtClean="0">
                <a:solidFill>
                  <a:srgbClr val="FFC000"/>
                </a:solidFill>
                <a:effectLst>
                  <a:glow rad="101600">
                    <a:schemeClr val="tx1">
                      <a:alpha val="60000"/>
                    </a:schemeClr>
                  </a:glow>
                </a:effectLst>
              </a:rPr>
              <a:t>	Anger </a:t>
            </a:r>
            <a:r>
              <a:rPr lang="en-US" sz="2000" b="1" dirty="0">
                <a:solidFill>
                  <a:srgbClr val="FFC000"/>
                </a:solidFill>
                <a:effectLst>
                  <a:glow rad="101600">
                    <a:schemeClr val="tx1">
                      <a:alpha val="60000"/>
                    </a:schemeClr>
                  </a:glow>
                </a:effectLst>
              </a:rPr>
              <a:t>and Murder</a:t>
            </a:r>
            <a:br>
              <a:rPr lang="en-US" sz="2000" b="1" dirty="0">
                <a:solidFill>
                  <a:srgbClr val="FFC000"/>
                </a:solidFill>
                <a:effectLst>
                  <a:glow rad="101600">
                    <a:schemeClr val="tx1">
                      <a:alpha val="60000"/>
                    </a:schemeClr>
                  </a:glow>
                </a:effectLst>
              </a:rPr>
            </a:br>
            <a:r>
              <a:rPr lang="en-US" sz="2000" b="1" dirty="0">
                <a:solidFill>
                  <a:srgbClr val="FFC000"/>
                </a:solidFill>
                <a:effectLst>
                  <a:glow rad="101600">
                    <a:schemeClr val="tx1">
                      <a:alpha val="60000"/>
                    </a:schemeClr>
                  </a:glow>
                </a:effectLst>
              </a:rPr>
              <a:t>5:27-30 - </a:t>
            </a:r>
            <a:r>
              <a:rPr lang="en-US" sz="2000" b="1" dirty="0" smtClean="0">
                <a:solidFill>
                  <a:srgbClr val="FFC000"/>
                </a:solidFill>
                <a:effectLst>
                  <a:glow rad="101600">
                    <a:schemeClr val="tx1">
                      <a:alpha val="60000"/>
                    </a:schemeClr>
                  </a:glow>
                </a:effectLst>
              </a:rPr>
              <a:t>	Lust </a:t>
            </a:r>
            <a:r>
              <a:rPr lang="en-US" sz="2000" b="1" dirty="0">
                <a:solidFill>
                  <a:srgbClr val="FFC000"/>
                </a:solidFill>
                <a:effectLst>
                  <a:glow rad="101600">
                    <a:schemeClr val="tx1">
                      <a:alpha val="60000"/>
                    </a:schemeClr>
                  </a:glow>
                </a:effectLst>
              </a:rPr>
              <a:t>and Adultery</a:t>
            </a:r>
            <a:br>
              <a:rPr lang="en-US" sz="2000" b="1" dirty="0">
                <a:solidFill>
                  <a:srgbClr val="FFC000"/>
                </a:solidFill>
                <a:effectLst>
                  <a:glow rad="101600">
                    <a:schemeClr val="tx1">
                      <a:alpha val="60000"/>
                    </a:schemeClr>
                  </a:glow>
                </a:effectLst>
              </a:rPr>
            </a:br>
            <a:r>
              <a:rPr lang="en-US" sz="2000" b="1" dirty="0">
                <a:solidFill>
                  <a:srgbClr val="FFC000"/>
                </a:solidFill>
                <a:effectLst>
                  <a:glow rad="101600">
                    <a:schemeClr val="tx1">
                      <a:alpha val="60000"/>
                    </a:schemeClr>
                  </a:glow>
                </a:effectLst>
              </a:rPr>
              <a:t>5:31-32 - </a:t>
            </a:r>
            <a:r>
              <a:rPr lang="en-US" sz="2000" b="1" dirty="0" smtClean="0">
                <a:solidFill>
                  <a:srgbClr val="FFC000"/>
                </a:solidFill>
                <a:effectLst>
                  <a:glow rad="101600">
                    <a:schemeClr val="tx1">
                      <a:alpha val="60000"/>
                    </a:schemeClr>
                  </a:glow>
                </a:effectLst>
              </a:rPr>
              <a:t>	Divorce </a:t>
            </a:r>
            <a:r>
              <a:rPr lang="en-US" sz="2000" b="1" dirty="0">
                <a:solidFill>
                  <a:srgbClr val="FFC000"/>
                </a:solidFill>
                <a:effectLst>
                  <a:glow rad="101600">
                    <a:schemeClr val="tx1">
                      <a:alpha val="60000"/>
                    </a:schemeClr>
                  </a:glow>
                </a:effectLst>
              </a:rPr>
              <a:t>and Remarriage</a:t>
            </a:r>
            <a:br>
              <a:rPr lang="en-US" sz="2000" b="1" dirty="0">
                <a:solidFill>
                  <a:srgbClr val="FFC000"/>
                </a:solidFill>
                <a:effectLst>
                  <a:glow rad="101600">
                    <a:schemeClr val="tx1">
                      <a:alpha val="60000"/>
                    </a:schemeClr>
                  </a:glow>
                </a:effectLst>
              </a:rPr>
            </a:br>
            <a:r>
              <a:rPr lang="en-US" sz="2000" b="1" dirty="0">
                <a:solidFill>
                  <a:srgbClr val="FFC000"/>
                </a:solidFill>
                <a:effectLst>
                  <a:glow rad="101600">
                    <a:schemeClr val="tx1">
                      <a:alpha val="60000"/>
                    </a:schemeClr>
                  </a:glow>
                </a:effectLst>
              </a:rPr>
              <a:t>5:33-37 - </a:t>
            </a:r>
            <a:r>
              <a:rPr lang="en-US" sz="2000" b="1" dirty="0" smtClean="0">
                <a:solidFill>
                  <a:srgbClr val="FFC000"/>
                </a:solidFill>
                <a:effectLst>
                  <a:glow rad="101600">
                    <a:schemeClr val="tx1">
                      <a:alpha val="60000"/>
                    </a:schemeClr>
                  </a:glow>
                </a:effectLst>
              </a:rPr>
              <a:t>	Oaths</a:t>
            </a:r>
            <a:r>
              <a:rPr lang="en-US" sz="2000" b="1" dirty="0">
                <a:solidFill>
                  <a:srgbClr val="FFC000"/>
                </a:solidFill>
                <a:effectLst>
                  <a:glow rad="101600">
                    <a:schemeClr val="tx1">
                      <a:alpha val="60000"/>
                    </a:schemeClr>
                  </a:glow>
                </a:effectLst>
              </a:rPr>
              <a:t/>
            </a:r>
            <a:br>
              <a:rPr lang="en-US" sz="2000" b="1" dirty="0">
                <a:solidFill>
                  <a:srgbClr val="FFC000"/>
                </a:solidFill>
                <a:effectLst>
                  <a:glow rad="101600">
                    <a:schemeClr val="tx1">
                      <a:alpha val="60000"/>
                    </a:schemeClr>
                  </a:glow>
                </a:effectLst>
              </a:rPr>
            </a:br>
            <a:r>
              <a:rPr lang="en-US" sz="2000" b="1" dirty="0">
                <a:solidFill>
                  <a:srgbClr val="FFC000"/>
                </a:solidFill>
                <a:effectLst>
                  <a:glow rad="101600">
                    <a:schemeClr val="tx1">
                      <a:alpha val="60000"/>
                    </a:schemeClr>
                  </a:glow>
                </a:effectLst>
              </a:rPr>
              <a:t>5:38-42 - </a:t>
            </a:r>
            <a:r>
              <a:rPr lang="en-US" sz="2000" b="1" dirty="0" smtClean="0">
                <a:solidFill>
                  <a:srgbClr val="FFC000"/>
                </a:solidFill>
                <a:effectLst>
                  <a:glow rad="101600">
                    <a:schemeClr val="tx1">
                      <a:alpha val="60000"/>
                    </a:schemeClr>
                  </a:glow>
                </a:effectLst>
              </a:rPr>
              <a:t>	Eye </a:t>
            </a:r>
            <a:r>
              <a:rPr lang="en-US" sz="2000" b="1" dirty="0">
                <a:solidFill>
                  <a:srgbClr val="FFC000"/>
                </a:solidFill>
                <a:effectLst>
                  <a:glow rad="101600">
                    <a:schemeClr val="tx1">
                      <a:alpha val="60000"/>
                    </a:schemeClr>
                  </a:glow>
                </a:effectLst>
              </a:rPr>
              <a:t>for an Eye</a:t>
            </a:r>
            <a:br>
              <a:rPr lang="en-US" sz="2000" b="1" dirty="0">
                <a:solidFill>
                  <a:srgbClr val="FFC000"/>
                </a:solidFill>
                <a:effectLst>
                  <a:glow rad="101600">
                    <a:schemeClr val="tx1">
                      <a:alpha val="60000"/>
                    </a:schemeClr>
                  </a:glow>
                </a:effectLst>
              </a:rPr>
            </a:br>
            <a:r>
              <a:rPr lang="en-US" sz="2000" b="1" dirty="0">
                <a:solidFill>
                  <a:srgbClr val="FFC000"/>
                </a:solidFill>
                <a:effectLst>
                  <a:glow rad="101600">
                    <a:schemeClr val="tx1">
                      <a:alpha val="60000"/>
                    </a:schemeClr>
                  </a:glow>
                </a:effectLst>
              </a:rPr>
              <a:t>5:43-48 - </a:t>
            </a:r>
            <a:r>
              <a:rPr lang="en-US" sz="2000" b="1" dirty="0" smtClean="0">
                <a:solidFill>
                  <a:srgbClr val="FFC000"/>
                </a:solidFill>
                <a:effectLst>
                  <a:glow rad="101600">
                    <a:schemeClr val="tx1">
                      <a:alpha val="60000"/>
                    </a:schemeClr>
                  </a:glow>
                </a:effectLst>
              </a:rPr>
              <a:t>	Love </a:t>
            </a:r>
            <a:r>
              <a:rPr lang="en-US" sz="2000" b="1" dirty="0">
                <a:solidFill>
                  <a:srgbClr val="FFC000"/>
                </a:solidFill>
                <a:effectLst>
                  <a:glow rad="101600">
                    <a:schemeClr val="tx1">
                      <a:alpha val="60000"/>
                    </a:schemeClr>
                  </a:glow>
                </a:effectLst>
              </a:rPr>
              <a:t>your enemies</a:t>
            </a:r>
            <a:br>
              <a:rPr lang="en-US" sz="2000" b="1" dirty="0">
                <a:solidFill>
                  <a:srgbClr val="FFC000"/>
                </a:solidFill>
                <a:effectLst>
                  <a:glow rad="101600">
                    <a:schemeClr val="tx1">
                      <a:alpha val="60000"/>
                    </a:schemeClr>
                  </a:glow>
                </a:effectLst>
              </a:rPr>
            </a:br>
            <a:r>
              <a:rPr lang="en-US" sz="2000" b="1" dirty="0">
                <a:solidFill>
                  <a:srgbClr val="FFC000"/>
                </a:solidFill>
                <a:effectLst>
                  <a:glow rad="101600">
                    <a:schemeClr val="tx1">
                      <a:alpha val="60000"/>
                    </a:schemeClr>
                  </a:glow>
                </a:effectLst>
              </a:rPr>
              <a:t>6:1-4 - </a:t>
            </a:r>
            <a:r>
              <a:rPr lang="en-US" sz="2000" b="1" dirty="0" smtClean="0">
                <a:solidFill>
                  <a:srgbClr val="FFC000"/>
                </a:solidFill>
                <a:effectLst>
                  <a:glow rad="101600">
                    <a:schemeClr val="tx1">
                      <a:alpha val="60000"/>
                    </a:schemeClr>
                  </a:glow>
                </a:effectLst>
              </a:rPr>
              <a:t>		Give </a:t>
            </a:r>
            <a:r>
              <a:rPr lang="en-US" sz="2000" b="1" dirty="0">
                <a:solidFill>
                  <a:srgbClr val="FFC000"/>
                </a:solidFill>
                <a:effectLst>
                  <a:glow rad="101600">
                    <a:schemeClr val="tx1">
                      <a:alpha val="60000"/>
                    </a:schemeClr>
                  </a:glow>
                </a:effectLst>
              </a:rPr>
              <a:t>to the Needy</a:t>
            </a:r>
            <a:br>
              <a:rPr lang="en-US" sz="2000" b="1" dirty="0">
                <a:solidFill>
                  <a:srgbClr val="FFC000"/>
                </a:solidFill>
                <a:effectLst>
                  <a:glow rad="101600">
                    <a:schemeClr val="tx1">
                      <a:alpha val="60000"/>
                    </a:schemeClr>
                  </a:glow>
                </a:effectLst>
              </a:rPr>
            </a:br>
            <a:r>
              <a:rPr lang="en-US" sz="2000" b="1" dirty="0">
                <a:solidFill>
                  <a:srgbClr val="FFC000"/>
                </a:solidFill>
                <a:effectLst>
                  <a:glow rad="101600">
                    <a:schemeClr val="tx1">
                      <a:alpha val="60000"/>
                    </a:schemeClr>
                  </a:glow>
                </a:effectLst>
              </a:rPr>
              <a:t>6:5-15 - </a:t>
            </a:r>
            <a:r>
              <a:rPr lang="en-US" sz="2000" b="1" dirty="0" smtClean="0">
                <a:solidFill>
                  <a:srgbClr val="FFC000"/>
                </a:solidFill>
                <a:effectLst>
                  <a:glow rad="101600">
                    <a:schemeClr val="tx1">
                      <a:alpha val="60000"/>
                    </a:schemeClr>
                  </a:glow>
                </a:effectLst>
              </a:rPr>
              <a:t>	How </a:t>
            </a:r>
            <a:r>
              <a:rPr lang="en-US" sz="2000" b="1" dirty="0">
                <a:solidFill>
                  <a:srgbClr val="FFC000"/>
                </a:solidFill>
                <a:effectLst>
                  <a:glow rad="101600">
                    <a:schemeClr val="tx1">
                      <a:alpha val="60000"/>
                    </a:schemeClr>
                  </a:glow>
                </a:effectLst>
              </a:rPr>
              <a:t>to Pray</a:t>
            </a:r>
            <a:br>
              <a:rPr lang="en-US" sz="2000" b="1" dirty="0">
                <a:solidFill>
                  <a:srgbClr val="FFC000"/>
                </a:solidFill>
                <a:effectLst>
                  <a:glow rad="101600">
                    <a:schemeClr val="tx1">
                      <a:alpha val="60000"/>
                    </a:schemeClr>
                  </a:glow>
                </a:effectLst>
              </a:rPr>
            </a:br>
            <a:r>
              <a:rPr lang="en-US" sz="2000" b="1" dirty="0">
                <a:solidFill>
                  <a:srgbClr val="FFC000"/>
                </a:solidFill>
                <a:effectLst>
                  <a:glow rad="101600">
                    <a:schemeClr val="tx1">
                      <a:alpha val="60000"/>
                    </a:schemeClr>
                  </a:glow>
                </a:effectLst>
              </a:rPr>
              <a:t>6:16-18 - </a:t>
            </a:r>
            <a:r>
              <a:rPr lang="en-US" sz="2000" b="1" dirty="0" smtClean="0">
                <a:solidFill>
                  <a:srgbClr val="FFC000"/>
                </a:solidFill>
                <a:effectLst>
                  <a:glow rad="101600">
                    <a:schemeClr val="tx1">
                      <a:alpha val="60000"/>
                    </a:schemeClr>
                  </a:glow>
                </a:effectLst>
              </a:rPr>
              <a:t>	How </a:t>
            </a:r>
            <a:r>
              <a:rPr lang="en-US" sz="2000" b="1" dirty="0">
                <a:solidFill>
                  <a:srgbClr val="FFC000"/>
                </a:solidFill>
                <a:effectLst>
                  <a:glow rad="101600">
                    <a:schemeClr val="tx1">
                      <a:alpha val="60000"/>
                    </a:schemeClr>
                  </a:glow>
                </a:effectLst>
              </a:rPr>
              <a:t>to Fast</a:t>
            </a:r>
            <a:br>
              <a:rPr lang="en-US" sz="2000" b="1" dirty="0">
                <a:solidFill>
                  <a:srgbClr val="FFC000"/>
                </a:solidFill>
                <a:effectLst>
                  <a:glow rad="101600">
                    <a:schemeClr val="tx1">
                      <a:alpha val="60000"/>
                    </a:schemeClr>
                  </a:glow>
                </a:effectLst>
              </a:rPr>
            </a:br>
            <a:r>
              <a:rPr lang="en-US" sz="2000" b="1" dirty="0">
                <a:solidFill>
                  <a:srgbClr val="FFC000"/>
                </a:solidFill>
                <a:effectLst>
                  <a:glow rad="101600">
                    <a:schemeClr val="tx1">
                      <a:alpha val="60000"/>
                    </a:schemeClr>
                  </a:glow>
                </a:effectLst>
              </a:rPr>
              <a:t>6:19-24 - </a:t>
            </a:r>
            <a:r>
              <a:rPr lang="en-US" sz="2000" b="1" dirty="0" smtClean="0">
                <a:solidFill>
                  <a:srgbClr val="FFC000"/>
                </a:solidFill>
                <a:effectLst>
                  <a:glow rad="101600">
                    <a:schemeClr val="tx1">
                      <a:alpha val="60000"/>
                    </a:schemeClr>
                  </a:glow>
                </a:effectLst>
              </a:rPr>
              <a:t>	Treasures </a:t>
            </a:r>
            <a:r>
              <a:rPr lang="en-US" sz="2000" b="1" dirty="0">
                <a:solidFill>
                  <a:srgbClr val="FFC000"/>
                </a:solidFill>
                <a:effectLst>
                  <a:glow rad="101600">
                    <a:schemeClr val="tx1">
                      <a:alpha val="60000"/>
                    </a:schemeClr>
                  </a:glow>
                </a:effectLst>
              </a:rPr>
              <a:t>in Heaven</a:t>
            </a:r>
            <a:br>
              <a:rPr lang="en-US" sz="2000" b="1" dirty="0">
                <a:solidFill>
                  <a:srgbClr val="FFC000"/>
                </a:solidFill>
                <a:effectLst>
                  <a:glow rad="101600">
                    <a:schemeClr val="tx1">
                      <a:alpha val="60000"/>
                    </a:schemeClr>
                  </a:glow>
                </a:effectLst>
              </a:rPr>
            </a:br>
            <a:r>
              <a:rPr lang="en-US" sz="2000" b="1" dirty="0">
                <a:solidFill>
                  <a:srgbClr val="FFC000"/>
                </a:solidFill>
                <a:effectLst>
                  <a:glow rad="101600">
                    <a:schemeClr val="tx1">
                      <a:alpha val="60000"/>
                    </a:schemeClr>
                  </a:glow>
                </a:effectLst>
              </a:rPr>
              <a:t>6:25-34 - </a:t>
            </a:r>
            <a:r>
              <a:rPr lang="en-US" sz="2000" b="1" dirty="0" smtClean="0">
                <a:solidFill>
                  <a:srgbClr val="FFC000"/>
                </a:solidFill>
                <a:effectLst>
                  <a:glow rad="101600">
                    <a:schemeClr val="tx1">
                      <a:alpha val="60000"/>
                    </a:schemeClr>
                  </a:glow>
                </a:effectLst>
              </a:rPr>
              <a:t>	Do </a:t>
            </a:r>
            <a:r>
              <a:rPr lang="en-US" sz="2000" b="1" dirty="0">
                <a:solidFill>
                  <a:srgbClr val="FFC000"/>
                </a:solidFill>
                <a:effectLst>
                  <a:glow rad="101600">
                    <a:schemeClr val="tx1">
                      <a:alpha val="60000"/>
                    </a:schemeClr>
                  </a:glow>
                </a:effectLst>
              </a:rPr>
              <a:t>not worry</a:t>
            </a:r>
            <a:br>
              <a:rPr lang="en-US" sz="2000" b="1" dirty="0">
                <a:solidFill>
                  <a:srgbClr val="FFC000"/>
                </a:solidFill>
                <a:effectLst>
                  <a:glow rad="101600">
                    <a:schemeClr val="tx1">
                      <a:alpha val="60000"/>
                    </a:schemeClr>
                  </a:glow>
                </a:effectLst>
              </a:rPr>
            </a:br>
            <a:r>
              <a:rPr lang="en-US" sz="2000" b="1" dirty="0">
                <a:solidFill>
                  <a:srgbClr val="FFC000"/>
                </a:solidFill>
                <a:effectLst>
                  <a:glow rad="101600">
                    <a:schemeClr val="tx1">
                      <a:alpha val="60000"/>
                    </a:schemeClr>
                  </a:glow>
                </a:effectLst>
              </a:rPr>
              <a:t>7:1-6 - </a:t>
            </a:r>
            <a:r>
              <a:rPr lang="en-US" sz="2000" b="1" dirty="0" smtClean="0">
                <a:solidFill>
                  <a:srgbClr val="FFC000"/>
                </a:solidFill>
                <a:effectLst>
                  <a:glow rad="101600">
                    <a:schemeClr val="tx1">
                      <a:alpha val="60000"/>
                    </a:schemeClr>
                  </a:glow>
                </a:effectLst>
              </a:rPr>
              <a:t>		Do </a:t>
            </a:r>
            <a:r>
              <a:rPr lang="en-US" sz="2000" b="1" dirty="0">
                <a:solidFill>
                  <a:srgbClr val="FFC000"/>
                </a:solidFill>
                <a:effectLst>
                  <a:glow rad="101600">
                    <a:schemeClr val="tx1">
                      <a:alpha val="60000"/>
                    </a:schemeClr>
                  </a:glow>
                </a:effectLst>
              </a:rPr>
              <a:t>not judge hypocritically</a:t>
            </a:r>
            <a:br>
              <a:rPr lang="en-US" sz="2000" b="1" dirty="0">
                <a:solidFill>
                  <a:srgbClr val="FFC000"/>
                </a:solidFill>
                <a:effectLst>
                  <a:glow rad="101600">
                    <a:schemeClr val="tx1">
                      <a:alpha val="60000"/>
                    </a:schemeClr>
                  </a:glow>
                </a:effectLst>
              </a:rPr>
            </a:br>
            <a:r>
              <a:rPr lang="en-US" sz="2000" b="1" dirty="0">
                <a:solidFill>
                  <a:srgbClr val="FFC000"/>
                </a:solidFill>
                <a:effectLst>
                  <a:glow rad="101600">
                    <a:schemeClr val="tx1">
                      <a:alpha val="60000"/>
                    </a:schemeClr>
                  </a:glow>
                </a:effectLst>
              </a:rPr>
              <a:t>7:7-12 - </a:t>
            </a:r>
            <a:r>
              <a:rPr lang="en-US" sz="2000" b="1" dirty="0" smtClean="0">
                <a:solidFill>
                  <a:srgbClr val="FFC000"/>
                </a:solidFill>
                <a:effectLst>
                  <a:glow rad="101600">
                    <a:schemeClr val="tx1">
                      <a:alpha val="60000"/>
                    </a:schemeClr>
                  </a:glow>
                </a:effectLst>
              </a:rPr>
              <a:t>	Ask</a:t>
            </a:r>
            <a:r>
              <a:rPr lang="en-US" sz="2000" b="1" dirty="0">
                <a:solidFill>
                  <a:srgbClr val="FFC000"/>
                </a:solidFill>
                <a:effectLst>
                  <a:glow rad="101600">
                    <a:schemeClr val="tx1">
                      <a:alpha val="60000"/>
                    </a:schemeClr>
                  </a:glow>
                </a:effectLst>
              </a:rPr>
              <a:t>, Seek, Knock</a:t>
            </a:r>
            <a:br>
              <a:rPr lang="en-US" sz="2000" b="1" dirty="0">
                <a:solidFill>
                  <a:srgbClr val="FFC000"/>
                </a:solidFill>
                <a:effectLst>
                  <a:glow rad="101600">
                    <a:schemeClr val="tx1">
                      <a:alpha val="60000"/>
                    </a:schemeClr>
                  </a:glow>
                </a:effectLst>
              </a:rPr>
            </a:br>
            <a:r>
              <a:rPr lang="en-US" sz="2000" b="1" dirty="0">
                <a:solidFill>
                  <a:srgbClr val="FFC000"/>
                </a:solidFill>
                <a:effectLst>
                  <a:glow rad="101600">
                    <a:schemeClr val="tx1">
                      <a:alpha val="60000"/>
                    </a:schemeClr>
                  </a:glow>
                </a:effectLst>
              </a:rPr>
              <a:t>7:13-14 - </a:t>
            </a:r>
            <a:r>
              <a:rPr lang="en-US" sz="2000" b="1" dirty="0" smtClean="0">
                <a:solidFill>
                  <a:srgbClr val="FFC000"/>
                </a:solidFill>
                <a:effectLst>
                  <a:glow rad="101600">
                    <a:schemeClr val="tx1">
                      <a:alpha val="60000"/>
                    </a:schemeClr>
                  </a:glow>
                </a:effectLst>
              </a:rPr>
              <a:t>	The </a:t>
            </a:r>
            <a:r>
              <a:rPr lang="en-US" sz="2000" b="1" dirty="0">
                <a:solidFill>
                  <a:srgbClr val="FFC000"/>
                </a:solidFill>
                <a:effectLst>
                  <a:glow rad="101600">
                    <a:schemeClr val="tx1">
                      <a:alpha val="60000"/>
                    </a:schemeClr>
                  </a:glow>
                </a:effectLst>
              </a:rPr>
              <a:t>Narrow Gate</a:t>
            </a:r>
            <a:br>
              <a:rPr lang="en-US" sz="2000" b="1" dirty="0">
                <a:solidFill>
                  <a:srgbClr val="FFC000"/>
                </a:solidFill>
                <a:effectLst>
                  <a:glow rad="101600">
                    <a:schemeClr val="tx1">
                      <a:alpha val="60000"/>
                    </a:schemeClr>
                  </a:glow>
                </a:effectLst>
              </a:rPr>
            </a:br>
            <a:r>
              <a:rPr lang="en-US" sz="2000" b="1" dirty="0">
                <a:solidFill>
                  <a:srgbClr val="FFC000"/>
                </a:solidFill>
                <a:effectLst>
                  <a:glow rad="101600">
                    <a:schemeClr val="tx1">
                      <a:alpha val="60000"/>
                    </a:schemeClr>
                  </a:glow>
                </a:effectLst>
              </a:rPr>
              <a:t>7:15-23 - </a:t>
            </a:r>
            <a:r>
              <a:rPr lang="en-US" sz="2000" b="1" dirty="0" smtClean="0">
                <a:solidFill>
                  <a:srgbClr val="FFC000"/>
                </a:solidFill>
                <a:effectLst>
                  <a:glow rad="101600">
                    <a:schemeClr val="tx1">
                      <a:alpha val="60000"/>
                    </a:schemeClr>
                  </a:glow>
                </a:effectLst>
              </a:rPr>
              <a:t>	False </a:t>
            </a:r>
            <a:r>
              <a:rPr lang="en-US" sz="2000" b="1" dirty="0">
                <a:solidFill>
                  <a:srgbClr val="FFC000"/>
                </a:solidFill>
                <a:effectLst>
                  <a:glow rad="101600">
                    <a:schemeClr val="tx1">
                      <a:alpha val="60000"/>
                    </a:schemeClr>
                  </a:glow>
                </a:effectLst>
              </a:rPr>
              <a:t>Prophets</a:t>
            </a:r>
            <a:br>
              <a:rPr lang="en-US" sz="2000" b="1" dirty="0">
                <a:solidFill>
                  <a:srgbClr val="FFC000"/>
                </a:solidFill>
                <a:effectLst>
                  <a:glow rad="101600">
                    <a:schemeClr val="tx1">
                      <a:alpha val="60000"/>
                    </a:schemeClr>
                  </a:glow>
                </a:effectLst>
              </a:rPr>
            </a:br>
            <a:r>
              <a:rPr lang="en-US" sz="2000" b="1" dirty="0">
                <a:solidFill>
                  <a:srgbClr val="FFC000"/>
                </a:solidFill>
                <a:effectLst>
                  <a:glow rad="101600">
                    <a:schemeClr val="tx1">
                      <a:alpha val="60000"/>
                    </a:schemeClr>
                  </a:glow>
                </a:effectLst>
              </a:rPr>
              <a:t>7:24-27 - </a:t>
            </a:r>
            <a:r>
              <a:rPr lang="en-US" sz="2000" b="1" dirty="0" smtClean="0">
                <a:solidFill>
                  <a:srgbClr val="FFC000"/>
                </a:solidFill>
                <a:effectLst>
                  <a:glow rad="101600">
                    <a:schemeClr val="tx1">
                      <a:alpha val="60000"/>
                    </a:schemeClr>
                  </a:glow>
                </a:effectLst>
              </a:rPr>
              <a:t>	The </a:t>
            </a:r>
            <a:r>
              <a:rPr lang="en-US" sz="2000" b="1" dirty="0">
                <a:solidFill>
                  <a:srgbClr val="FFC000"/>
                </a:solidFill>
                <a:effectLst>
                  <a:glow rad="101600">
                    <a:schemeClr val="tx1">
                      <a:alpha val="60000"/>
                    </a:schemeClr>
                  </a:glow>
                </a:effectLst>
              </a:rPr>
              <a:t>Wise </a:t>
            </a:r>
            <a:r>
              <a:rPr lang="en-US" sz="2000" b="1" dirty="0" smtClean="0">
                <a:solidFill>
                  <a:srgbClr val="FFC000"/>
                </a:solidFill>
                <a:effectLst>
                  <a:glow rad="101600">
                    <a:schemeClr val="tx1">
                      <a:alpha val="60000"/>
                    </a:schemeClr>
                  </a:glow>
                </a:effectLst>
              </a:rPr>
              <a:t>Builder</a:t>
            </a:r>
            <a:endParaRPr lang="en-US" sz="2000" b="1" dirty="0">
              <a:solidFill>
                <a:srgbClr val="FFC000"/>
              </a:solidFill>
              <a:effectLst>
                <a:glow rad="101600">
                  <a:schemeClr val="tx1">
                    <a:alpha val="60000"/>
                  </a:schemeClr>
                </a:glow>
              </a:effectLst>
            </a:endParaRPr>
          </a:p>
        </p:txBody>
      </p:sp>
      <p:sp>
        <p:nvSpPr>
          <p:cNvPr id="11" name="Rectangle 10"/>
          <p:cNvSpPr/>
          <p:nvPr/>
        </p:nvSpPr>
        <p:spPr>
          <a:xfrm>
            <a:off x="5074989" y="5257561"/>
            <a:ext cx="6371832" cy="1200329"/>
          </a:xfrm>
          <a:prstGeom prst="rect">
            <a:avLst/>
          </a:prstGeom>
        </p:spPr>
        <p:txBody>
          <a:bodyPr wrap="square">
            <a:spAutoFit/>
          </a:bodyPr>
          <a:lstStyle/>
          <a:p>
            <a:r>
              <a:rPr lang="en-US" b="1" dirty="0" smtClean="0">
                <a:solidFill>
                  <a:srgbClr val="000000"/>
                </a:solidFill>
                <a:effectLst>
                  <a:glow rad="101600">
                    <a:schemeClr val="bg1">
                      <a:alpha val="60000"/>
                    </a:schemeClr>
                  </a:glow>
                </a:effectLst>
                <a:hlinkClick r:id="rId2"/>
              </a:rPr>
              <a:t>7:28-29</a:t>
            </a:r>
            <a:r>
              <a:rPr lang="en-US" b="1" dirty="0" smtClean="0">
                <a:solidFill>
                  <a:srgbClr val="000000"/>
                </a:solidFill>
                <a:effectLst>
                  <a:glow rad="101600">
                    <a:schemeClr val="bg1">
                      <a:alpha val="60000"/>
                    </a:schemeClr>
                  </a:glow>
                </a:effectLst>
              </a:rPr>
              <a:t> </a:t>
            </a:r>
            <a:r>
              <a:rPr lang="en-US" b="1" dirty="0">
                <a:solidFill>
                  <a:srgbClr val="000000"/>
                </a:solidFill>
                <a:effectLst>
                  <a:glow rad="101600">
                    <a:schemeClr val="bg1">
                      <a:alpha val="60000"/>
                    </a:schemeClr>
                  </a:glow>
                </a:effectLst>
              </a:rPr>
              <a:t>concludes the Sermon on the Mount with the following statement: "When Jesus had finished saying these things, the crowds were amazed at His teaching, because He taught as one who had authority, and not as their teachers of the law</a:t>
            </a:r>
            <a:r>
              <a:rPr lang="en-US" b="1" dirty="0" smtClean="0">
                <a:solidFill>
                  <a:srgbClr val="000000"/>
                </a:solidFill>
                <a:effectLst>
                  <a:glow rad="101600">
                    <a:schemeClr val="bg1">
                      <a:alpha val="60000"/>
                    </a:schemeClr>
                  </a:glow>
                </a:effectLst>
              </a:rPr>
              <a:t>."</a:t>
            </a:r>
            <a:endParaRPr lang="en-US" b="1" dirty="0">
              <a:effectLst>
                <a:glow rad="101600">
                  <a:schemeClr val="bg1">
                    <a:alpha val="60000"/>
                  </a:schemeClr>
                </a:glow>
              </a:effectLst>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001" y="825579"/>
            <a:ext cx="7137623" cy="4191557"/>
          </a:xfrm>
          <a:prstGeom prst="rect">
            <a:avLst/>
          </a:prstGeom>
          <a:ln>
            <a:solidFill>
              <a:schemeClr val="tx1"/>
            </a:solidFill>
          </a:ln>
          <a:effectLst>
            <a:outerShdw blurRad="292100" dist="139700" dir="2700000" algn="tl" rotWithShape="0">
              <a:srgbClr val="333333">
                <a:alpha val="65000"/>
              </a:srgbClr>
            </a:outerShdw>
          </a:effectLst>
        </p:spPr>
      </p:pic>
      <p:sp>
        <p:nvSpPr>
          <p:cNvPr id="14" name="Rectangle 13"/>
          <p:cNvSpPr/>
          <p:nvPr/>
        </p:nvSpPr>
        <p:spPr>
          <a:xfrm>
            <a:off x="88392" y="762179"/>
            <a:ext cx="4327198" cy="2743200"/>
          </a:xfrm>
          <a:prstGeom prst="rect">
            <a:avLst/>
          </a:prstGeom>
          <a:solidFill>
            <a:srgbClr val="A6C9E8">
              <a:alpha val="40000"/>
            </a:srgb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p:cNvSpPr/>
          <p:nvPr/>
        </p:nvSpPr>
        <p:spPr>
          <a:xfrm>
            <a:off x="5074989" y="1296537"/>
            <a:ext cx="6211710" cy="796298"/>
          </a:xfrm>
          <a:prstGeom prst="roundRect">
            <a:avLst/>
          </a:prstGeom>
          <a:solidFill>
            <a:srgbClr val="DEDEDE"/>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l="9131" t="34251" r="12827" b="23623"/>
          <a:stretch/>
        </p:blipFill>
        <p:spPr>
          <a:xfrm>
            <a:off x="4134024" y="136386"/>
            <a:ext cx="4757532" cy="1444487"/>
          </a:xfrm>
          <a:prstGeom prst="rect">
            <a:avLst/>
          </a:prstGeom>
          <a:effectLst>
            <a:glow rad="101600">
              <a:schemeClr val="tx1">
                <a:alpha val="60000"/>
              </a:schemeClr>
            </a:glow>
          </a:effectLst>
        </p:spPr>
      </p:pic>
    </p:spTree>
    <p:extLst>
      <p:ext uri="{BB962C8B-B14F-4D97-AF65-F5344CB8AC3E}">
        <p14:creationId xmlns:p14="http://schemas.microsoft.com/office/powerpoint/2010/main" val="906600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0"/>
                                        <p:tgtEl>
                                          <p:spTgt spid="10"/>
                                        </p:tgtEl>
                                      </p:cBhvr>
                                    </p:animEffect>
                                  </p:childTnLst>
                                </p:cTn>
                              </p:par>
                            </p:childTnLst>
                          </p:cTn>
                        </p:par>
                        <p:par>
                          <p:cTn id="8" fill="hold">
                            <p:stCondLst>
                              <p:cond delay="5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3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516"/>
            <a:ext cx="12192001" cy="6899359"/>
          </a:xfrm>
          <a:prstGeom prst="rect">
            <a:avLst/>
          </a:prstGeom>
        </p:spPr>
      </p:pic>
      <p:sp>
        <p:nvSpPr>
          <p:cNvPr id="5" name="TextBox 4"/>
          <p:cNvSpPr txBox="1"/>
          <p:nvPr/>
        </p:nvSpPr>
        <p:spPr>
          <a:xfrm>
            <a:off x="9696573" y="6165"/>
            <a:ext cx="2495427" cy="707886"/>
          </a:xfrm>
          <a:prstGeom prst="rect">
            <a:avLst/>
          </a:prstGeom>
          <a:noFill/>
        </p:spPr>
        <p:txBody>
          <a:bodyPr wrap="none" rtlCol="0">
            <a:spAutoFit/>
          </a:bodyPr>
          <a:lstStyle/>
          <a:p>
            <a:pPr algn="r"/>
            <a:r>
              <a:rPr lang="en-US" sz="2000" dirty="0" smtClean="0">
                <a:effectLst>
                  <a:glow rad="101600">
                    <a:schemeClr val="bg1">
                      <a:alpha val="60000"/>
                    </a:schemeClr>
                  </a:glow>
                </a:effectLst>
              </a:rPr>
              <a:t>Lesson 8</a:t>
            </a:r>
          </a:p>
          <a:p>
            <a:pPr algn="r"/>
            <a:r>
              <a:rPr lang="en-US" sz="2000" dirty="0" smtClean="0">
                <a:effectLst>
                  <a:glow rad="101600">
                    <a:schemeClr val="bg1">
                      <a:alpha val="60000"/>
                    </a:schemeClr>
                  </a:glow>
                </a:effectLst>
              </a:rPr>
              <a:t>Sermon on the Mount</a:t>
            </a:r>
            <a:endParaRPr lang="en-US" sz="2000" dirty="0">
              <a:effectLst>
                <a:glow rad="101600">
                  <a:schemeClr val="bg1">
                    <a:alpha val="60000"/>
                  </a:schemeClr>
                </a:glow>
              </a:effectLst>
            </a:endParaRPr>
          </a:p>
        </p:txBody>
      </p:sp>
      <p:sp>
        <p:nvSpPr>
          <p:cNvPr id="6" name="TextBox 5"/>
          <p:cNvSpPr txBox="1"/>
          <p:nvPr/>
        </p:nvSpPr>
        <p:spPr>
          <a:xfrm>
            <a:off x="88391" y="6457890"/>
            <a:ext cx="4639796" cy="400110"/>
          </a:xfrm>
          <a:prstGeom prst="rect">
            <a:avLst/>
          </a:prstGeom>
          <a:noFill/>
        </p:spPr>
        <p:txBody>
          <a:bodyPr wrap="none" rtlCol="0">
            <a:spAutoFit/>
          </a:bodyPr>
          <a:lstStyle/>
          <a:p>
            <a:r>
              <a:rPr lang="en-US" sz="2000" dirty="0" smtClean="0">
                <a:effectLst>
                  <a:glow rad="101600">
                    <a:schemeClr val="bg1">
                      <a:alpha val="60000"/>
                    </a:schemeClr>
                  </a:glow>
                </a:effectLst>
              </a:rPr>
              <a:t>1- Jesus teaches Beatitudes to His disciples</a:t>
            </a:r>
            <a:endParaRPr lang="en-US" sz="2000" dirty="0">
              <a:effectLst>
                <a:glow rad="101600">
                  <a:schemeClr val="bg1">
                    <a:alpha val="60000"/>
                  </a:schemeClr>
                </a:glow>
              </a:effectLst>
            </a:endParaRPr>
          </a:p>
        </p:txBody>
      </p:sp>
      <p:sp>
        <p:nvSpPr>
          <p:cNvPr id="4" name="Oval 3"/>
          <p:cNvSpPr/>
          <p:nvPr/>
        </p:nvSpPr>
        <p:spPr>
          <a:xfrm>
            <a:off x="11080377" y="4585447"/>
            <a:ext cx="753036" cy="2220720"/>
          </a:xfrm>
          <a:prstGeom prst="ellipse">
            <a:avLst/>
          </a:prstGeom>
          <a:solidFill>
            <a:srgbClr val="0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
          <p:cNvSpPr>
            <a:spLocks noChangeArrowheads="1"/>
          </p:cNvSpPr>
          <p:nvPr/>
        </p:nvSpPr>
        <p:spPr bwMode="auto">
          <a:xfrm>
            <a:off x="676769" y="859953"/>
            <a:ext cx="10780126" cy="1200329"/>
          </a:xfrm>
          <a:prstGeom prst="rect">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a:spAutoFit/>
          </a:bodyPr>
          <a:lstStyle/>
          <a:p>
            <a:pPr marL="914400"/>
            <a:r>
              <a:rPr lang="en-US" sz="2400" dirty="0"/>
              <a:t>Each Beatitude consists of two phrases: the condition and the result. In almost every case the condition is from familiar Old Testament context, but Jesus teaches a new </a:t>
            </a:r>
            <a:r>
              <a:rPr lang="en-US" sz="2400" dirty="0" smtClean="0"/>
              <a:t>interpretation.</a:t>
            </a:r>
          </a:p>
        </p:txBody>
      </p:sp>
      <p:sp>
        <p:nvSpPr>
          <p:cNvPr id="8" name="Rectangle 1"/>
          <p:cNvSpPr>
            <a:spLocks noChangeArrowheads="1"/>
          </p:cNvSpPr>
          <p:nvPr/>
        </p:nvSpPr>
        <p:spPr bwMode="auto">
          <a:xfrm>
            <a:off x="705937" y="2204834"/>
            <a:ext cx="10780126" cy="1200329"/>
          </a:xfrm>
          <a:prstGeom prst="rect">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a:spAutoFit/>
          </a:bodyPr>
          <a:lstStyle/>
          <a:p>
            <a:pPr marL="914400"/>
            <a:r>
              <a:rPr lang="en-US" sz="2400" dirty="0" smtClean="0"/>
              <a:t>Together</a:t>
            </a:r>
            <a:r>
              <a:rPr lang="en-US" sz="2400" dirty="0"/>
              <a:t>, the Beatitudes present a new set of Christian ideals that focus on a spirit of love and humility different in orientation than the usual force and exaction taken.</a:t>
            </a:r>
            <a:endParaRPr lang="en-US" altLang="en-US" sz="2400" dirty="0">
              <a:solidFill>
                <a:schemeClr val="lt1"/>
              </a:solidFill>
            </a:endParaRPr>
          </a:p>
        </p:txBody>
      </p:sp>
      <p:cxnSp>
        <p:nvCxnSpPr>
          <p:cNvPr id="9" name="Straight Connector 8"/>
          <p:cNvCxnSpPr/>
          <p:nvPr/>
        </p:nvCxnSpPr>
        <p:spPr>
          <a:xfrm>
            <a:off x="7100047" y="1237129"/>
            <a:ext cx="3012141" cy="0"/>
          </a:xfrm>
          <a:prstGeom prst="line">
            <a:avLst/>
          </a:prstGeom>
          <a:ln w="7620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827059" y="2586317"/>
            <a:ext cx="3491753" cy="8965"/>
          </a:xfrm>
          <a:prstGeom prst="line">
            <a:avLst/>
          </a:prstGeom>
          <a:ln w="7620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11" name="Rectangle 1"/>
          <p:cNvSpPr>
            <a:spLocks noChangeArrowheads="1"/>
          </p:cNvSpPr>
          <p:nvPr/>
        </p:nvSpPr>
        <p:spPr bwMode="auto">
          <a:xfrm>
            <a:off x="705937" y="3522821"/>
            <a:ext cx="10780126" cy="830997"/>
          </a:xfrm>
          <a:prstGeom prst="rect">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a:spAutoFit/>
          </a:bodyPr>
          <a:lstStyle/>
          <a:p>
            <a:pPr marL="914400"/>
            <a:r>
              <a:rPr lang="en-US" sz="2400" dirty="0"/>
              <a:t>The term </a:t>
            </a:r>
            <a:r>
              <a:rPr lang="en-US" sz="2400" i="1" dirty="0"/>
              <a:t>beatitude</a:t>
            </a:r>
            <a:r>
              <a:rPr lang="en-US" sz="2400" dirty="0"/>
              <a:t> comes from the Latin noun </a:t>
            </a:r>
            <a:r>
              <a:rPr lang="en-US" sz="2400" i="1" dirty="0" err="1"/>
              <a:t>beātitūdō</a:t>
            </a:r>
            <a:r>
              <a:rPr lang="en-US" sz="2400" dirty="0"/>
              <a:t> which means "happiness"</a:t>
            </a:r>
            <a:endParaRPr lang="en-US" altLang="en-US" sz="2400" dirty="0">
              <a:solidFill>
                <a:schemeClr val="lt1"/>
              </a:solidFill>
            </a:endParaRPr>
          </a:p>
        </p:txBody>
      </p:sp>
      <p:cxnSp>
        <p:nvCxnSpPr>
          <p:cNvPr id="12" name="Straight Connector 11"/>
          <p:cNvCxnSpPr/>
          <p:nvPr/>
        </p:nvCxnSpPr>
        <p:spPr>
          <a:xfrm>
            <a:off x="1730188" y="4254603"/>
            <a:ext cx="1524000" cy="0"/>
          </a:xfrm>
          <a:prstGeom prst="line">
            <a:avLst/>
          </a:prstGeom>
          <a:ln w="76200">
            <a:solidFill>
              <a:srgbClr val="FFFF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3888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516"/>
            <a:ext cx="12192001" cy="6899359"/>
          </a:xfrm>
          <a:prstGeom prst="rect">
            <a:avLst/>
          </a:prstGeom>
        </p:spPr>
      </p:pic>
      <p:sp>
        <p:nvSpPr>
          <p:cNvPr id="5" name="TextBox 4"/>
          <p:cNvSpPr txBox="1"/>
          <p:nvPr/>
        </p:nvSpPr>
        <p:spPr>
          <a:xfrm>
            <a:off x="9696573" y="6165"/>
            <a:ext cx="2495427" cy="707886"/>
          </a:xfrm>
          <a:prstGeom prst="rect">
            <a:avLst/>
          </a:prstGeom>
          <a:noFill/>
        </p:spPr>
        <p:txBody>
          <a:bodyPr wrap="none" rtlCol="0">
            <a:spAutoFit/>
          </a:bodyPr>
          <a:lstStyle/>
          <a:p>
            <a:pPr algn="r"/>
            <a:r>
              <a:rPr lang="en-US" sz="2000" dirty="0" smtClean="0">
                <a:effectLst>
                  <a:glow rad="101600">
                    <a:schemeClr val="bg1">
                      <a:alpha val="60000"/>
                    </a:schemeClr>
                  </a:glow>
                </a:effectLst>
              </a:rPr>
              <a:t>Lesson 8</a:t>
            </a:r>
          </a:p>
          <a:p>
            <a:pPr algn="r"/>
            <a:r>
              <a:rPr lang="en-US" sz="2000" dirty="0" smtClean="0">
                <a:effectLst>
                  <a:glow rad="101600">
                    <a:schemeClr val="bg1">
                      <a:alpha val="60000"/>
                    </a:schemeClr>
                  </a:glow>
                </a:effectLst>
              </a:rPr>
              <a:t>Sermon on the Mount</a:t>
            </a:r>
            <a:endParaRPr lang="en-US" sz="2000" dirty="0">
              <a:effectLst>
                <a:glow rad="101600">
                  <a:schemeClr val="bg1">
                    <a:alpha val="60000"/>
                  </a:schemeClr>
                </a:glow>
              </a:effectLst>
            </a:endParaRPr>
          </a:p>
        </p:txBody>
      </p:sp>
      <p:sp>
        <p:nvSpPr>
          <p:cNvPr id="6" name="TextBox 5"/>
          <p:cNvSpPr txBox="1"/>
          <p:nvPr/>
        </p:nvSpPr>
        <p:spPr>
          <a:xfrm>
            <a:off x="88391" y="6457890"/>
            <a:ext cx="4639796" cy="400110"/>
          </a:xfrm>
          <a:prstGeom prst="rect">
            <a:avLst/>
          </a:prstGeom>
          <a:noFill/>
        </p:spPr>
        <p:txBody>
          <a:bodyPr wrap="none" rtlCol="0">
            <a:spAutoFit/>
          </a:bodyPr>
          <a:lstStyle/>
          <a:p>
            <a:r>
              <a:rPr lang="en-US" sz="2000" dirty="0" smtClean="0">
                <a:effectLst>
                  <a:glow rad="101600">
                    <a:schemeClr val="bg1">
                      <a:alpha val="60000"/>
                    </a:schemeClr>
                  </a:glow>
                </a:effectLst>
              </a:rPr>
              <a:t>1- Jesus teaches Beatitudes to His disciples</a:t>
            </a:r>
            <a:endParaRPr lang="en-US" sz="2000" dirty="0">
              <a:effectLst>
                <a:glow rad="101600">
                  <a:schemeClr val="bg1">
                    <a:alpha val="60000"/>
                  </a:schemeClr>
                </a:glow>
              </a:effectLst>
            </a:endParaRPr>
          </a:p>
        </p:txBody>
      </p:sp>
      <p:sp>
        <p:nvSpPr>
          <p:cNvPr id="4" name="Oval 3"/>
          <p:cNvSpPr/>
          <p:nvPr/>
        </p:nvSpPr>
        <p:spPr>
          <a:xfrm>
            <a:off x="11080377" y="4585447"/>
            <a:ext cx="753036" cy="2220720"/>
          </a:xfrm>
          <a:prstGeom prst="ellipse">
            <a:avLst/>
          </a:prstGeom>
          <a:solidFill>
            <a:srgbClr val="00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
          <p:cNvSpPr>
            <a:spLocks noChangeArrowheads="1"/>
          </p:cNvSpPr>
          <p:nvPr/>
        </p:nvSpPr>
        <p:spPr bwMode="auto">
          <a:xfrm>
            <a:off x="721526" y="2206184"/>
            <a:ext cx="10780126" cy="4154984"/>
          </a:xfrm>
          <a:prstGeom prst="rect">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a:spAutoFit/>
          </a:bodyPr>
          <a:lstStyle/>
          <a:p>
            <a:pPr marL="914400"/>
            <a:r>
              <a:rPr lang="en-US" altLang="en-US" sz="2400" dirty="0" smtClean="0"/>
              <a:t>Each of t</a:t>
            </a:r>
            <a:r>
              <a:rPr lang="en-US" altLang="en-US" sz="2400" dirty="0" smtClean="0">
                <a:solidFill>
                  <a:schemeClr val="lt1"/>
                </a:solidFill>
              </a:rPr>
              <a:t>he </a:t>
            </a:r>
            <a:r>
              <a:rPr lang="en-US" altLang="en-US" sz="2400" dirty="0">
                <a:solidFill>
                  <a:schemeClr val="lt1"/>
                </a:solidFill>
              </a:rPr>
              <a:t>eight Beatitudes </a:t>
            </a:r>
            <a:r>
              <a:rPr lang="en-US" altLang="en-US" sz="2400" dirty="0" smtClean="0">
                <a:solidFill>
                  <a:schemeClr val="lt1"/>
                </a:solidFill>
              </a:rPr>
              <a:t>begins with:</a:t>
            </a:r>
            <a:endParaRPr lang="en-US" altLang="en-US" sz="2400" dirty="0"/>
          </a:p>
          <a:p>
            <a:pPr marL="914400"/>
            <a:r>
              <a:rPr lang="en-US" altLang="en-US" sz="2400" dirty="0" smtClean="0">
                <a:solidFill>
                  <a:schemeClr val="lt1"/>
                </a:solidFill>
              </a:rPr>
              <a:t>          Blessed </a:t>
            </a:r>
            <a:r>
              <a:rPr lang="en-US" altLang="en-US" sz="2400" dirty="0">
                <a:solidFill>
                  <a:schemeClr val="lt1"/>
                </a:solidFill>
              </a:rPr>
              <a:t>are</a:t>
            </a:r>
            <a:r>
              <a:rPr lang="en-US" altLang="en-US" sz="2400" dirty="0" smtClean="0">
                <a:solidFill>
                  <a:schemeClr val="lt1"/>
                </a:solidFill>
              </a:rPr>
              <a:t>...</a:t>
            </a:r>
            <a:endParaRPr lang="en-US" altLang="en-US" sz="2400" dirty="0">
              <a:solidFill>
                <a:schemeClr val="lt1"/>
              </a:solidFill>
            </a:endParaRPr>
          </a:p>
          <a:p>
            <a:pPr marL="914400" lvl="3"/>
            <a:r>
              <a:rPr lang="en-US" altLang="en-US" sz="2400" dirty="0">
                <a:solidFill>
                  <a:schemeClr val="lt1"/>
                </a:solidFill>
              </a:rPr>
              <a:t>....the poor in spirit: for theirs is the kingdom of Heaven. (5:3)</a:t>
            </a:r>
          </a:p>
          <a:p>
            <a:pPr marL="914400" lvl="3"/>
            <a:r>
              <a:rPr lang="en-US" altLang="en-US" sz="2400" dirty="0">
                <a:solidFill>
                  <a:schemeClr val="lt1"/>
                </a:solidFill>
              </a:rPr>
              <a:t>....those who mourn: for they will be comforted. (5:4)</a:t>
            </a:r>
          </a:p>
          <a:p>
            <a:pPr marL="914400" lvl="3"/>
            <a:r>
              <a:rPr lang="en-US" altLang="en-US" sz="2400" dirty="0">
                <a:solidFill>
                  <a:schemeClr val="lt1"/>
                </a:solidFill>
              </a:rPr>
              <a:t>....the meek: for they will inherit the earth. (5:5)</a:t>
            </a:r>
          </a:p>
          <a:p>
            <a:pPr marL="914400" lvl="3"/>
            <a:r>
              <a:rPr lang="en-US" altLang="en-US" sz="2400" dirty="0">
                <a:solidFill>
                  <a:schemeClr val="lt1"/>
                </a:solidFill>
              </a:rPr>
              <a:t>....those who hunger and thirst for righteousness: for they will be filled. (5:6)</a:t>
            </a:r>
          </a:p>
          <a:p>
            <a:pPr marL="914400" lvl="3"/>
            <a:r>
              <a:rPr lang="en-US" altLang="en-US" sz="2400" dirty="0">
                <a:solidFill>
                  <a:schemeClr val="lt1"/>
                </a:solidFill>
              </a:rPr>
              <a:t>....the merciful: for they will be shown mercy. (5:7)</a:t>
            </a:r>
          </a:p>
          <a:p>
            <a:pPr marL="914400" lvl="3"/>
            <a:r>
              <a:rPr lang="en-US" altLang="en-US" sz="2400" dirty="0">
                <a:solidFill>
                  <a:schemeClr val="lt1"/>
                </a:solidFill>
              </a:rPr>
              <a:t>....the pure in heart: for they will see God. (5:8)</a:t>
            </a:r>
          </a:p>
          <a:p>
            <a:pPr marL="914400" lvl="3"/>
            <a:r>
              <a:rPr lang="en-US" altLang="en-US" sz="2400" dirty="0">
                <a:solidFill>
                  <a:schemeClr val="lt1"/>
                </a:solidFill>
              </a:rPr>
              <a:t>....the peacemakers: for they will be called children of God. (5:9)</a:t>
            </a:r>
          </a:p>
          <a:p>
            <a:pPr marL="914400" lvl="3"/>
            <a:r>
              <a:rPr lang="en-US" altLang="en-US" sz="2400" dirty="0">
                <a:solidFill>
                  <a:schemeClr val="lt1"/>
                </a:solidFill>
              </a:rPr>
              <a:t>....those who are persecuted for righteousness' sake: for theirs is the kingdom of heaven. (5:10</a:t>
            </a:r>
            <a:r>
              <a:rPr lang="en-US" altLang="en-US" sz="2400" dirty="0" smtClean="0">
                <a:solidFill>
                  <a:schemeClr val="lt1"/>
                </a:solidFill>
              </a:rPr>
              <a:t>)</a:t>
            </a:r>
            <a:endParaRPr lang="en-US" altLang="en-US" sz="2400" dirty="0">
              <a:solidFill>
                <a:schemeClr val="lt1"/>
              </a:solidFill>
            </a:endParaRPr>
          </a:p>
        </p:txBody>
      </p:sp>
      <p:sp>
        <p:nvSpPr>
          <p:cNvPr id="16" name="Rectangle 1"/>
          <p:cNvSpPr>
            <a:spLocks noChangeArrowheads="1"/>
          </p:cNvSpPr>
          <p:nvPr/>
        </p:nvSpPr>
        <p:spPr bwMode="auto">
          <a:xfrm>
            <a:off x="676769" y="859953"/>
            <a:ext cx="10780126" cy="1200329"/>
          </a:xfrm>
          <a:prstGeom prst="rect">
            <a:avLst/>
          </a:prstGeom>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a:spAutoFit/>
          </a:bodyPr>
          <a:lstStyle/>
          <a:p>
            <a:pPr marL="914400"/>
            <a:r>
              <a:rPr lang="en-US" sz="2400" dirty="0"/>
              <a:t>Each Beatitude consists of two phrases: the condition and the result. In almost every case the condition is from familiar Old Testament context, but Jesus teaches a new </a:t>
            </a:r>
            <a:r>
              <a:rPr lang="en-US" sz="2400" dirty="0" smtClean="0"/>
              <a:t>interpretation.</a:t>
            </a:r>
          </a:p>
        </p:txBody>
      </p:sp>
      <p:cxnSp>
        <p:nvCxnSpPr>
          <p:cNvPr id="17" name="Straight Connector 16"/>
          <p:cNvCxnSpPr/>
          <p:nvPr/>
        </p:nvCxnSpPr>
        <p:spPr>
          <a:xfrm>
            <a:off x="7100047" y="1237129"/>
            <a:ext cx="30121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171765" y="1241612"/>
            <a:ext cx="3012141" cy="0"/>
          </a:xfrm>
          <a:prstGeom prst="line">
            <a:avLst/>
          </a:prstGeom>
          <a:ln w="76200">
            <a:solidFill>
              <a:srgbClr val="FFFF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226159"/>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696573" y="6165"/>
            <a:ext cx="2495427" cy="707886"/>
          </a:xfrm>
          <a:prstGeom prst="rect">
            <a:avLst/>
          </a:prstGeom>
          <a:noFill/>
        </p:spPr>
        <p:txBody>
          <a:bodyPr wrap="none" rtlCol="0">
            <a:spAutoFit/>
          </a:bodyPr>
          <a:lstStyle/>
          <a:p>
            <a:pPr algn="r"/>
            <a:r>
              <a:rPr lang="en-US" sz="2000" dirty="0" smtClean="0">
                <a:effectLst>
                  <a:glow rad="101600">
                    <a:schemeClr val="bg1">
                      <a:alpha val="60000"/>
                    </a:schemeClr>
                  </a:glow>
                </a:effectLst>
              </a:rPr>
              <a:t>Lesson 8</a:t>
            </a:r>
          </a:p>
          <a:p>
            <a:pPr algn="r"/>
            <a:r>
              <a:rPr lang="en-US" sz="2000" dirty="0" smtClean="0">
                <a:effectLst>
                  <a:glow rad="101600">
                    <a:schemeClr val="bg1">
                      <a:alpha val="60000"/>
                    </a:schemeClr>
                  </a:glow>
                </a:effectLst>
              </a:rPr>
              <a:t>Sermon on the Mount</a:t>
            </a:r>
            <a:endParaRPr lang="en-US" sz="2000" dirty="0">
              <a:effectLst>
                <a:glow rad="101600">
                  <a:schemeClr val="bg1">
                    <a:alpha val="60000"/>
                  </a:schemeClr>
                </a:glow>
              </a:effectLst>
            </a:endParaRPr>
          </a:p>
        </p:txBody>
      </p:sp>
      <p:sp>
        <p:nvSpPr>
          <p:cNvPr id="6" name="TextBox 5"/>
          <p:cNvSpPr txBox="1"/>
          <p:nvPr/>
        </p:nvSpPr>
        <p:spPr>
          <a:xfrm>
            <a:off x="88391" y="6457890"/>
            <a:ext cx="4639796" cy="400110"/>
          </a:xfrm>
          <a:prstGeom prst="rect">
            <a:avLst/>
          </a:prstGeom>
          <a:noFill/>
        </p:spPr>
        <p:txBody>
          <a:bodyPr wrap="none" rtlCol="0">
            <a:spAutoFit/>
          </a:bodyPr>
          <a:lstStyle/>
          <a:p>
            <a:r>
              <a:rPr lang="en-US" sz="2000" dirty="0" smtClean="0">
                <a:effectLst>
                  <a:glow rad="101600">
                    <a:schemeClr val="bg1">
                      <a:alpha val="60000"/>
                    </a:schemeClr>
                  </a:glow>
                </a:effectLst>
              </a:rPr>
              <a:t>1- Jesus teaches Beatitudes to His disciples</a:t>
            </a:r>
            <a:endParaRPr lang="en-US" sz="2000" dirty="0">
              <a:effectLst>
                <a:glow rad="101600">
                  <a:schemeClr val="bg1">
                    <a:alpha val="60000"/>
                  </a:schemeClr>
                </a:glow>
              </a:effectLst>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5840" t="3799" r="74338" b="49968"/>
          <a:stretch/>
        </p:blipFill>
        <p:spPr>
          <a:xfrm rot="20970653">
            <a:off x="8863249" y="579268"/>
            <a:ext cx="2785405" cy="4114800"/>
          </a:xfrm>
          <a:prstGeom prst="rect">
            <a:avLst/>
          </a:prstGeom>
          <a:ln>
            <a:noFill/>
          </a:ln>
          <a:effectLst>
            <a:softEdge rad="112500"/>
          </a:effectLst>
        </p:spPr>
      </p:pic>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25452" t="3443" r="54276" b="49968"/>
          <a:stretch/>
        </p:blipFill>
        <p:spPr>
          <a:xfrm rot="273221">
            <a:off x="8782584" y="797134"/>
            <a:ext cx="2826958" cy="4114800"/>
          </a:xfrm>
          <a:prstGeom prst="rect">
            <a:avLst/>
          </a:prstGeom>
          <a:ln>
            <a:noFill/>
          </a:ln>
          <a:effectLst>
            <a:softEdge rad="112500"/>
          </a:effectLst>
        </p:spPr>
      </p:pic>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45499" t="3443" r="34905" b="50323"/>
          <a:stretch/>
        </p:blipFill>
        <p:spPr>
          <a:xfrm>
            <a:off x="8787567" y="1129727"/>
            <a:ext cx="2753758" cy="4114800"/>
          </a:xfrm>
          <a:prstGeom prst="rect">
            <a:avLst/>
          </a:prstGeom>
          <a:ln>
            <a:noFill/>
          </a:ln>
          <a:effectLst>
            <a:softEdge rad="112500"/>
          </a:effectLst>
        </p:spPr>
      </p:pic>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50" t="49804" r="80729" b="2895"/>
          <a:stretch/>
        </p:blipFill>
        <p:spPr>
          <a:xfrm rot="21103641">
            <a:off x="8892493" y="1508466"/>
            <a:ext cx="2722578" cy="4114800"/>
          </a:xfrm>
          <a:prstGeom prst="rect">
            <a:avLst/>
          </a:prstGeom>
          <a:ln>
            <a:noFill/>
          </a:ln>
          <a:effectLst>
            <a:softEdge rad="112500"/>
          </a:effectLst>
        </p:spPr>
      </p:pic>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19805" t="50160" r="60374" b="2895"/>
          <a:stretch/>
        </p:blipFill>
        <p:spPr>
          <a:xfrm rot="261432">
            <a:off x="9064034" y="1897154"/>
            <a:ext cx="2743203" cy="4114800"/>
          </a:xfrm>
          <a:prstGeom prst="rect">
            <a:avLst/>
          </a:prstGeom>
          <a:ln>
            <a:noFill/>
          </a:ln>
          <a:effectLst>
            <a:softEdge rad="112500"/>
          </a:effectLst>
        </p:spPr>
      </p:pic>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39314" t="50332" r="40415" b="3078"/>
          <a:stretch/>
        </p:blipFill>
        <p:spPr>
          <a:xfrm>
            <a:off x="8697541" y="2236012"/>
            <a:ext cx="2826958" cy="4114800"/>
          </a:xfrm>
          <a:prstGeom prst="rect">
            <a:avLst/>
          </a:prstGeom>
          <a:ln>
            <a:noFill/>
          </a:ln>
          <a:effectLst>
            <a:softEdge rad="112500"/>
          </a:effectLst>
        </p:spPr>
      </p:pic>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60139" t="52315" r="20039" b="1096"/>
          <a:stretch/>
        </p:blipFill>
        <p:spPr>
          <a:xfrm rot="21170749">
            <a:off x="8852004" y="2604974"/>
            <a:ext cx="2764140" cy="4114800"/>
          </a:xfrm>
          <a:prstGeom prst="rect">
            <a:avLst/>
          </a:prstGeom>
          <a:ln>
            <a:noFill/>
          </a:ln>
          <a:effectLst>
            <a:softEdge rad="112500"/>
          </a:effectLst>
        </p:spPr>
      </p:pic>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79510" t="52148"/>
          <a:stretch/>
        </p:blipFill>
        <p:spPr>
          <a:xfrm rot="283445">
            <a:off x="8720039" y="2938678"/>
            <a:ext cx="2781960" cy="4114800"/>
          </a:xfrm>
          <a:prstGeom prst="rect">
            <a:avLst/>
          </a:prstGeom>
          <a:ln>
            <a:noFill/>
          </a:ln>
          <a:effectLst>
            <a:softEdge rad="11250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30188" y="375906"/>
            <a:ext cx="4097999" cy="2367844"/>
          </a:xfrm>
          <a:prstGeom prst="rect">
            <a:avLst/>
          </a:prstGeom>
          <a:effectLst>
            <a:glow rad="101600">
              <a:schemeClr val="bg2">
                <a:lumMod val="90000"/>
                <a:alpha val="60000"/>
              </a:schemeClr>
            </a:glow>
          </a:effectLst>
        </p:spPr>
      </p:pic>
      <p:pic>
        <p:nvPicPr>
          <p:cNvPr id="22" name="Picture 21"/>
          <p:cNvPicPr>
            <a:picLocks noChangeAspect="1"/>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l="9131" t="34251" r="12827" b="23623"/>
          <a:stretch/>
        </p:blipFill>
        <p:spPr>
          <a:xfrm>
            <a:off x="4134024" y="136386"/>
            <a:ext cx="4757532" cy="1444487"/>
          </a:xfrm>
          <a:prstGeom prst="rect">
            <a:avLst/>
          </a:prstGeom>
          <a:effectLst>
            <a:glow rad="101600">
              <a:schemeClr val="tx1">
                <a:alpha val="60000"/>
              </a:schemeClr>
            </a:glow>
          </a:effectLst>
        </p:spPr>
      </p:pic>
      <p:grpSp>
        <p:nvGrpSpPr>
          <p:cNvPr id="23" name="Group 22"/>
          <p:cNvGrpSpPr/>
          <p:nvPr/>
        </p:nvGrpSpPr>
        <p:grpSpPr>
          <a:xfrm>
            <a:off x="5635106" y="1082146"/>
            <a:ext cx="2282451" cy="1680724"/>
            <a:chOff x="4826844" y="3269057"/>
            <a:chExt cx="3857088" cy="3288342"/>
          </a:xfrm>
        </p:grpSpPr>
        <p:sp>
          <p:nvSpPr>
            <p:cNvPr id="24" name="Oval 23"/>
            <p:cNvSpPr/>
            <p:nvPr/>
          </p:nvSpPr>
          <p:spPr>
            <a:xfrm>
              <a:off x="6332561" y="3711306"/>
              <a:ext cx="774868" cy="5390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71" t="9945" r="14875" b="11340"/>
            <a:stretch/>
          </p:blipFill>
          <p:spPr>
            <a:xfrm>
              <a:off x="4826844" y="3269057"/>
              <a:ext cx="3857088" cy="3288342"/>
            </a:xfrm>
            <a:prstGeom prst="rect">
              <a:avLst/>
            </a:prstGeom>
            <a:effectLst>
              <a:glow rad="101600">
                <a:schemeClr val="bg2">
                  <a:lumMod val="90000"/>
                  <a:alpha val="60000"/>
                </a:schemeClr>
              </a:glow>
            </a:effectLst>
          </p:spPr>
        </p:pic>
      </p:grpSp>
      <p:sp>
        <p:nvSpPr>
          <p:cNvPr id="3" name="TextBox 2"/>
          <p:cNvSpPr txBox="1"/>
          <p:nvPr/>
        </p:nvSpPr>
        <p:spPr>
          <a:xfrm>
            <a:off x="2003766" y="4108746"/>
            <a:ext cx="4751622" cy="369332"/>
          </a:xfrm>
          <a:prstGeom prst="rect">
            <a:avLst/>
          </a:prstGeom>
          <a:noFill/>
        </p:spPr>
        <p:txBody>
          <a:bodyPr wrap="none" rtlCol="0">
            <a:spAutoFit/>
          </a:bodyPr>
          <a:lstStyle/>
          <a:p>
            <a:r>
              <a:rPr lang="en-US" dirty="0" smtClean="0"/>
              <a:t>Play church video “Jesus teaches the Beatitudes”</a:t>
            </a:r>
            <a:endParaRPr lang="en-US" dirty="0"/>
          </a:p>
        </p:txBody>
      </p:sp>
    </p:spTree>
    <p:extLst>
      <p:ext uri="{BB962C8B-B14F-4D97-AF65-F5344CB8AC3E}">
        <p14:creationId xmlns:p14="http://schemas.microsoft.com/office/powerpoint/2010/main" val="4982452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50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Effect transition="in" filter="fade">
                                      <p:cBhvr>
                                        <p:cTn id="9" dur="2000"/>
                                        <p:tgtEl>
                                          <p:spTgt spid="9"/>
                                        </p:tgtEl>
                                      </p:cBhvr>
                                    </p:animEffect>
                                  </p:childTnLst>
                                </p:cTn>
                              </p:par>
                              <p:par>
                                <p:cTn id="10" presetID="53" presetClass="entr" presetSubtype="16" fill="hold" nodeType="withEffect">
                                  <p:stCondLst>
                                    <p:cond delay="1300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fltVal val="0"/>
                                          </p:val>
                                        </p:tav>
                                        <p:tav tm="100000">
                                          <p:val>
                                            <p:strVal val="#ppt_w"/>
                                          </p:val>
                                        </p:tav>
                                      </p:tavLst>
                                    </p:anim>
                                    <p:anim calcmode="lin" valueType="num">
                                      <p:cBhvr>
                                        <p:cTn id="13" dur="2000" fill="hold"/>
                                        <p:tgtEl>
                                          <p:spTgt spid="13"/>
                                        </p:tgtEl>
                                        <p:attrNameLst>
                                          <p:attrName>ppt_h</p:attrName>
                                        </p:attrNameLst>
                                      </p:cBhvr>
                                      <p:tavLst>
                                        <p:tav tm="0">
                                          <p:val>
                                            <p:fltVal val="0"/>
                                          </p:val>
                                        </p:tav>
                                        <p:tav tm="100000">
                                          <p:val>
                                            <p:strVal val="#ppt_h"/>
                                          </p:val>
                                        </p:tav>
                                      </p:tavLst>
                                    </p:anim>
                                    <p:animEffect transition="in" filter="fade">
                                      <p:cBhvr>
                                        <p:cTn id="14" dur="2000"/>
                                        <p:tgtEl>
                                          <p:spTgt spid="13"/>
                                        </p:tgtEl>
                                      </p:cBhvr>
                                    </p:animEffect>
                                  </p:childTnLst>
                                </p:cTn>
                              </p:par>
                              <p:par>
                                <p:cTn id="15" presetID="53" presetClass="entr" presetSubtype="16" fill="hold" nodeType="withEffect">
                                  <p:stCondLst>
                                    <p:cond delay="17000"/>
                                  </p:stCondLst>
                                  <p:childTnLst>
                                    <p:set>
                                      <p:cBhvr>
                                        <p:cTn id="16" dur="1" fill="hold">
                                          <p:stCondLst>
                                            <p:cond delay="0"/>
                                          </p:stCondLst>
                                        </p:cTn>
                                        <p:tgtEl>
                                          <p:spTgt spid="15"/>
                                        </p:tgtEl>
                                        <p:attrNameLst>
                                          <p:attrName>style.visibility</p:attrName>
                                        </p:attrNameLst>
                                      </p:cBhvr>
                                      <p:to>
                                        <p:strVal val="visible"/>
                                      </p:to>
                                    </p:set>
                                    <p:anim calcmode="lin" valueType="num">
                                      <p:cBhvr>
                                        <p:cTn id="17" dur="2000" fill="hold"/>
                                        <p:tgtEl>
                                          <p:spTgt spid="15"/>
                                        </p:tgtEl>
                                        <p:attrNameLst>
                                          <p:attrName>ppt_w</p:attrName>
                                        </p:attrNameLst>
                                      </p:cBhvr>
                                      <p:tavLst>
                                        <p:tav tm="0">
                                          <p:val>
                                            <p:fltVal val="0"/>
                                          </p:val>
                                        </p:tav>
                                        <p:tav tm="100000">
                                          <p:val>
                                            <p:strVal val="#ppt_w"/>
                                          </p:val>
                                        </p:tav>
                                      </p:tavLst>
                                    </p:anim>
                                    <p:anim calcmode="lin" valueType="num">
                                      <p:cBhvr>
                                        <p:cTn id="18" dur="2000" fill="hold"/>
                                        <p:tgtEl>
                                          <p:spTgt spid="15"/>
                                        </p:tgtEl>
                                        <p:attrNameLst>
                                          <p:attrName>ppt_h</p:attrName>
                                        </p:attrNameLst>
                                      </p:cBhvr>
                                      <p:tavLst>
                                        <p:tav tm="0">
                                          <p:val>
                                            <p:fltVal val="0"/>
                                          </p:val>
                                        </p:tav>
                                        <p:tav tm="100000">
                                          <p:val>
                                            <p:strVal val="#ppt_h"/>
                                          </p:val>
                                        </p:tav>
                                      </p:tavLst>
                                    </p:anim>
                                    <p:animEffect transition="in" filter="fade">
                                      <p:cBhvr>
                                        <p:cTn id="19" dur="2000"/>
                                        <p:tgtEl>
                                          <p:spTgt spid="15"/>
                                        </p:tgtEl>
                                      </p:cBhvr>
                                    </p:animEffect>
                                  </p:childTnLst>
                                </p:cTn>
                              </p:par>
                              <p:par>
                                <p:cTn id="20" presetID="53" presetClass="entr" presetSubtype="16" fill="hold" nodeType="withEffect">
                                  <p:stCondLst>
                                    <p:cond delay="22000"/>
                                  </p:stCondLst>
                                  <p:childTnLst>
                                    <p:set>
                                      <p:cBhvr>
                                        <p:cTn id="21" dur="1" fill="hold">
                                          <p:stCondLst>
                                            <p:cond delay="0"/>
                                          </p:stCondLst>
                                        </p:cTn>
                                        <p:tgtEl>
                                          <p:spTgt spid="16"/>
                                        </p:tgtEl>
                                        <p:attrNameLst>
                                          <p:attrName>style.visibility</p:attrName>
                                        </p:attrNameLst>
                                      </p:cBhvr>
                                      <p:to>
                                        <p:strVal val="visible"/>
                                      </p:to>
                                    </p:set>
                                    <p:anim calcmode="lin" valueType="num">
                                      <p:cBhvr>
                                        <p:cTn id="22" dur="2000" fill="hold"/>
                                        <p:tgtEl>
                                          <p:spTgt spid="16"/>
                                        </p:tgtEl>
                                        <p:attrNameLst>
                                          <p:attrName>ppt_w</p:attrName>
                                        </p:attrNameLst>
                                      </p:cBhvr>
                                      <p:tavLst>
                                        <p:tav tm="0">
                                          <p:val>
                                            <p:fltVal val="0"/>
                                          </p:val>
                                        </p:tav>
                                        <p:tav tm="100000">
                                          <p:val>
                                            <p:strVal val="#ppt_w"/>
                                          </p:val>
                                        </p:tav>
                                      </p:tavLst>
                                    </p:anim>
                                    <p:anim calcmode="lin" valueType="num">
                                      <p:cBhvr>
                                        <p:cTn id="23" dur="2000" fill="hold"/>
                                        <p:tgtEl>
                                          <p:spTgt spid="16"/>
                                        </p:tgtEl>
                                        <p:attrNameLst>
                                          <p:attrName>ppt_h</p:attrName>
                                        </p:attrNameLst>
                                      </p:cBhvr>
                                      <p:tavLst>
                                        <p:tav tm="0">
                                          <p:val>
                                            <p:fltVal val="0"/>
                                          </p:val>
                                        </p:tav>
                                        <p:tav tm="100000">
                                          <p:val>
                                            <p:strVal val="#ppt_h"/>
                                          </p:val>
                                        </p:tav>
                                      </p:tavLst>
                                    </p:anim>
                                    <p:animEffect transition="in" filter="fade">
                                      <p:cBhvr>
                                        <p:cTn id="24" dur="2000"/>
                                        <p:tgtEl>
                                          <p:spTgt spid="16"/>
                                        </p:tgtEl>
                                      </p:cBhvr>
                                    </p:animEffect>
                                  </p:childTnLst>
                                </p:cTn>
                              </p:par>
                              <p:par>
                                <p:cTn id="25" presetID="53" presetClass="entr" presetSubtype="16" fill="hold" nodeType="withEffect">
                                  <p:stCondLst>
                                    <p:cond delay="30000"/>
                                  </p:stCondLst>
                                  <p:childTnLst>
                                    <p:set>
                                      <p:cBhvr>
                                        <p:cTn id="26" dur="1" fill="hold">
                                          <p:stCondLst>
                                            <p:cond delay="0"/>
                                          </p:stCondLst>
                                        </p:cTn>
                                        <p:tgtEl>
                                          <p:spTgt spid="17"/>
                                        </p:tgtEl>
                                        <p:attrNameLst>
                                          <p:attrName>style.visibility</p:attrName>
                                        </p:attrNameLst>
                                      </p:cBhvr>
                                      <p:to>
                                        <p:strVal val="visible"/>
                                      </p:to>
                                    </p:set>
                                    <p:anim calcmode="lin" valueType="num">
                                      <p:cBhvr>
                                        <p:cTn id="27" dur="2000" fill="hold"/>
                                        <p:tgtEl>
                                          <p:spTgt spid="17"/>
                                        </p:tgtEl>
                                        <p:attrNameLst>
                                          <p:attrName>ppt_w</p:attrName>
                                        </p:attrNameLst>
                                      </p:cBhvr>
                                      <p:tavLst>
                                        <p:tav tm="0">
                                          <p:val>
                                            <p:fltVal val="0"/>
                                          </p:val>
                                        </p:tav>
                                        <p:tav tm="100000">
                                          <p:val>
                                            <p:strVal val="#ppt_w"/>
                                          </p:val>
                                        </p:tav>
                                      </p:tavLst>
                                    </p:anim>
                                    <p:anim calcmode="lin" valueType="num">
                                      <p:cBhvr>
                                        <p:cTn id="28" dur="2000" fill="hold"/>
                                        <p:tgtEl>
                                          <p:spTgt spid="17"/>
                                        </p:tgtEl>
                                        <p:attrNameLst>
                                          <p:attrName>ppt_h</p:attrName>
                                        </p:attrNameLst>
                                      </p:cBhvr>
                                      <p:tavLst>
                                        <p:tav tm="0">
                                          <p:val>
                                            <p:fltVal val="0"/>
                                          </p:val>
                                        </p:tav>
                                        <p:tav tm="100000">
                                          <p:val>
                                            <p:strVal val="#ppt_h"/>
                                          </p:val>
                                        </p:tav>
                                      </p:tavLst>
                                    </p:anim>
                                    <p:animEffect transition="in" filter="fade">
                                      <p:cBhvr>
                                        <p:cTn id="29" dur="2000"/>
                                        <p:tgtEl>
                                          <p:spTgt spid="17"/>
                                        </p:tgtEl>
                                      </p:cBhvr>
                                    </p:animEffect>
                                  </p:childTnLst>
                                </p:cTn>
                              </p:par>
                              <p:par>
                                <p:cTn id="30" presetID="53" presetClass="entr" presetSubtype="16" fill="hold" nodeType="withEffect">
                                  <p:stCondLst>
                                    <p:cond delay="35000"/>
                                  </p:stCondLst>
                                  <p:childTnLst>
                                    <p:set>
                                      <p:cBhvr>
                                        <p:cTn id="31" dur="1" fill="hold">
                                          <p:stCondLst>
                                            <p:cond delay="0"/>
                                          </p:stCondLst>
                                        </p:cTn>
                                        <p:tgtEl>
                                          <p:spTgt spid="18"/>
                                        </p:tgtEl>
                                        <p:attrNameLst>
                                          <p:attrName>style.visibility</p:attrName>
                                        </p:attrNameLst>
                                      </p:cBhvr>
                                      <p:to>
                                        <p:strVal val="visible"/>
                                      </p:to>
                                    </p:set>
                                    <p:anim calcmode="lin" valueType="num">
                                      <p:cBhvr>
                                        <p:cTn id="32" dur="2000" fill="hold"/>
                                        <p:tgtEl>
                                          <p:spTgt spid="18"/>
                                        </p:tgtEl>
                                        <p:attrNameLst>
                                          <p:attrName>ppt_w</p:attrName>
                                        </p:attrNameLst>
                                      </p:cBhvr>
                                      <p:tavLst>
                                        <p:tav tm="0">
                                          <p:val>
                                            <p:fltVal val="0"/>
                                          </p:val>
                                        </p:tav>
                                        <p:tav tm="100000">
                                          <p:val>
                                            <p:strVal val="#ppt_w"/>
                                          </p:val>
                                        </p:tav>
                                      </p:tavLst>
                                    </p:anim>
                                    <p:anim calcmode="lin" valueType="num">
                                      <p:cBhvr>
                                        <p:cTn id="33" dur="2000" fill="hold"/>
                                        <p:tgtEl>
                                          <p:spTgt spid="18"/>
                                        </p:tgtEl>
                                        <p:attrNameLst>
                                          <p:attrName>ppt_h</p:attrName>
                                        </p:attrNameLst>
                                      </p:cBhvr>
                                      <p:tavLst>
                                        <p:tav tm="0">
                                          <p:val>
                                            <p:fltVal val="0"/>
                                          </p:val>
                                        </p:tav>
                                        <p:tav tm="100000">
                                          <p:val>
                                            <p:strVal val="#ppt_h"/>
                                          </p:val>
                                        </p:tav>
                                      </p:tavLst>
                                    </p:anim>
                                    <p:animEffect transition="in" filter="fade">
                                      <p:cBhvr>
                                        <p:cTn id="34" dur="2000"/>
                                        <p:tgtEl>
                                          <p:spTgt spid="18"/>
                                        </p:tgtEl>
                                      </p:cBhvr>
                                    </p:animEffect>
                                  </p:childTnLst>
                                </p:cTn>
                              </p:par>
                              <p:par>
                                <p:cTn id="35" presetID="53" presetClass="entr" presetSubtype="16" fill="hold" nodeType="withEffect">
                                  <p:stCondLst>
                                    <p:cond delay="40000"/>
                                  </p:stCondLst>
                                  <p:childTnLst>
                                    <p:set>
                                      <p:cBhvr>
                                        <p:cTn id="36" dur="1" fill="hold">
                                          <p:stCondLst>
                                            <p:cond delay="0"/>
                                          </p:stCondLst>
                                        </p:cTn>
                                        <p:tgtEl>
                                          <p:spTgt spid="19"/>
                                        </p:tgtEl>
                                        <p:attrNameLst>
                                          <p:attrName>style.visibility</p:attrName>
                                        </p:attrNameLst>
                                      </p:cBhvr>
                                      <p:to>
                                        <p:strVal val="visible"/>
                                      </p:to>
                                    </p:set>
                                    <p:anim calcmode="lin" valueType="num">
                                      <p:cBhvr>
                                        <p:cTn id="37" dur="2000" fill="hold"/>
                                        <p:tgtEl>
                                          <p:spTgt spid="19"/>
                                        </p:tgtEl>
                                        <p:attrNameLst>
                                          <p:attrName>ppt_w</p:attrName>
                                        </p:attrNameLst>
                                      </p:cBhvr>
                                      <p:tavLst>
                                        <p:tav tm="0">
                                          <p:val>
                                            <p:fltVal val="0"/>
                                          </p:val>
                                        </p:tav>
                                        <p:tav tm="100000">
                                          <p:val>
                                            <p:strVal val="#ppt_w"/>
                                          </p:val>
                                        </p:tav>
                                      </p:tavLst>
                                    </p:anim>
                                    <p:anim calcmode="lin" valueType="num">
                                      <p:cBhvr>
                                        <p:cTn id="38" dur="2000" fill="hold"/>
                                        <p:tgtEl>
                                          <p:spTgt spid="19"/>
                                        </p:tgtEl>
                                        <p:attrNameLst>
                                          <p:attrName>ppt_h</p:attrName>
                                        </p:attrNameLst>
                                      </p:cBhvr>
                                      <p:tavLst>
                                        <p:tav tm="0">
                                          <p:val>
                                            <p:fltVal val="0"/>
                                          </p:val>
                                        </p:tav>
                                        <p:tav tm="100000">
                                          <p:val>
                                            <p:strVal val="#ppt_h"/>
                                          </p:val>
                                        </p:tav>
                                      </p:tavLst>
                                    </p:anim>
                                    <p:animEffect transition="in" filter="fade">
                                      <p:cBhvr>
                                        <p:cTn id="39" dur="2000"/>
                                        <p:tgtEl>
                                          <p:spTgt spid="19"/>
                                        </p:tgtEl>
                                      </p:cBhvr>
                                    </p:animEffect>
                                  </p:childTnLst>
                                </p:cTn>
                              </p:par>
                              <p:par>
                                <p:cTn id="40" presetID="53" presetClass="entr" presetSubtype="16" fill="hold" nodeType="withEffect">
                                  <p:stCondLst>
                                    <p:cond delay="47000"/>
                                  </p:stCondLst>
                                  <p:childTnLst>
                                    <p:set>
                                      <p:cBhvr>
                                        <p:cTn id="41" dur="1" fill="hold">
                                          <p:stCondLst>
                                            <p:cond delay="0"/>
                                          </p:stCondLst>
                                        </p:cTn>
                                        <p:tgtEl>
                                          <p:spTgt spid="20"/>
                                        </p:tgtEl>
                                        <p:attrNameLst>
                                          <p:attrName>style.visibility</p:attrName>
                                        </p:attrNameLst>
                                      </p:cBhvr>
                                      <p:to>
                                        <p:strVal val="visible"/>
                                      </p:to>
                                    </p:set>
                                    <p:anim calcmode="lin" valueType="num">
                                      <p:cBhvr>
                                        <p:cTn id="42" dur="2000" fill="hold"/>
                                        <p:tgtEl>
                                          <p:spTgt spid="20"/>
                                        </p:tgtEl>
                                        <p:attrNameLst>
                                          <p:attrName>ppt_w</p:attrName>
                                        </p:attrNameLst>
                                      </p:cBhvr>
                                      <p:tavLst>
                                        <p:tav tm="0">
                                          <p:val>
                                            <p:fltVal val="0"/>
                                          </p:val>
                                        </p:tav>
                                        <p:tav tm="100000">
                                          <p:val>
                                            <p:strVal val="#ppt_w"/>
                                          </p:val>
                                        </p:tav>
                                      </p:tavLst>
                                    </p:anim>
                                    <p:anim calcmode="lin" valueType="num">
                                      <p:cBhvr>
                                        <p:cTn id="43" dur="2000" fill="hold"/>
                                        <p:tgtEl>
                                          <p:spTgt spid="20"/>
                                        </p:tgtEl>
                                        <p:attrNameLst>
                                          <p:attrName>ppt_h</p:attrName>
                                        </p:attrNameLst>
                                      </p:cBhvr>
                                      <p:tavLst>
                                        <p:tav tm="0">
                                          <p:val>
                                            <p:fltVal val="0"/>
                                          </p:val>
                                        </p:tav>
                                        <p:tav tm="100000">
                                          <p:val>
                                            <p:strVal val="#ppt_h"/>
                                          </p:val>
                                        </p:tav>
                                      </p:tavLst>
                                    </p:anim>
                                    <p:animEffect transition="in" filter="fade">
                                      <p:cBhvr>
                                        <p:cTn id="44" dur="2000"/>
                                        <p:tgtEl>
                                          <p:spTgt spid="20"/>
                                        </p:tgtEl>
                                      </p:cBhvr>
                                    </p:animEffect>
                                  </p:childTnLst>
                                </p:cTn>
                              </p:par>
                              <p:par>
                                <p:cTn id="45" presetID="53" presetClass="entr" presetSubtype="16" fill="hold" nodeType="withEffect">
                                  <p:stCondLst>
                                    <p:cond delay="47000"/>
                                  </p:stCondLst>
                                  <p:childTnLst>
                                    <p:set>
                                      <p:cBhvr>
                                        <p:cTn id="46" dur="1" fill="hold">
                                          <p:stCondLst>
                                            <p:cond delay="0"/>
                                          </p:stCondLst>
                                        </p:cTn>
                                        <p:tgtEl>
                                          <p:spTgt spid="23"/>
                                        </p:tgtEl>
                                        <p:attrNameLst>
                                          <p:attrName>style.visibility</p:attrName>
                                        </p:attrNameLst>
                                      </p:cBhvr>
                                      <p:to>
                                        <p:strVal val="visible"/>
                                      </p:to>
                                    </p:set>
                                    <p:anim calcmode="lin" valueType="num">
                                      <p:cBhvr>
                                        <p:cTn id="47" dur="35000" fill="hold"/>
                                        <p:tgtEl>
                                          <p:spTgt spid="23"/>
                                        </p:tgtEl>
                                        <p:attrNameLst>
                                          <p:attrName>ppt_w</p:attrName>
                                        </p:attrNameLst>
                                      </p:cBhvr>
                                      <p:tavLst>
                                        <p:tav tm="0">
                                          <p:val>
                                            <p:fltVal val="0"/>
                                          </p:val>
                                        </p:tav>
                                        <p:tav tm="100000">
                                          <p:val>
                                            <p:strVal val="#ppt_w"/>
                                          </p:val>
                                        </p:tav>
                                      </p:tavLst>
                                    </p:anim>
                                    <p:anim calcmode="lin" valueType="num">
                                      <p:cBhvr>
                                        <p:cTn id="48" dur="35000" fill="hold"/>
                                        <p:tgtEl>
                                          <p:spTgt spid="23"/>
                                        </p:tgtEl>
                                        <p:attrNameLst>
                                          <p:attrName>ppt_h</p:attrName>
                                        </p:attrNameLst>
                                      </p:cBhvr>
                                      <p:tavLst>
                                        <p:tav tm="0">
                                          <p:val>
                                            <p:fltVal val="0"/>
                                          </p:val>
                                        </p:tav>
                                        <p:tav tm="100000">
                                          <p:val>
                                            <p:strVal val="#ppt_h"/>
                                          </p:val>
                                        </p:tav>
                                      </p:tavLst>
                                    </p:anim>
                                    <p:animEffect transition="in" filter="fade">
                                      <p:cBhvr>
                                        <p:cTn id="49" dur="35000"/>
                                        <p:tgtEl>
                                          <p:spTgt spid="23"/>
                                        </p:tgtEl>
                                      </p:cBhvr>
                                    </p:animEffect>
                                  </p:childTnLst>
                                </p:cTn>
                              </p:par>
                              <p:par>
                                <p:cTn id="50" presetID="53" presetClass="entr" presetSubtype="16" fill="hold" nodeType="withEffect">
                                  <p:stCondLst>
                                    <p:cond delay="59000"/>
                                  </p:stCondLst>
                                  <p:childTnLst>
                                    <p:set>
                                      <p:cBhvr>
                                        <p:cTn id="51" dur="1" fill="hold">
                                          <p:stCondLst>
                                            <p:cond delay="0"/>
                                          </p:stCondLst>
                                        </p:cTn>
                                        <p:tgtEl>
                                          <p:spTgt spid="7"/>
                                        </p:tgtEl>
                                        <p:attrNameLst>
                                          <p:attrName>style.visibility</p:attrName>
                                        </p:attrNameLst>
                                      </p:cBhvr>
                                      <p:to>
                                        <p:strVal val="visible"/>
                                      </p:to>
                                    </p:set>
                                    <p:anim calcmode="lin" valueType="num">
                                      <p:cBhvr>
                                        <p:cTn id="52" dur="40000" fill="hold"/>
                                        <p:tgtEl>
                                          <p:spTgt spid="7"/>
                                        </p:tgtEl>
                                        <p:attrNameLst>
                                          <p:attrName>ppt_w</p:attrName>
                                        </p:attrNameLst>
                                      </p:cBhvr>
                                      <p:tavLst>
                                        <p:tav tm="0">
                                          <p:val>
                                            <p:fltVal val="0"/>
                                          </p:val>
                                        </p:tav>
                                        <p:tav tm="100000">
                                          <p:val>
                                            <p:strVal val="#ppt_w"/>
                                          </p:val>
                                        </p:tav>
                                      </p:tavLst>
                                    </p:anim>
                                    <p:anim calcmode="lin" valueType="num">
                                      <p:cBhvr>
                                        <p:cTn id="53" dur="40000" fill="hold"/>
                                        <p:tgtEl>
                                          <p:spTgt spid="7"/>
                                        </p:tgtEl>
                                        <p:attrNameLst>
                                          <p:attrName>ppt_h</p:attrName>
                                        </p:attrNameLst>
                                      </p:cBhvr>
                                      <p:tavLst>
                                        <p:tav tm="0">
                                          <p:val>
                                            <p:fltVal val="0"/>
                                          </p:val>
                                        </p:tav>
                                        <p:tav tm="100000">
                                          <p:val>
                                            <p:strVal val="#ppt_h"/>
                                          </p:val>
                                        </p:tav>
                                      </p:tavLst>
                                    </p:anim>
                                    <p:animEffect transition="in" filter="fade">
                                      <p:cBhvr>
                                        <p:cTn id="54" dur="40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696573" y="6165"/>
            <a:ext cx="2495427" cy="707886"/>
          </a:xfrm>
          <a:prstGeom prst="rect">
            <a:avLst/>
          </a:prstGeom>
          <a:noFill/>
        </p:spPr>
        <p:txBody>
          <a:bodyPr wrap="none" rtlCol="0">
            <a:spAutoFit/>
          </a:bodyPr>
          <a:lstStyle/>
          <a:p>
            <a:pPr algn="r"/>
            <a:r>
              <a:rPr lang="en-US" sz="2000" dirty="0" smtClean="0">
                <a:effectLst>
                  <a:glow rad="101600">
                    <a:schemeClr val="bg1">
                      <a:alpha val="60000"/>
                    </a:schemeClr>
                  </a:glow>
                </a:effectLst>
              </a:rPr>
              <a:t>Lesson 8</a:t>
            </a:r>
          </a:p>
          <a:p>
            <a:pPr algn="r"/>
            <a:r>
              <a:rPr lang="en-US" sz="2000" dirty="0" smtClean="0">
                <a:effectLst>
                  <a:glow rad="101600">
                    <a:schemeClr val="bg1">
                      <a:alpha val="60000"/>
                    </a:schemeClr>
                  </a:glow>
                </a:effectLst>
              </a:rPr>
              <a:t>Sermon on the Mount</a:t>
            </a:r>
            <a:endParaRPr lang="en-US" sz="2000" dirty="0">
              <a:effectLst>
                <a:glow rad="101600">
                  <a:schemeClr val="bg1">
                    <a:alpha val="60000"/>
                  </a:schemeClr>
                </a:glow>
              </a:effectLst>
            </a:endParaRPr>
          </a:p>
        </p:txBody>
      </p:sp>
      <p:sp>
        <p:nvSpPr>
          <p:cNvPr id="6" name="TextBox 5"/>
          <p:cNvSpPr txBox="1"/>
          <p:nvPr/>
        </p:nvSpPr>
        <p:spPr>
          <a:xfrm>
            <a:off x="88391" y="6457890"/>
            <a:ext cx="9420528" cy="707886"/>
          </a:xfrm>
          <a:prstGeom prst="rect">
            <a:avLst/>
          </a:prstGeom>
          <a:noFill/>
        </p:spPr>
        <p:txBody>
          <a:bodyPr wrap="none" rtlCol="0">
            <a:spAutoFit/>
          </a:bodyPr>
          <a:lstStyle>
            <a:defPPr>
              <a:defRPr lang="en-US"/>
            </a:defPPr>
            <a:lvl1pPr>
              <a:defRPr sz="2000">
                <a:effectLst>
                  <a:glow rad="101600">
                    <a:schemeClr val="bg1">
                      <a:alpha val="60000"/>
                    </a:schemeClr>
                  </a:glow>
                </a:effectLst>
              </a:defRPr>
            </a:lvl1pPr>
          </a:lstStyle>
          <a:p>
            <a:r>
              <a:rPr lang="en-US" dirty="0"/>
              <a:t>2- Jesus declares that his disciples are “the salt of the earth” and “the light of the world.”</a:t>
            </a:r>
          </a:p>
          <a:p>
            <a:endParaRPr lang="en-US" dirty="0"/>
          </a:p>
        </p:txBody>
      </p:sp>
      <p:sp>
        <p:nvSpPr>
          <p:cNvPr id="2" name="TextBox 1"/>
          <p:cNvSpPr txBox="1"/>
          <p:nvPr/>
        </p:nvSpPr>
        <p:spPr>
          <a:xfrm>
            <a:off x="312203" y="2113474"/>
            <a:ext cx="2826158" cy="646331"/>
          </a:xfrm>
          <a:prstGeom prst="rect">
            <a:avLst/>
          </a:prstGeom>
          <a:noFill/>
        </p:spPr>
        <p:txBody>
          <a:bodyPr wrap="none" rtlCol="0">
            <a:spAutoFit/>
          </a:bodyPr>
          <a:lstStyle/>
          <a:p>
            <a:r>
              <a:rPr lang="en-US" sz="3600" dirty="0" smtClean="0">
                <a:effectLst>
                  <a:glow rad="101600">
                    <a:schemeClr val="bg1">
                      <a:alpha val="60000"/>
                    </a:schemeClr>
                  </a:glow>
                </a:effectLst>
              </a:rPr>
              <a:t>Matthew 5:13</a:t>
            </a:r>
            <a:endParaRPr lang="en-US" sz="3600" dirty="0">
              <a:effectLst>
                <a:glow rad="101600">
                  <a:schemeClr val="bg1">
                    <a:alpha val="60000"/>
                  </a:schemeClr>
                </a:glow>
              </a:effectLst>
            </a:endParaRPr>
          </a:p>
        </p:txBody>
      </p:sp>
      <p:grpSp>
        <p:nvGrpSpPr>
          <p:cNvPr id="11" name="Group 10"/>
          <p:cNvGrpSpPr/>
          <p:nvPr/>
        </p:nvGrpSpPr>
        <p:grpSpPr>
          <a:xfrm>
            <a:off x="7932433" y="2214584"/>
            <a:ext cx="3857088" cy="3288342"/>
            <a:chOff x="4826844" y="3269057"/>
            <a:chExt cx="3857088" cy="3288342"/>
          </a:xfrm>
        </p:grpSpPr>
        <p:sp>
          <p:nvSpPr>
            <p:cNvPr id="12" name="Oval 11"/>
            <p:cNvSpPr/>
            <p:nvPr/>
          </p:nvSpPr>
          <p:spPr>
            <a:xfrm>
              <a:off x="6332561" y="3711306"/>
              <a:ext cx="774868" cy="5390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071" t="9945" r="14875" b="11340"/>
            <a:stretch/>
          </p:blipFill>
          <p:spPr>
            <a:xfrm>
              <a:off x="4826844" y="3269057"/>
              <a:ext cx="3857088" cy="3288342"/>
            </a:xfrm>
            <a:prstGeom prst="rect">
              <a:avLst/>
            </a:prstGeom>
            <a:effectLst>
              <a:glow rad="101600">
                <a:schemeClr val="bg2">
                  <a:lumMod val="90000"/>
                  <a:alpha val="60000"/>
                </a:schemeClr>
              </a:glow>
            </a:effectLst>
          </p:spPr>
        </p:pic>
      </p:grpSp>
      <p:sp>
        <p:nvSpPr>
          <p:cNvPr id="10" name="TextBox 9"/>
          <p:cNvSpPr txBox="1"/>
          <p:nvPr/>
        </p:nvSpPr>
        <p:spPr>
          <a:xfrm rot="20947614">
            <a:off x="7811410" y="3554407"/>
            <a:ext cx="4306127" cy="1200329"/>
          </a:xfrm>
          <a:prstGeom prst="rect">
            <a:avLst/>
          </a:prstGeom>
          <a:noFill/>
        </p:spPr>
        <p:txBody>
          <a:bodyPr wrap="square" rtlCol="0">
            <a:spAutoFit/>
          </a:bodyPr>
          <a:lstStyle/>
          <a:p>
            <a:pPr algn="ctr"/>
            <a:r>
              <a:rPr lang="en-US" sz="3600" dirty="0" smtClean="0">
                <a:ln>
                  <a:solidFill>
                    <a:srgbClr val="FF0000"/>
                  </a:solidFill>
                </a:ln>
                <a:solidFill>
                  <a:srgbClr val="FFC000"/>
                </a:solidFill>
                <a:effectLst>
                  <a:glow rad="101600">
                    <a:schemeClr val="bg1">
                      <a:alpha val="60000"/>
                    </a:schemeClr>
                  </a:glow>
                </a:effectLst>
                <a:latin typeface="Arial Black" panose="020B0A04020102020204" pitchFamily="34" charset="0"/>
              </a:rPr>
              <a:t>You are the salt of the earth</a:t>
            </a:r>
            <a:endParaRPr lang="en-US" sz="3600" dirty="0">
              <a:ln>
                <a:solidFill>
                  <a:srgbClr val="FF0000"/>
                </a:solidFill>
              </a:ln>
              <a:solidFill>
                <a:srgbClr val="FFC000"/>
              </a:solidFill>
              <a:effectLst>
                <a:glow rad="101600">
                  <a:schemeClr val="bg1">
                    <a:alpha val="60000"/>
                  </a:schemeClr>
                </a:glow>
              </a:effectLst>
              <a:latin typeface="Arial Black" panose="020B0A04020102020204" pitchFamily="34" charset="0"/>
            </a:endParaRPr>
          </a:p>
        </p:txBody>
      </p:sp>
      <p:grpSp>
        <p:nvGrpSpPr>
          <p:cNvPr id="16" name="Group 15"/>
          <p:cNvGrpSpPr/>
          <p:nvPr/>
        </p:nvGrpSpPr>
        <p:grpSpPr>
          <a:xfrm>
            <a:off x="3650388" y="321317"/>
            <a:ext cx="4532832" cy="2837722"/>
            <a:chOff x="2227420" y="1345849"/>
            <a:chExt cx="9359720" cy="5512151"/>
          </a:xfrm>
        </p:grpSpPr>
        <p:grpSp>
          <p:nvGrpSpPr>
            <p:cNvPr id="17" name="Group 16"/>
            <p:cNvGrpSpPr/>
            <p:nvPr/>
          </p:nvGrpSpPr>
          <p:grpSpPr>
            <a:xfrm>
              <a:off x="7730052" y="1345849"/>
              <a:ext cx="3857088" cy="3288342"/>
              <a:chOff x="4826844" y="3269057"/>
              <a:chExt cx="3857088" cy="3288342"/>
            </a:xfrm>
          </p:grpSpPr>
          <p:sp>
            <p:nvSpPr>
              <p:cNvPr id="20" name="Oval 19"/>
              <p:cNvSpPr/>
              <p:nvPr/>
            </p:nvSpPr>
            <p:spPr>
              <a:xfrm>
                <a:off x="6332561" y="3711306"/>
                <a:ext cx="774868" cy="5390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71" t="9945" r="14875" b="11340"/>
              <a:stretch/>
            </p:blipFill>
            <p:spPr>
              <a:xfrm>
                <a:off x="4826844" y="3269057"/>
                <a:ext cx="3857088" cy="3288342"/>
              </a:xfrm>
              <a:prstGeom prst="rect">
                <a:avLst/>
              </a:prstGeom>
              <a:effectLst>
                <a:glow rad="101600">
                  <a:schemeClr val="bg2">
                    <a:lumMod val="90000"/>
                    <a:alpha val="60000"/>
                  </a:schemeClr>
                </a:glow>
              </a:effectLst>
            </p:spPr>
          </p:pic>
        </p:grpSp>
        <p:pic>
          <p:nvPicPr>
            <p:cNvPr id="18" name="Picture 17"/>
            <p:cNvPicPr>
              <a:picLocks noChangeAspect="1"/>
            </p:cNvPicPr>
            <p:nvPr/>
          </p:nvPicPr>
          <p:blipFill rotWithShape="1">
            <a:blip r:embed="rId4">
              <a:clrChange>
                <a:clrFrom>
                  <a:srgbClr val="FCFCFC"/>
                </a:clrFrom>
                <a:clrTo>
                  <a:srgbClr val="FCFCFC">
                    <a:alpha val="0"/>
                  </a:srgbClr>
                </a:clrTo>
              </a:clrChange>
              <a:extLst>
                <a:ext uri="{28A0092B-C50C-407E-A947-70E740481C1C}">
                  <a14:useLocalDpi xmlns:a14="http://schemas.microsoft.com/office/drawing/2010/main" val="0"/>
                </a:ext>
              </a:extLst>
            </a:blip>
            <a:srcRect l="3085" t="26483" r="5431" b="26343"/>
            <a:stretch/>
          </p:blipFill>
          <p:spPr>
            <a:xfrm>
              <a:off x="4195482" y="1398494"/>
              <a:ext cx="5015753" cy="4276165"/>
            </a:xfrm>
            <a:prstGeom prst="rect">
              <a:avLst/>
            </a:prstGeom>
            <a:effectLst>
              <a:glow rad="101600">
                <a:schemeClr val="bg1">
                  <a:alpha val="60000"/>
                </a:schemeClr>
              </a:glow>
            </a:effectLst>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227420" y="3931920"/>
              <a:ext cx="5064131" cy="2926080"/>
            </a:xfrm>
            <a:prstGeom prst="rect">
              <a:avLst/>
            </a:prstGeom>
            <a:effectLst>
              <a:glow rad="101600">
                <a:schemeClr val="bg2">
                  <a:lumMod val="90000"/>
                  <a:alpha val="60000"/>
                </a:schemeClr>
              </a:glow>
            </a:effectLst>
          </p:spPr>
        </p:pic>
      </p:grpSp>
      <p:sp>
        <p:nvSpPr>
          <p:cNvPr id="13" name="Rectangle 12"/>
          <p:cNvSpPr/>
          <p:nvPr/>
        </p:nvSpPr>
        <p:spPr>
          <a:xfrm>
            <a:off x="525425" y="2710802"/>
            <a:ext cx="7439525" cy="1569660"/>
          </a:xfrm>
          <a:prstGeom prst="rect">
            <a:avLst/>
          </a:prstGeom>
        </p:spPr>
        <p:txBody>
          <a:bodyPr wrap="square">
            <a:spAutoFit/>
          </a:bodyPr>
          <a:lstStyle/>
          <a:p>
            <a:r>
              <a:rPr lang="en-US" sz="2400" baseline="30000" dirty="0">
                <a:effectLst>
                  <a:glow rad="101600">
                    <a:schemeClr val="bg1">
                      <a:alpha val="60000"/>
                    </a:schemeClr>
                  </a:glow>
                </a:effectLst>
              </a:rPr>
              <a:t>13 </a:t>
            </a:r>
            <a:r>
              <a:rPr lang="en-US" sz="2400" dirty="0">
                <a:effectLst>
                  <a:glow rad="101600">
                    <a:schemeClr val="bg1">
                      <a:alpha val="60000"/>
                    </a:schemeClr>
                  </a:glow>
                </a:effectLst>
              </a:rPr>
              <a:t>Ye are the salt of the earth: but if the salt have lost his </a:t>
            </a:r>
            <a:r>
              <a:rPr lang="en-US" sz="2400" dirty="0" err="1">
                <a:effectLst>
                  <a:glow rad="101600">
                    <a:schemeClr val="bg1">
                      <a:alpha val="60000"/>
                    </a:schemeClr>
                  </a:glow>
                </a:effectLst>
              </a:rPr>
              <a:t>savour</a:t>
            </a:r>
            <a:r>
              <a:rPr lang="en-US" sz="2400" dirty="0">
                <a:effectLst>
                  <a:glow rad="101600">
                    <a:schemeClr val="bg1">
                      <a:alpha val="60000"/>
                    </a:schemeClr>
                  </a:glow>
                </a:effectLst>
              </a:rPr>
              <a:t>, wherewith shall it be salted? it is thenceforth good for nothing, but to be cast out, and to be trodden under foot of men.</a:t>
            </a:r>
          </a:p>
        </p:txBody>
      </p:sp>
    </p:spTree>
    <p:extLst>
      <p:ext uri="{BB962C8B-B14F-4D97-AF65-F5344CB8AC3E}">
        <p14:creationId xmlns:p14="http://schemas.microsoft.com/office/powerpoint/2010/main" val="9472350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4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5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5000" fill="hold"/>
                                        <p:tgtEl>
                                          <p:spTgt spid="11"/>
                                        </p:tgtEl>
                                        <p:attrNameLst>
                                          <p:attrName>ppt_w</p:attrName>
                                        </p:attrNameLst>
                                      </p:cBhvr>
                                      <p:tavLst>
                                        <p:tav tm="0">
                                          <p:val>
                                            <p:fltVal val="0"/>
                                          </p:val>
                                        </p:tav>
                                        <p:tav tm="100000">
                                          <p:val>
                                            <p:strVal val="#ppt_w"/>
                                          </p:val>
                                        </p:tav>
                                      </p:tavLst>
                                    </p:anim>
                                    <p:anim calcmode="lin" valueType="num">
                                      <p:cBhvr>
                                        <p:cTn id="16" dur="15000" fill="hold"/>
                                        <p:tgtEl>
                                          <p:spTgt spid="11"/>
                                        </p:tgtEl>
                                        <p:attrNameLst>
                                          <p:attrName>ppt_h</p:attrName>
                                        </p:attrNameLst>
                                      </p:cBhvr>
                                      <p:tavLst>
                                        <p:tav tm="0">
                                          <p:val>
                                            <p:fltVal val="0"/>
                                          </p:val>
                                        </p:tav>
                                        <p:tav tm="100000">
                                          <p:val>
                                            <p:strVal val="#ppt_h"/>
                                          </p:val>
                                        </p:tav>
                                      </p:tavLst>
                                    </p:anim>
                                    <p:animEffect transition="in" filter="fade">
                                      <p:cBhvr>
                                        <p:cTn id="17" dur="15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34940" y="4870395"/>
            <a:ext cx="7213492" cy="1200329"/>
          </a:xfrm>
          <a:prstGeom prst="rect">
            <a:avLst/>
          </a:prstGeom>
        </p:spPr>
        <p:txBody>
          <a:bodyPr wrap="square">
            <a:spAutoFit/>
          </a:bodyPr>
          <a:lstStyle/>
          <a:p>
            <a:r>
              <a:rPr lang="en-US" sz="2400" baseline="30000" dirty="0">
                <a:effectLst>
                  <a:glow rad="101600">
                    <a:schemeClr val="bg1">
                      <a:alpha val="60000"/>
                    </a:schemeClr>
                  </a:glow>
                </a:effectLst>
              </a:rPr>
              <a:t> 39</a:t>
            </a:r>
            <a:r>
              <a:rPr lang="en-US" sz="2400" dirty="0">
                <a:effectLst>
                  <a:glow rad="101600">
                    <a:schemeClr val="bg1">
                      <a:alpha val="60000"/>
                    </a:schemeClr>
                  </a:glow>
                </a:effectLst>
              </a:rPr>
              <a:t> When men are called unto mine everlasting gospel, and covenant with an everlasting covenant, they are accounted as the salt of the earth and the savor of men;</a:t>
            </a:r>
          </a:p>
        </p:txBody>
      </p:sp>
      <p:sp>
        <p:nvSpPr>
          <p:cNvPr id="22" name="TextBox 21"/>
          <p:cNvSpPr txBox="1"/>
          <p:nvPr/>
        </p:nvSpPr>
        <p:spPr>
          <a:xfrm>
            <a:off x="312203" y="4331640"/>
            <a:ext cx="2427268" cy="646331"/>
          </a:xfrm>
          <a:prstGeom prst="rect">
            <a:avLst/>
          </a:prstGeom>
          <a:noFill/>
        </p:spPr>
        <p:txBody>
          <a:bodyPr wrap="none" rtlCol="0">
            <a:spAutoFit/>
          </a:bodyPr>
          <a:lstStyle/>
          <a:p>
            <a:r>
              <a:rPr lang="en-US" sz="3600" dirty="0" smtClean="0">
                <a:effectLst>
                  <a:glow rad="101600">
                    <a:schemeClr val="bg1">
                      <a:alpha val="60000"/>
                    </a:schemeClr>
                  </a:glow>
                </a:effectLst>
              </a:rPr>
              <a:t>D&amp;C 101:39</a:t>
            </a:r>
            <a:endParaRPr lang="en-US" sz="3600" dirty="0">
              <a:effectLst>
                <a:glow rad="101600">
                  <a:schemeClr val="bg1">
                    <a:alpha val="60000"/>
                  </a:schemeClr>
                </a:glow>
              </a:effectLst>
            </a:endParaRPr>
          </a:p>
        </p:txBody>
      </p:sp>
      <p:sp>
        <p:nvSpPr>
          <p:cNvPr id="5" name="TextBox 4"/>
          <p:cNvSpPr txBox="1"/>
          <p:nvPr/>
        </p:nvSpPr>
        <p:spPr>
          <a:xfrm>
            <a:off x="9696573" y="6165"/>
            <a:ext cx="2495427" cy="707886"/>
          </a:xfrm>
          <a:prstGeom prst="rect">
            <a:avLst/>
          </a:prstGeom>
          <a:noFill/>
        </p:spPr>
        <p:txBody>
          <a:bodyPr wrap="none" rtlCol="0">
            <a:spAutoFit/>
          </a:bodyPr>
          <a:lstStyle/>
          <a:p>
            <a:pPr algn="r"/>
            <a:r>
              <a:rPr lang="en-US" sz="2000" dirty="0" smtClean="0">
                <a:effectLst>
                  <a:glow rad="101600">
                    <a:schemeClr val="bg1">
                      <a:alpha val="60000"/>
                    </a:schemeClr>
                  </a:glow>
                </a:effectLst>
              </a:rPr>
              <a:t>Lesson 8</a:t>
            </a:r>
          </a:p>
          <a:p>
            <a:pPr algn="r"/>
            <a:r>
              <a:rPr lang="en-US" sz="2000" dirty="0" smtClean="0">
                <a:effectLst>
                  <a:glow rad="101600">
                    <a:schemeClr val="bg1">
                      <a:alpha val="60000"/>
                    </a:schemeClr>
                  </a:glow>
                </a:effectLst>
              </a:rPr>
              <a:t>Sermon on the Mount</a:t>
            </a:r>
            <a:endParaRPr lang="en-US" sz="2000" dirty="0">
              <a:effectLst>
                <a:glow rad="101600">
                  <a:schemeClr val="bg1">
                    <a:alpha val="60000"/>
                  </a:schemeClr>
                </a:glow>
              </a:effectLst>
            </a:endParaRPr>
          </a:p>
        </p:txBody>
      </p:sp>
      <p:sp>
        <p:nvSpPr>
          <p:cNvPr id="6" name="TextBox 5"/>
          <p:cNvSpPr txBox="1"/>
          <p:nvPr/>
        </p:nvSpPr>
        <p:spPr>
          <a:xfrm>
            <a:off x="88391" y="6457890"/>
            <a:ext cx="9420528" cy="707886"/>
          </a:xfrm>
          <a:prstGeom prst="rect">
            <a:avLst/>
          </a:prstGeom>
          <a:noFill/>
        </p:spPr>
        <p:txBody>
          <a:bodyPr wrap="none" rtlCol="0">
            <a:spAutoFit/>
          </a:bodyPr>
          <a:lstStyle>
            <a:defPPr>
              <a:defRPr lang="en-US"/>
            </a:defPPr>
            <a:lvl1pPr>
              <a:defRPr sz="2000">
                <a:effectLst>
                  <a:glow rad="101600">
                    <a:schemeClr val="bg1">
                      <a:alpha val="60000"/>
                    </a:schemeClr>
                  </a:glow>
                </a:effectLst>
              </a:defRPr>
            </a:lvl1pPr>
          </a:lstStyle>
          <a:p>
            <a:r>
              <a:rPr lang="en-US" dirty="0"/>
              <a:t>2- Jesus declares that his disciples are “the salt of the earth” and “the light of the world.”</a:t>
            </a:r>
          </a:p>
          <a:p>
            <a:endParaRPr lang="en-US" dirty="0"/>
          </a:p>
        </p:txBody>
      </p:sp>
      <p:sp>
        <p:nvSpPr>
          <p:cNvPr id="2" name="TextBox 1"/>
          <p:cNvSpPr txBox="1"/>
          <p:nvPr/>
        </p:nvSpPr>
        <p:spPr>
          <a:xfrm>
            <a:off x="312203" y="2113474"/>
            <a:ext cx="2826158" cy="646331"/>
          </a:xfrm>
          <a:prstGeom prst="rect">
            <a:avLst/>
          </a:prstGeom>
          <a:noFill/>
        </p:spPr>
        <p:txBody>
          <a:bodyPr wrap="none" rtlCol="0">
            <a:spAutoFit/>
          </a:bodyPr>
          <a:lstStyle/>
          <a:p>
            <a:r>
              <a:rPr lang="en-US" sz="3600" dirty="0" smtClean="0">
                <a:effectLst>
                  <a:glow rad="101600">
                    <a:schemeClr val="bg1">
                      <a:alpha val="60000"/>
                    </a:schemeClr>
                  </a:glow>
                </a:effectLst>
              </a:rPr>
              <a:t>Matthew 5:13</a:t>
            </a:r>
            <a:endParaRPr lang="en-US" sz="3600" dirty="0">
              <a:effectLst>
                <a:glow rad="101600">
                  <a:schemeClr val="bg1">
                    <a:alpha val="60000"/>
                  </a:schemeClr>
                </a:glow>
              </a:effectLst>
            </a:endParaRPr>
          </a:p>
        </p:txBody>
      </p:sp>
      <p:grpSp>
        <p:nvGrpSpPr>
          <p:cNvPr id="11" name="Group 10"/>
          <p:cNvGrpSpPr/>
          <p:nvPr/>
        </p:nvGrpSpPr>
        <p:grpSpPr>
          <a:xfrm>
            <a:off x="7932433" y="2214584"/>
            <a:ext cx="3857088" cy="3288342"/>
            <a:chOff x="4826844" y="3269057"/>
            <a:chExt cx="3857088" cy="3288342"/>
          </a:xfrm>
        </p:grpSpPr>
        <p:sp>
          <p:nvSpPr>
            <p:cNvPr id="12" name="Oval 11"/>
            <p:cNvSpPr/>
            <p:nvPr/>
          </p:nvSpPr>
          <p:spPr>
            <a:xfrm>
              <a:off x="6332561" y="3711306"/>
              <a:ext cx="774868" cy="5390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071" t="9945" r="14875" b="11340"/>
            <a:stretch/>
          </p:blipFill>
          <p:spPr>
            <a:xfrm>
              <a:off x="4826844" y="3269057"/>
              <a:ext cx="3857088" cy="3288342"/>
            </a:xfrm>
            <a:prstGeom prst="rect">
              <a:avLst/>
            </a:prstGeom>
            <a:effectLst>
              <a:glow rad="101600">
                <a:schemeClr val="bg2">
                  <a:lumMod val="90000"/>
                  <a:alpha val="60000"/>
                </a:schemeClr>
              </a:glow>
            </a:effectLst>
          </p:spPr>
        </p:pic>
      </p:grpSp>
      <p:sp>
        <p:nvSpPr>
          <p:cNvPr id="10" name="TextBox 9"/>
          <p:cNvSpPr txBox="1"/>
          <p:nvPr/>
        </p:nvSpPr>
        <p:spPr>
          <a:xfrm rot="20947614">
            <a:off x="7811410" y="3554407"/>
            <a:ext cx="4306127" cy="1200329"/>
          </a:xfrm>
          <a:prstGeom prst="rect">
            <a:avLst/>
          </a:prstGeom>
          <a:noFill/>
        </p:spPr>
        <p:txBody>
          <a:bodyPr wrap="square" rtlCol="0">
            <a:spAutoFit/>
          </a:bodyPr>
          <a:lstStyle/>
          <a:p>
            <a:pPr algn="ctr"/>
            <a:r>
              <a:rPr lang="en-US" sz="3600" dirty="0" smtClean="0">
                <a:ln>
                  <a:solidFill>
                    <a:srgbClr val="FF0000"/>
                  </a:solidFill>
                </a:ln>
                <a:solidFill>
                  <a:srgbClr val="FFC000"/>
                </a:solidFill>
                <a:effectLst>
                  <a:glow rad="101600">
                    <a:schemeClr val="bg1">
                      <a:alpha val="60000"/>
                    </a:schemeClr>
                  </a:glow>
                </a:effectLst>
                <a:latin typeface="Arial Black" panose="020B0A04020102020204" pitchFamily="34" charset="0"/>
              </a:rPr>
              <a:t>You are the salt of the earth</a:t>
            </a:r>
            <a:endParaRPr lang="en-US" sz="3600" dirty="0">
              <a:ln>
                <a:solidFill>
                  <a:srgbClr val="FF0000"/>
                </a:solidFill>
              </a:ln>
              <a:solidFill>
                <a:srgbClr val="FFC000"/>
              </a:solidFill>
              <a:effectLst>
                <a:glow rad="101600">
                  <a:schemeClr val="bg1">
                    <a:alpha val="60000"/>
                  </a:schemeClr>
                </a:glow>
              </a:effectLst>
              <a:latin typeface="Arial Black" panose="020B0A04020102020204" pitchFamily="34" charset="0"/>
            </a:endParaRPr>
          </a:p>
        </p:txBody>
      </p:sp>
      <p:grpSp>
        <p:nvGrpSpPr>
          <p:cNvPr id="16" name="Group 15"/>
          <p:cNvGrpSpPr/>
          <p:nvPr/>
        </p:nvGrpSpPr>
        <p:grpSpPr>
          <a:xfrm>
            <a:off x="3650388" y="321317"/>
            <a:ext cx="4532832" cy="2837722"/>
            <a:chOff x="2227420" y="1345849"/>
            <a:chExt cx="9359720" cy="5512151"/>
          </a:xfrm>
        </p:grpSpPr>
        <p:grpSp>
          <p:nvGrpSpPr>
            <p:cNvPr id="17" name="Group 16"/>
            <p:cNvGrpSpPr/>
            <p:nvPr/>
          </p:nvGrpSpPr>
          <p:grpSpPr>
            <a:xfrm>
              <a:off x="7730052" y="1345849"/>
              <a:ext cx="3857088" cy="3288342"/>
              <a:chOff x="4826844" y="3269057"/>
              <a:chExt cx="3857088" cy="3288342"/>
            </a:xfrm>
          </p:grpSpPr>
          <p:sp>
            <p:nvSpPr>
              <p:cNvPr id="20" name="Oval 19"/>
              <p:cNvSpPr/>
              <p:nvPr/>
            </p:nvSpPr>
            <p:spPr>
              <a:xfrm>
                <a:off x="6332561" y="3711306"/>
                <a:ext cx="774868" cy="5390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71" t="9945" r="14875" b="11340"/>
              <a:stretch/>
            </p:blipFill>
            <p:spPr>
              <a:xfrm>
                <a:off x="4826844" y="3269057"/>
                <a:ext cx="3857088" cy="3288342"/>
              </a:xfrm>
              <a:prstGeom prst="rect">
                <a:avLst/>
              </a:prstGeom>
              <a:effectLst>
                <a:glow rad="101600">
                  <a:schemeClr val="bg2">
                    <a:lumMod val="90000"/>
                    <a:alpha val="60000"/>
                  </a:schemeClr>
                </a:glow>
              </a:effectLst>
            </p:spPr>
          </p:pic>
        </p:grpSp>
        <p:pic>
          <p:nvPicPr>
            <p:cNvPr id="18" name="Picture 17"/>
            <p:cNvPicPr>
              <a:picLocks noChangeAspect="1"/>
            </p:cNvPicPr>
            <p:nvPr/>
          </p:nvPicPr>
          <p:blipFill rotWithShape="1">
            <a:blip r:embed="rId6">
              <a:clrChange>
                <a:clrFrom>
                  <a:srgbClr val="FCFCFC"/>
                </a:clrFrom>
                <a:clrTo>
                  <a:srgbClr val="FCFCFC">
                    <a:alpha val="0"/>
                  </a:srgbClr>
                </a:clrTo>
              </a:clrChange>
              <a:extLst>
                <a:ext uri="{28A0092B-C50C-407E-A947-70E740481C1C}">
                  <a14:useLocalDpi xmlns:a14="http://schemas.microsoft.com/office/drawing/2010/main" val="0"/>
                </a:ext>
              </a:extLst>
            </a:blip>
            <a:srcRect l="3085" t="26483" r="5431" b="26343"/>
            <a:stretch/>
          </p:blipFill>
          <p:spPr>
            <a:xfrm>
              <a:off x="4195482" y="1398494"/>
              <a:ext cx="5015753" cy="4276165"/>
            </a:xfrm>
            <a:prstGeom prst="rect">
              <a:avLst/>
            </a:prstGeom>
            <a:effectLst>
              <a:glow rad="101600">
                <a:schemeClr val="bg1">
                  <a:alpha val="60000"/>
                </a:schemeClr>
              </a:glow>
            </a:effectLst>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27420" y="3931920"/>
              <a:ext cx="5064131" cy="2926080"/>
            </a:xfrm>
            <a:prstGeom prst="rect">
              <a:avLst/>
            </a:prstGeom>
            <a:effectLst>
              <a:glow rad="101600">
                <a:schemeClr val="bg2">
                  <a:lumMod val="90000"/>
                  <a:alpha val="60000"/>
                </a:schemeClr>
              </a:glow>
            </a:effectLst>
          </p:spPr>
        </p:pic>
      </p:grpSp>
      <p:sp>
        <p:nvSpPr>
          <p:cNvPr id="13" name="Rectangle 12"/>
          <p:cNvSpPr/>
          <p:nvPr/>
        </p:nvSpPr>
        <p:spPr>
          <a:xfrm>
            <a:off x="525425" y="2710802"/>
            <a:ext cx="7439525" cy="1569660"/>
          </a:xfrm>
          <a:prstGeom prst="rect">
            <a:avLst/>
          </a:prstGeom>
        </p:spPr>
        <p:txBody>
          <a:bodyPr wrap="square">
            <a:spAutoFit/>
          </a:bodyPr>
          <a:lstStyle/>
          <a:p>
            <a:r>
              <a:rPr lang="en-US" sz="2400" baseline="30000" dirty="0">
                <a:effectLst>
                  <a:glow rad="101600">
                    <a:schemeClr val="bg1">
                      <a:alpha val="60000"/>
                    </a:schemeClr>
                  </a:glow>
                </a:effectLst>
              </a:rPr>
              <a:t>13 </a:t>
            </a:r>
            <a:r>
              <a:rPr lang="en-US" sz="2400" dirty="0">
                <a:effectLst>
                  <a:glow rad="101600">
                    <a:schemeClr val="bg1">
                      <a:alpha val="60000"/>
                    </a:schemeClr>
                  </a:glow>
                </a:effectLst>
              </a:rPr>
              <a:t>Ye are the salt of the earth: but if the salt have lost his </a:t>
            </a:r>
            <a:r>
              <a:rPr lang="en-US" sz="2400" dirty="0" err="1">
                <a:effectLst>
                  <a:glow rad="101600">
                    <a:schemeClr val="bg1">
                      <a:alpha val="60000"/>
                    </a:schemeClr>
                  </a:glow>
                </a:effectLst>
              </a:rPr>
              <a:t>savour</a:t>
            </a:r>
            <a:r>
              <a:rPr lang="en-US" sz="2400" dirty="0">
                <a:effectLst>
                  <a:glow rad="101600">
                    <a:schemeClr val="bg1">
                      <a:alpha val="60000"/>
                    </a:schemeClr>
                  </a:glow>
                </a:effectLst>
              </a:rPr>
              <a:t>, wherewith shall it be salted? it is thenceforth good for nothing, but to be cast out, and to be trodden under foot of men.</a:t>
            </a:r>
          </a:p>
        </p:txBody>
      </p:sp>
      <p:pic>
        <p:nvPicPr>
          <p:cNvPr id="3" name="Salt Asay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935841" y="3947605"/>
            <a:ext cx="4278893" cy="2404998"/>
          </a:xfrm>
          <a:prstGeom prst="rect">
            <a:avLst/>
          </a:prstGeom>
        </p:spPr>
      </p:pic>
    </p:spTree>
    <p:extLst>
      <p:ext uri="{BB962C8B-B14F-4D97-AF65-F5344CB8AC3E}">
        <p14:creationId xmlns:p14="http://schemas.microsoft.com/office/powerpoint/2010/main" val="18658244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887" fill="hold"/>
                                        <p:tgtEl>
                                          <p:spTgt spid="3"/>
                                        </p:tgtEl>
                                      </p:cBhvr>
                                    </p:cmd>
                                  </p:childTnLst>
                                </p:cTn>
                              </p:par>
                            </p:childTnLst>
                          </p:cTn>
                        </p:par>
                        <p:par>
                          <p:cTn id="7" fill="hold">
                            <p:stCondLst>
                              <p:cond delay="69887"/>
                            </p:stCondLst>
                            <p:childTnLst>
                              <p:par>
                                <p:cTn id="8" presetID="10"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70387"/>
                            </p:stCondLst>
                            <p:childTnLst>
                              <p:par>
                                <p:cTn id="12" presetID="10" presetClass="entr" presetSubtype="0" fill="hold" grpId="0" nodeType="afterEffect">
                                  <p:stCondLst>
                                    <p:cond delay="5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15" fill="hold" display="0">
                  <p:stCondLst>
                    <p:cond delay="indefinite"/>
                  </p:stCondLst>
                </p:cTn>
                <p:tgtEl>
                  <p:spTgt spid="3"/>
                </p:tgtEl>
              </p:cMediaNode>
            </p:video>
          </p:childTnLst>
        </p:cTn>
      </p:par>
    </p:tnLst>
    <p:bldLst>
      <p:bldP spid="23"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1055</TotalTime>
  <Words>1239</Words>
  <Application>Microsoft Office PowerPoint</Application>
  <PresentationFormat>Widescreen</PresentationFormat>
  <Paragraphs>147</Paragraphs>
  <Slides>20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Arial Black</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Granite School District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Roberts, Dennis N</dc:creator>
  <cp:lastModifiedBy>Roberts, Dennis N</cp:lastModifiedBy>
  <cp:revision>223</cp:revision>
  <dcterms:created xsi:type="dcterms:W3CDTF">2015-02-08T21:08:56Z</dcterms:created>
  <dcterms:modified xsi:type="dcterms:W3CDTF">2015-02-16T00:59:07Z</dcterms:modified>
</cp:coreProperties>
</file>