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3" r:id="rId2"/>
    <p:sldId id="265" r:id="rId3"/>
    <p:sldId id="264" r:id="rId4"/>
    <p:sldId id="276" r:id="rId5"/>
    <p:sldId id="286" r:id="rId6"/>
    <p:sldId id="277" r:id="rId7"/>
    <p:sldId id="268" r:id="rId8"/>
    <p:sldId id="278" r:id="rId9"/>
    <p:sldId id="279" r:id="rId10"/>
    <p:sldId id="280" r:id="rId11"/>
    <p:sldId id="281" r:id="rId12"/>
    <p:sldId id="269" r:id="rId13"/>
    <p:sldId id="285" r:id="rId14"/>
    <p:sldId id="270" r:id="rId15"/>
    <p:sldId id="287" r:id="rId16"/>
    <p:sldId id="291" r:id="rId17"/>
  </p:sldIdLst>
  <p:sldSz cx="12192000" cy="6858000"/>
  <p:notesSz cx="6858000" cy="9144000"/>
  <p:embeddedFontLst>
    <p:embeddedFont>
      <p:font typeface="Calibri Light" panose="020F0302020204030204" pitchFamily="34" charset="0"/>
      <p:regular r:id="rId18"/>
      <p:italic r:id="rId19"/>
    </p:embeddedFont>
    <p:embeddedFont>
      <p:font typeface="Brush Script MT" panose="03060802040406070304" pitchFamily="66" charset="0"/>
      <p: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576" y="66"/>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2DF1B4-B3BA-44F8-AAD5-9385E0E54F24}"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C4429-A088-4159-9DA4-8426E3A0D8B9}" type="slidenum">
              <a:rPr lang="en-US" smtClean="0"/>
              <a:t>‹#›</a:t>
            </a:fld>
            <a:endParaRPr lang="en-US"/>
          </a:p>
        </p:txBody>
      </p:sp>
    </p:spTree>
    <p:extLst>
      <p:ext uri="{BB962C8B-B14F-4D97-AF65-F5344CB8AC3E}">
        <p14:creationId xmlns:p14="http://schemas.microsoft.com/office/powerpoint/2010/main" val="22407421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DF1B4-B3BA-44F8-AAD5-9385E0E54F24}"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C4429-A088-4159-9DA4-8426E3A0D8B9}" type="slidenum">
              <a:rPr lang="en-US" smtClean="0"/>
              <a:t>‹#›</a:t>
            </a:fld>
            <a:endParaRPr lang="en-US"/>
          </a:p>
        </p:txBody>
      </p:sp>
    </p:spTree>
    <p:extLst>
      <p:ext uri="{BB962C8B-B14F-4D97-AF65-F5344CB8AC3E}">
        <p14:creationId xmlns:p14="http://schemas.microsoft.com/office/powerpoint/2010/main" val="102934644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DF1B4-B3BA-44F8-AAD5-9385E0E54F24}"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C4429-A088-4159-9DA4-8426E3A0D8B9}" type="slidenum">
              <a:rPr lang="en-US" smtClean="0"/>
              <a:t>‹#›</a:t>
            </a:fld>
            <a:endParaRPr lang="en-US"/>
          </a:p>
        </p:txBody>
      </p:sp>
    </p:spTree>
    <p:extLst>
      <p:ext uri="{BB962C8B-B14F-4D97-AF65-F5344CB8AC3E}">
        <p14:creationId xmlns:p14="http://schemas.microsoft.com/office/powerpoint/2010/main" val="1847467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DF1B4-B3BA-44F8-AAD5-9385E0E54F24}"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C4429-A088-4159-9DA4-8426E3A0D8B9}" type="slidenum">
              <a:rPr lang="en-US" smtClean="0"/>
              <a:t>‹#›</a:t>
            </a:fld>
            <a:endParaRPr lang="en-US"/>
          </a:p>
        </p:txBody>
      </p:sp>
    </p:spTree>
    <p:extLst>
      <p:ext uri="{BB962C8B-B14F-4D97-AF65-F5344CB8AC3E}">
        <p14:creationId xmlns:p14="http://schemas.microsoft.com/office/powerpoint/2010/main" val="167681647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2DF1B4-B3BA-44F8-AAD5-9385E0E54F24}"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C4429-A088-4159-9DA4-8426E3A0D8B9}" type="slidenum">
              <a:rPr lang="en-US" smtClean="0"/>
              <a:t>‹#›</a:t>
            </a:fld>
            <a:endParaRPr lang="en-US"/>
          </a:p>
        </p:txBody>
      </p:sp>
    </p:spTree>
    <p:extLst>
      <p:ext uri="{BB962C8B-B14F-4D97-AF65-F5344CB8AC3E}">
        <p14:creationId xmlns:p14="http://schemas.microsoft.com/office/powerpoint/2010/main" val="303511623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2DF1B4-B3BA-44F8-AAD5-9385E0E54F24}"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C4429-A088-4159-9DA4-8426E3A0D8B9}" type="slidenum">
              <a:rPr lang="en-US" smtClean="0"/>
              <a:t>‹#›</a:t>
            </a:fld>
            <a:endParaRPr lang="en-US"/>
          </a:p>
        </p:txBody>
      </p:sp>
    </p:spTree>
    <p:extLst>
      <p:ext uri="{BB962C8B-B14F-4D97-AF65-F5344CB8AC3E}">
        <p14:creationId xmlns:p14="http://schemas.microsoft.com/office/powerpoint/2010/main" val="20518723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2DF1B4-B3BA-44F8-AAD5-9385E0E54F24}"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C4429-A088-4159-9DA4-8426E3A0D8B9}" type="slidenum">
              <a:rPr lang="en-US" smtClean="0"/>
              <a:t>‹#›</a:t>
            </a:fld>
            <a:endParaRPr lang="en-US"/>
          </a:p>
        </p:txBody>
      </p:sp>
    </p:spTree>
    <p:extLst>
      <p:ext uri="{BB962C8B-B14F-4D97-AF65-F5344CB8AC3E}">
        <p14:creationId xmlns:p14="http://schemas.microsoft.com/office/powerpoint/2010/main" val="193052453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2DF1B4-B3BA-44F8-AAD5-9385E0E54F24}"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C4429-A088-4159-9DA4-8426E3A0D8B9}" type="slidenum">
              <a:rPr lang="en-US" smtClean="0"/>
              <a:t>‹#›</a:t>
            </a:fld>
            <a:endParaRPr lang="en-US"/>
          </a:p>
        </p:txBody>
      </p:sp>
    </p:spTree>
    <p:extLst>
      <p:ext uri="{BB962C8B-B14F-4D97-AF65-F5344CB8AC3E}">
        <p14:creationId xmlns:p14="http://schemas.microsoft.com/office/powerpoint/2010/main" val="8479918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DF1B4-B3BA-44F8-AAD5-9385E0E54F24}"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C4429-A088-4159-9DA4-8426E3A0D8B9}" type="slidenum">
              <a:rPr lang="en-US" smtClean="0"/>
              <a:t>‹#›</a:t>
            </a:fld>
            <a:endParaRPr lang="en-US"/>
          </a:p>
        </p:txBody>
      </p:sp>
    </p:spTree>
    <p:extLst>
      <p:ext uri="{BB962C8B-B14F-4D97-AF65-F5344CB8AC3E}">
        <p14:creationId xmlns:p14="http://schemas.microsoft.com/office/powerpoint/2010/main" val="337180376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DF1B4-B3BA-44F8-AAD5-9385E0E54F24}"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C4429-A088-4159-9DA4-8426E3A0D8B9}" type="slidenum">
              <a:rPr lang="en-US" smtClean="0"/>
              <a:t>‹#›</a:t>
            </a:fld>
            <a:endParaRPr lang="en-US"/>
          </a:p>
        </p:txBody>
      </p:sp>
    </p:spTree>
    <p:extLst>
      <p:ext uri="{BB962C8B-B14F-4D97-AF65-F5344CB8AC3E}">
        <p14:creationId xmlns:p14="http://schemas.microsoft.com/office/powerpoint/2010/main" val="313040413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DF1B4-B3BA-44F8-AAD5-9385E0E54F24}"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C4429-A088-4159-9DA4-8426E3A0D8B9}" type="slidenum">
              <a:rPr lang="en-US" smtClean="0"/>
              <a:t>‹#›</a:t>
            </a:fld>
            <a:endParaRPr lang="en-US"/>
          </a:p>
        </p:txBody>
      </p:sp>
    </p:spTree>
    <p:extLst>
      <p:ext uri="{BB962C8B-B14F-4D97-AF65-F5344CB8AC3E}">
        <p14:creationId xmlns:p14="http://schemas.microsoft.com/office/powerpoint/2010/main" val="358041324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F1B4-B3BA-44F8-AAD5-9385E0E54F24}" type="datetimeFigureOut">
              <a:rPr lang="en-US" smtClean="0"/>
              <a:t>3/3/2015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C4429-A088-4159-9DA4-8426E3A0D8B9}" type="slidenum">
              <a:rPr lang="en-US" smtClean="0"/>
              <a:t>‹#›</a:t>
            </a:fld>
            <a:endParaRPr lang="en-US"/>
          </a:p>
        </p:txBody>
      </p:sp>
    </p:spTree>
    <p:extLst>
      <p:ext uri="{BB962C8B-B14F-4D97-AF65-F5344CB8AC3E}">
        <p14:creationId xmlns:p14="http://schemas.microsoft.com/office/powerpoint/2010/main" val="941853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ecision.com/enterprise/&amp;ei=1J7uVKSQHszjoASB64LgDA&amp;bvm=bv.87073126,d.cGU&amp;psig=AFQjCNFsHRAMpdqbBL0U7NamsKeKobgUDQ&amp;ust=1425010623189282" TargetMode="External"/><Relationship Id="rId7" Type="http://schemas.openxmlformats.org/officeDocument/2006/relationships/image" Target="../media/image6.gif"/><Relationship Id="rId2" Type="http://schemas.openxmlformats.org/officeDocument/2006/relationships/image" Target="../media/image3.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26697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530" y="6056243"/>
            <a:ext cx="4635308" cy="646331"/>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Lesson 10</a:t>
            </a:r>
          </a:p>
          <a:p>
            <a:r>
              <a:rPr lang="en-US" dirty="0"/>
              <a:t>“Take My Yoke Upon You, and Learn of Me”</a:t>
            </a:r>
          </a:p>
        </p:txBody>
      </p:sp>
      <p:sp>
        <p:nvSpPr>
          <p:cNvPr id="3" name="TextBox 2"/>
          <p:cNvSpPr txBox="1"/>
          <p:nvPr/>
        </p:nvSpPr>
        <p:spPr>
          <a:xfrm>
            <a:off x="6874433" y="6333242"/>
            <a:ext cx="5083443" cy="369332"/>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2- Jesus declares that he is Lord of the Sabbath</a:t>
            </a:r>
          </a:p>
        </p:txBody>
      </p:sp>
      <p:sp>
        <p:nvSpPr>
          <p:cNvPr id="5" name="TextBox 4"/>
          <p:cNvSpPr txBox="1"/>
          <p:nvPr/>
        </p:nvSpPr>
        <p:spPr>
          <a:xfrm>
            <a:off x="613740" y="954157"/>
            <a:ext cx="3236784" cy="646331"/>
          </a:xfrm>
          <a:prstGeom prst="rect">
            <a:avLst/>
          </a:prstGeom>
          <a:noFill/>
        </p:spPr>
        <p:txBody>
          <a:bodyPr wrap="none" rtlCol="0">
            <a:spAutoFit/>
          </a:bodyPr>
          <a:lstStyle/>
          <a:p>
            <a:r>
              <a:rPr lang="en-US" sz="3600" b="1" dirty="0" smtClean="0">
                <a:effectLst>
                  <a:glow rad="101600">
                    <a:schemeClr val="bg1">
                      <a:alpha val="60000"/>
                    </a:schemeClr>
                  </a:glow>
                </a:effectLst>
                <a:latin typeface="Arial" panose="020B0604020202020204" pitchFamily="34" charset="0"/>
                <a:cs typeface="Arial" panose="020B0604020202020204" pitchFamily="34" charset="0"/>
              </a:rPr>
              <a:t>Luke 13:10-17</a:t>
            </a:r>
            <a:endParaRPr lang="en-US" sz="3600" b="1"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6" name="Rectangle 5"/>
          <p:cNvSpPr/>
          <p:nvPr/>
        </p:nvSpPr>
        <p:spPr>
          <a:xfrm>
            <a:off x="617068" y="1909769"/>
            <a:ext cx="6413661" cy="1938992"/>
          </a:xfrm>
          <a:prstGeom prst="rect">
            <a:avLst/>
          </a:prstGeom>
        </p:spPr>
        <p:txBody>
          <a:bodyPr wrap="square">
            <a:spAutoFit/>
          </a:bodyPr>
          <a:lstStyle/>
          <a:p>
            <a:r>
              <a:rPr lang="en-US" sz="2400" b="1" baseline="30000" dirty="0">
                <a:effectLst>
                  <a:glow rad="101600">
                    <a:schemeClr val="bg1">
                      <a:alpha val="60000"/>
                    </a:schemeClr>
                  </a:glow>
                </a:effectLst>
              </a:rPr>
              <a:t>10</a:t>
            </a:r>
            <a:r>
              <a:rPr lang="en-US" sz="2400" b="1" dirty="0">
                <a:effectLst>
                  <a:glow rad="101600">
                    <a:schemeClr val="bg1">
                      <a:alpha val="60000"/>
                    </a:schemeClr>
                  </a:glow>
                </a:effectLst>
              </a:rPr>
              <a:t> And he was teaching in one of the synagogues on the sabbath.</a:t>
            </a:r>
          </a:p>
          <a:p>
            <a:r>
              <a:rPr lang="en-US" sz="2400" b="1" baseline="30000" dirty="0">
                <a:effectLst>
                  <a:glow rad="101600">
                    <a:schemeClr val="bg1">
                      <a:alpha val="60000"/>
                    </a:schemeClr>
                  </a:glow>
                </a:effectLst>
              </a:rPr>
              <a:t>11</a:t>
            </a:r>
            <a:r>
              <a:rPr lang="en-US" sz="2400" b="1" dirty="0">
                <a:effectLst>
                  <a:glow rad="101600">
                    <a:schemeClr val="bg1">
                      <a:alpha val="60000"/>
                    </a:schemeClr>
                  </a:glow>
                </a:effectLst>
              </a:rPr>
              <a:t> And, behold, there was a woman which had a spirit of infirmity eighteen years, and was bowed together, and could in no wise lift up herself.</a:t>
            </a:r>
          </a:p>
        </p:txBody>
      </p:sp>
      <p:sp>
        <p:nvSpPr>
          <p:cNvPr id="7" name="Rectangle 6"/>
          <p:cNvSpPr/>
          <p:nvPr/>
        </p:nvSpPr>
        <p:spPr>
          <a:xfrm>
            <a:off x="603621" y="3763052"/>
            <a:ext cx="11404602" cy="2677656"/>
          </a:xfrm>
          <a:prstGeom prst="rect">
            <a:avLst/>
          </a:prstGeom>
        </p:spPr>
        <p:txBody>
          <a:bodyPr wrap="square">
            <a:spAutoFit/>
          </a:bodyPr>
          <a:lstStyle/>
          <a:p>
            <a:r>
              <a:rPr lang="en-US" sz="2400" b="1" baseline="30000" dirty="0">
                <a:effectLst>
                  <a:glow rad="101600">
                    <a:schemeClr val="bg1">
                      <a:alpha val="60000"/>
                    </a:schemeClr>
                  </a:glow>
                </a:effectLst>
              </a:rPr>
              <a:t>12</a:t>
            </a:r>
            <a:r>
              <a:rPr lang="en-US" sz="2400" b="1" dirty="0">
                <a:effectLst>
                  <a:glow rad="101600">
                    <a:schemeClr val="bg1">
                      <a:alpha val="60000"/>
                    </a:schemeClr>
                  </a:glow>
                </a:effectLst>
              </a:rPr>
              <a:t> And when Jesus saw her, he called her to him, and said unto her, Woman, thou art loosed from thine infirmity.</a:t>
            </a:r>
          </a:p>
          <a:p>
            <a:r>
              <a:rPr lang="en-US" sz="2400" b="1" baseline="30000" dirty="0">
                <a:effectLst>
                  <a:glow rad="101600">
                    <a:schemeClr val="bg1">
                      <a:alpha val="60000"/>
                    </a:schemeClr>
                  </a:glow>
                </a:effectLst>
              </a:rPr>
              <a:t>13</a:t>
            </a:r>
            <a:r>
              <a:rPr lang="en-US" sz="2400" b="1" dirty="0">
                <a:effectLst>
                  <a:glow rad="101600">
                    <a:schemeClr val="bg1">
                      <a:alpha val="60000"/>
                    </a:schemeClr>
                  </a:glow>
                </a:effectLst>
              </a:rPr>
              <a:t> And he laid his hands on her: and immediately she was made straight, and glorified God.</a:t>
            </a:r>
          </a:p>
          <a:p>
            <a:r>
              <a:rPr lang="en-US" sz="2400" b="1" baseline="30000" dirty="0">
                <a:effectLst>
                  <a:glow rad="101600">
                    <a:schemeClr val="bg1">
                      <a:alpha val="60000"/>
                    </a:schemeClr>
                  </a:glow>
                </a:effectLst>
              </a:rPr>
              <a:t>14</a:t>
            </a:r>
            <a:r>
              <a:rPr lang="en-US" sz="2400" b="1" dirty="0">
                <a:effectLst>
                  <a:glow rad="101600">
                    <a:schemeClr val="bg1">
                      <a:alpha val="60000"/>
                    </a:schemeClr>
                  </a:glow>
                </a:effectLst>
              </a:rPr>
              <a:t> And the ruler of the synagogue answered with indignation, because that Jesus had healed on the sabbath day, and said unto the people, There are six days in which men ought to work: in them therefore come and be healed, and not on the sabbath day.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841" y="845041"/>
            <a:ext cx="4876800" cy="2743200"/>
          </a:xfrm>
          <a:prstGeom prst="roundRect">
            <a:avLst>
              <a:gd name="adj" fmla="val 16667"/>
            </a:avLst>
          </a:prstGeom>
          <a:ln>
            <a:noFill/>
          </a:ln>
          <a:effectLst>
            <a:glow rad="101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0" name="Straight Connector 9"/>
          <p:cNvCxnSpPr/>
          <p:nvPr/>
        </p:nvCxnSpPr>
        <p:spPr>
          <a:xfrm>
            <a:off x="1060561" y="2659310"/>
            <a:ext cx="1836596" cy="1"/>
          </a:xfrm>
          <a:prstGeom prst="line">
            <a:avLst/>
          </a:prstGeom>
          <a:ln w="571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55961" y="5968837"/>
            <a:ext cx="1836596" cy="1"/>
          </a:xfrm>
          <a:prstGeom prst="line">
            <a:avLst/>
          </a:prstGeom>
          <a:ln w="571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278503" y="6333241"/>
            <a:ext cx="1836596" cy="1"/>
          </a:xfrm>
          <a:prstGeom prst="line">
            <a:avLst/>
          </a:prstGeom>
          <a:ln w="571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776" y="583175"/>
            <a:ext cx="1828800" cy="1828800"/>
          </a:xfrm>
          <a:prstGeom prst="rect">
            <a:avLst/>
          </a:prstGeom>
          <a:effectLst>
            <a:glow rad="101600">
              <a:schemeClr val="bg1">
                <a:alpha val="60000"/>
              </a:schemeClr>
            </a:glow>
          </a:effectLst>
        </p:spPr>
      </p:pic>
    </p:spTree>
    <p:extLst>
      <p:ext uri="{BB962C8B-B14F-4D97-AF65-F5344CB8AC3E}">
        <p14:creationId xmlns:p14="http://schemas.microsoft.com/office/powerpoint/2010/main" val="10479834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2000"/>
                                        <p:tgtEl>
                                          <p:spTgt spid="11"/>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530" y="6056243"/>
            <a:ext cx="4635308" cy="646331"/>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Lesson 10</a:t>
            </a:r>
          </a:p>
          <a:p>
            <a:r>
              <a:rPr lang="en-US" dirty="0"/>
              <a:t>“Take My Yoke Upon You, and Learn of Me”</a:t>
            </a:r>
          </a:p>
        </p:txBody>
      </p:sp>
      <p:sp>
        <p:nvSpPr>
          <p:cNvPr id="3" name="TextBox 2"/>
          <p:cNvSpPr txBox="1"/>
          <p:nvPr/>
        </p:nvSpPr>
        <p:spPr>
          <a:xfrm>
            <a:off x="6874433" y="6333242"/>
            <a:ext cx="5083443" cy="369332"/>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2- Jesus declares that he is Lord of the Sabbath</a:t>
            </a:r>
          </a:p>
        </p:txBody>
      </p:sp>
      <p:sp>
        <p:nvSpPr>
          <p:cNvPr id="5" name="TextBox 4"/>
          <p:cNvSpPr txBox="1"/>
          <p:nvPr/>
        </p:nvSpPr>
        <p:spPr>
          <a:xfrm>
            <a:off x="613740" y="954157"/>
            <a:ext cx="3236784" cy="646331"/>
          </a:xfrm>
          <a:prstGeom prst="rect">
            <a:avLst/>
          </a:prstGeom>
          <a:noFill/>
        </p:spPr>
        <p:txBody>
          <a:bodyPr wrap="none" rtlCol="0">
            <a:spAutoFit/>
          </a:bodyPr>
          <a:lstStyle/>
          <a:p>
            <a:r>
              <a:rPr lang="en-US" sz="3600" b="1" dirty="0" smtClean="0">
                <a:effectLst>
                  <a:glow rad="101600">
                    <a:schemeClr val="bg1">
                      <a:alpha val="60000"/>
                    </a:schemeClr>
                  </a:glow>
                </a:effectLst>
                <a:latin typeface="Arial" panose="020B0604020202020204" pitchFamily="34" charset="0"/>
                <a:cs typeface="Arial" panose="020B0604020202020204" pitchFamily="34" charset="0"/>
              </a:rPr>
              <a:t>Luke 13:10-17</a:t>
            </a:r>
            <a:endParaRPr lang="en-US" sz="3600" b="1"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6" name="Rectangle 5"/>
          <p:cNvSpPr/>
          <p:nvPr/>
        </p:nvSpPr>
        <p:spPr>
          <a:xfrm>
            <a:off x="622006" y="2247623"/>
            <a:ext cx="6257365" cy="1569660"/>
          </a:xfrm>
          <a:prstGeom prst="rect">
            <a:avLst/>
          </a:prstGeom>
        </p:spPr>
        <p:txBody>
          <a:bodyPr wrap="square">
            <a:spAutoFit/>
          </a:bodyPr>
          <a:lstStyle/>
          <a:p>
            <a:r>
              <a:rPr lang="en-US" sz="2400" b="1" dirty="0">
                <a:effectLst>
                  <a:glow rad="101600">
                    <a:schemeClr val="bg1">
                      <a:alpha val="60000"/>
                    </a:schemeClr>
                  </a:glow>
                </a:effectLst>
              </a:rPr>
              <a:t>15 The Lord then answered him, and said, Thou hypocrite, doth not each one of you on the sabbath loose his ox or his ass from the stall, and lead him away to watering?</a:t>
            </a:r>
          </a:p>
        </p:txBody>
      </p:sp>
      <p:sp>
        <p:nvSpPr>
          <p:cNvPr id="8" name="Rectangle 7"/>
          <p:cNvSpPr/>
          <p:nvPr/>
        </p:nvSpPr>
        <p:spPr>
          <a:xfrm>
            <a:off x="617068" y="3778622"/>
            <a:ext cx="10557438" cy="1569660"/>
          </a:xfrm>
          <a:prstGeom prst="rect">
            <a:avLst/>
          </a:prstGeom>
        </p:spPr>
        <p:txBody>
          <a:bodyPr wrap="square">
            <a:spAutoFit/>
          </a:bodyPr>
          <a:lstStyle/>
          <a:p>
            <a:r>
              <a:rPr lang="en-US" sz="2400" b="1" dirty="0">
                <a:effectLst>
                  <a:glow rad="101600">
                    <a:schemeClr val="bg1">
                      <a:alpha val="60000"/>
                    </a:schemeClr>
                  </a:glow>
                </a:effectLst>
              </a:rPr>
              <a:t>16 And ought not this woman, being a daughter of Abraham, whom Satan hath bound, lo, these eighteen years, be loosed from this bond on the sabbath day?</a:t>
            </a:r>
          </a:p>
          <a:p>
            <a:r>
              <a:rPr lang="en-US" sz="2400" b="1" dirty="0">
                <a:effectLst>
                  <a:glow rad="101600">
                    <a:schemeClr val="bg1">
                      <a:alpha val="60000"/>
                    </a:schemeClr>
                  </a:glow>
                </a:effectLst>
              </a:rPr>
              <a:t>17 And when he had said these things, all his adversaries were ashamed: and all the people rejoiced for all the glorious things that were done by him.</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841" y="845041"/>
            <a:ext cx="4876800" cy="2743200"/>
          </a:xfrm>
          <a:prstGeom prst="roundRect">
            <a:avLst>
              <a:gd name="adj" fmla="val 16667"/>
            </a:avLst>
          </a:prstGeom>
          <a:ln>
            <a:noFill/>
          </a:ln>
          <a:effectLst>
            <a:glow rad="101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1" name="Straight Connector 10"/>
          <p:cNvCxnSpPr/>
          <p:nvPr/>
        </p:nvCxnSpPr>
        <p:spPr>
          <a:xfrm>
            <a:off x="716136" y="3390899"/>
            <a:ext cx="1247135" cy="1"/>
          </a:xfrm>
          <a:prstGeom prst="line">
            <a:avLst/>
          </a:prstGeom>
          <a:ln w="571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02301" y="4563451"/>
            <a:ext cx="1836596" cy="1"/>
          </a:xfrm>
          <a:prstGeom prst="line">
            <a:avLst/>
          </a:prstGeom>
          <a:ln w="571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776" y="583175"/>
            <a:ext cx="1828800" cy="1828800"/>
          </a:xfrm>
          <a:prstGeom prst="rect">
            <a:avLst/>
          </a:prstGeom>
          <a:effectLst>
            <a:glow rad="101600">
              <a:schemeClr val="bg1">
                <a:alpha val="60000"/>
              </a:schemeClr>
            </a:glow>
          </a:effectLst>
        </p:spPr>
      </p:pic>
    </p:spTree>
    <p:extLst>
      <p:ext uri="{BB962C8B-B14F-4D97-AF65-F5344CB8AC3E}">
        <p14:creationId xmlns:p14="http://schemas.microsoft.com/office/powerpoint/2010/main" val="2868458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530" y="6056243"/>
            <a:ext cx="4635308" cy="646331"/>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Lesson 10</a:t>
            </a:r>
          </a:p>
          <a:p>
            <a:r>
              <a:rPr lang="en-US" dirty="0"/>
              <a:t>“Take My Yoke Upon You, and Learn of Me”</a:t>
            </a:r>
          </a:p>
        </p:txBody>
      </p:sp>
      <p:sp>
        <p:nvSpPr>
          <p:cNvPr id="3" name="TextBox 2"/>
          <p:cNvSpPr txBox="1"/>
          <p:nvPr/>
        </p:nvSpPr>
        <p:spPr>
          <a:xfrm>
            <a:off x="6733368" y="6333242"/>
            <a:ext cx="5224508" cy="369332"/>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3- Jesus forgives a woman in the house of Simon</a:t>
            </a:r>
          </a:p>
        </p:txBody>
      </p:sp>
      <p:sp>
        <p:nvSpPr>
          <p:cNvPr id="4" name="TextBox 3"/>
          <p:cNvSpPr txBox="1"/>
          <p:nvPr/>
        </p:nvSpPr>
        <p:spPr>
          <a:xfrm>
            <a:off x="624516" y="954575"/>
            <a:ext cx="2980303" cy="646331"/>
          </a:xfrm>
          <a:prstGeom prst="rect">
            <a:avLst/>
          </a:prstGeom>
          <a:noFill/>
        </p:spPr>
        <p:txBody>
          <a:bodyPr wrap="none" rtlCol="0">
            <a:spAutoFit/>
          </a:bodyPr>
          <a:lstStyle/>
          <a:p>
            <a:r>
              <a:rPr lang="en-US" sz="3600" b="1" dirty="0" smtClean="0">
                <a:effectLst>
                  <a:glow rad="101600">
                    <a:schemeClr val="bg1">
                      <a:alpha val="60000"/>
                    </a:schemeClr>
                  </a:glow>
                </a:effectLst>
                <a:latin typeface="Arial" panose="020B0604020202020204" pitchFamily="34" charset="0"/>
                <a:cs typeface="Arial" panose="020B0604020202020204" pitchFamily="34" charset="0"/>
              </a:rPr>
              <a:t>Luke 7:37-39</a:t>
            </a:r>
            <a:endParaRPr lang="en-US" sz="3600" b="1"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Rectangle 4"/>
          <p:cNvSpPr/>
          <p:nvPr/>
        </p:nvSpPr>
        <p:spPr>
          <a:xfrm>
            <a:off x="637963" y="2398981"/>
            <a:ext cx="6770002" cy="1569660"/>
          </a:xfrm>
          <a:prstGeom prst="rect">
            <a:avLst/>
          </a:prstGeom>
        </p:spPr>
        <p:txBody>
          <a:bodyPr wrap="square">
            <a:spAutoFit/>
          </a:bodyPr>
          <a:lstStyle/>
          <a:p>
            <a:r>
              <a:rPr lang="en-US" sz="2400" b="1" baseline="30000" dirty="0" smtClean="0">
                <a:effectLst>
                  <a:glow rad="101600">
                    <a:schemeClr val="bg1">
                      <a:alpha val="60000"/>
                    </a:schemeClr>
                  </a:glow>
                </a:effectLst>
              </a:rPr>
              <a:t>37 </a:t>
            </a:r>
            <a:r>
              <a:rPr lang="en-US" sz="2400" b="1" dirty="0" smtClean="0">
                <a:effectLst>
                  <a:glow rad="101600">
                    <a:schemeClr val="bg1">
                      <a:alpha val="60000"/>
                    </a:schemeClr>
                  </a:glow>
                </a:effectLst>
              </a:rPr>
              <a:t>And, behold, a woman in the city, which was a sinner, when she knew that Jesus sat at meat in the Pharisee's house, brought an alabaster box of ointment,</a:t>
            </a:r>
            <a:r>
              <a:rPr lang="en-US" sz="2400" b="1" baseline="30000" dirty="0" smtClean="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730" y="1061232"/>
            <a:ext cx="4066967" cy="3064153"/>
          </a:xfrm>
          <a:prstGeom prst="roundRect">
            <a:avLst>
              <a:gd name="adj" fmla="val 16667"/>
            </a:avLst>
          </a:prstGeom>
          <a:ln>
            <a:noFill/>
          </a:ln>
          <a:effectLst>
            <a:glow rad="101600">
              <a:schemeClr val="tx1">
                <a:alpha val="6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624712" y="3846966"/>
            <a:ext cx="9552237" cy="2677656"/>
          </a:xfrm>
          <a:prstGeom prst="rect">
            <a:avLst/>
          </a:prstGeom>
        </p:spPr>
        <p:txBody>
          <a:bodyPr wrap="square">
            <a:spAutoFit/>
          </a:bodyPr>
          <a:lstStyle/>
          <a:p>
            <a:r>
              <a:rPr lang="en-US" sz="2400" b="1" baseline="30000" dirty="0">
                <a:effectLst>
                  <a:glow rad="101600">
                    <a:schemeClr val="bg1">
                      <a:alpha val="60000"/>
                    </a:schemeClr>
                  </a:glow>
                </a:effectLst>
              </a:rPr>
              <a:t>38</a:t>
            </a:r>
            <a:r>
              <a:rPr lang="en-US" sz="2400" b="1" dirty="0">
                <a:effectLst>
                  <a:glow rad="101600">
                    <a:schemeClr val="bg1">
                      <a:alpha val="60000"/>
                    </a:schemeClr>
                  </a:glow>
                </a:effectLst>
              </a:rPr>
              <a:t> And stood at his feet behind him weeping, and</a:t>
            </a:r>
          </a:p>
          <a:p>
            <a:r>
              <a:rPr lang="en-US" sz="2400" b="1" dirty="0">
                <a:effectLst>
                  <a:glow rad="101600">
                    <a:schemeClr val="bg1">
                      <a:alpha val="60000"/>
                    </a:schemeClr>
                  </a:glow>
                </a:effectLst>
              </a:rPr>
              <a:t>began to wash his feet with tears, and did wipe them with the hairs of her head, and kissed his feet, and anointed them with the ointment.</a:t>
            </a:r>
          </a:p>
          <a:p>
            <a:r>
              <a:rPr lang="en-US" sz="2400" b="1" baseline="30000" dirty="0">
                <a:effectLst>
                  <a:glow rad="101600">
                    <a:schemeClr val="bg1">
                      <a:alpha val="60000"/>
                    </a:schemeClr>
                  </a:glow>
                </a:effectLst>
              </a:rPr>
              <a:t>39</a:t>
            </a:r>
            <a:r>
              <a:rPr lang="en-US" sz="2400" b="1" dirty="0">
                <a:effectLst>
                  <a:glow rad="101600">
                    <a:schemeClr val="bg1">
                      <a:alpha val="60000"/>
                    </a:schemeClr>
                  </a:glow>
                </a:effectLst>
              </a:rPr>
              <a:t> Now when the Pharisee which had bidden him saw it, he </a:t>
            </a:r>
            <a:r>
              <a:rPr lang="en-US" sz="2400" b="1" dirty="0" err="1">
                <a:effectLst>
                  <a:glow rad="101600">
                    <a:schemeClr val="bg1">
                      <a:alpha val="60000"/>
                    </a:schemeClr>
                  </a:glow>
                </a:effectLst>
              </a:rPr>
              <a:t>spake</a:t>
            </a:r>
            <a:r>
              <a:rPr lang="en-US" sz="2400" b="1" dirty="0">
                <a:effectLst>
                  <a:glow rad="101600">
                    <a:schemeClr val="bg1">
                      <a:alpha val="60000"/>
                    </a:schemeClr>
                  </a:glow>
                </a:effectLst>
              </a:rPr>
              <a:t> within himself, saying, This man, if he were a prophet, would have known who and what manner of woman this is that </a:t>
            </a:r>
            <a:r>
              <a:rPr lang="en-US" sz="2400" b="1" dirty="0" err="1">
                <a:effectLst>
                  <a:glow rad="101600">
                    <a:schemeClr val="bg1">
                      <a:alpha val="60000"/>
                    </a:schemeClr>
                  </a:glow>
                </a:effectLst>
              </a:rPr>
              <a:t>toucheth</a:t>
            </a:r>
            <a:r>
              <a:rPr lang="en-US" sz="2400" b="1" dirty="0">
                <a:effectLst>
                  <a:glow rad="101600">
                    <a:schemeClr val="bg1">
                      <a:alpha val="60000"/>
                    </a:schemeClr>
                  </a:glow>
                </a:effectLst>
              </a:rPr>
              <a:t> him: for she is a sinner.</a:t>
            </a:r>
          </a:p>
          <a:p>
            <a:endParaRPr lang="en-US" sz="2400" b="1" dirty="0">
              <a:effectLst>
                <a:glow rad="101600">
                  <a:schemeClr val="bg1">
                    <a:alpha val="60000"/>
                  </a:schemeClr>
                </a:glow>
              </a:effectLst>
            </a:endParaRPr>
          </a:p>
        </p:txBody>
      </p:sp>
    </p:spTree>
    <p:extLst>
      <p:ext uri="{BB962C8B-B14F-4D97-AF65-F5344CB8AC3E}">
        <p14:creationId xmlns:p14="http://schemas.microsoft.com/office/powerpoint/2010/main" val="21305301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ppt_w</p:attrName>
                                        </p:attrNameLst>
                                      </p:cBhvr>
                                      <p:tavLst>
                                        <p:tav tm="0">
                                          <p:val>
                                            <p:fltVal val="0"/>
                                          </p:val>
                                        </p:tav>
                                        <p:tav tm="100000">
                                          <p:val>
                                            <p:strVal val="#ppt_w"/>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530" y="6056243"/>
            <a:ext cx="4635308" cy="646331"/>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Lesson 10</a:t>
            </a:r>
          </a:p>
          <a:p>
            <a:r>
              <a:rPr lang="en-US" dirty="0"/>
              <a:t>“Take My Yoke Upon You, and Learn of Me”</a:t>
            </a:r>
          </a:p>
        </p:txBody>
      </p:sp>
      <p:sp>
        <p:nvSpPr>
          <p:cNvPr id="3" name="TextBox 2"/>
          <p:cNvSpPr txBox="1"/>
          <p:nvPr/>
        </p:nvSpPr>
        <p:spPr>
          <a:xfrm>
            <a:off x="6733368" y="6333242"/>
            <a:ext cx="5224508" cy="369332"/>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3- Jesus forgives a woman in the house of Simon</a:t>
            </a:r>
          </a:p>
        </p:txBody>
      </p:sp>
      <p:sp>
        <p:nvSpPr>
          <p:cNvPr id="4" name="TextBox 3"/>
          <p:cNvSpPr txBox="1"/>
          <p:nvPr/>
        </p:nvSpPr>
        <p:spPr>
          <a:xfrm>
            <a:off x="613740" y="954157"/>
            <a:ext cx="2980303" cy="646331"/>
          </a:xfrm>
          <a:prstGeom prst="rect">
            <a:avLst/>
          </a:prstGeom>
          <a:noFill/>
        </p:spPr>
        <p:txBody>
          <a:bodyPr wrap="none" rtlCol="0">
            <a:spAutoFit/>
          </a:bodyPr>
          <a:lstStyle/>
          <a:p>
            <a:r>
              <a:rPr lang="en-US" sz="3600" b="1" dirty="0" smtClean="0">
                <a:effectLst>
                  <a:glow rad="101600">
                    <a:schemeClr val="bg1">
                      <a:alpha val="60000"/>
                    </a:schemeClr>
                  </a:glow>
                </a:effectLst>
                <a:latin typeface="Arial" panose="020B0604020202020204" pitchFamily="34" charset="0"/>
                <a:cs typeface="Arial" panose="020B0604020202020204" pitchFamily="34" charset="0"/>
              </a:rPr>
              <a:t>Luke 7:44-50</a:t>
            </a:r>
            <a:endParaRPr lang="en-US" sz="3600" b="1"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Rectangle 4"/>
          <p:cNvSpPr/>
          <p:nvPr/>
        </p:nvSpPr>
        <p:spPr>
          <a:xfrm>
            <a:off x="506164" y="1803753"/>
            <a:ext cx="6862046" cy="1938992"/>
          </a:xfrm>
          <a:prstGeom prst="rect">
            <a:avLst/>
          </a:prstGeom>
        </p:spPr>
        <p:txBody>
          <a:bodyPr wrap="square">
            <a:spAutoFit/>
          </a:bodyPr>
          <a:lstStyle/>
          <a:p>
            <a:r>
              <a:rPr lang="en-US" sz="2400" b="1" baseline="30000" dirty="0">
                <a:effectLst>
                  <a:glow rad="101600">
                    <a:schemeClr val="bg1">
                      <a:alpha val="60000"/>
                    </a:schemeClr>
                  </a:glow>
                </a:effectLst>
              </a:rPr>
              <a:t>44</a:t>
            </a:r>
            <a:r>
              <a:rPr lang="en-US" sz="2400" b="1" dirty="0">
                <a:effectLst>
                  <a:glow rad="101600">
                    <a:schemeClr val="bg1">
                      <a:alpha val="60000"/>
                    </a:schemeClr>
                  </a:glow>
                </a:effectLst>
              </a:rPr>
              <a:t> And he turned to the woman, and said unto Simon, </a:t>
            </a:r>
            <a:r>
              <a:rPr lang="en-US" sz="2400" b="1" dirty="0" err="1">
                <a:effectLst>
                  <a:glow rad="101600">
                    <a:schemeClr val="bg1">
                      <a:alpha val="60000"/>
                    </a:schemeClr>
                  </a:glow>
                </a:effectLst>
              </a:rPr>
              <a:t>Seest</a:t>
            </a:r>
            <a:r>
              <a:rPr lang="en-US" sz="2400" b="1" dirty="0">
                <a:effectLst>
                  <a:glow rad="101600">
                    <a:schemeClr val="bg1">
                      <a:alpha val="60000"/>
                    </a:schemeClr>
                  </a:glow>
                </a:effectLst>
              </a:rPr>
              <a:t> thou this woman? I entered into thine house, thou </a:t>
            </a:r>
            <a:r>
              <a:rPr lang="en-US" sz="2400" b="1" dirty="0" err="1">
                <a:effectLst>
                  <a:glow rad="101600">
                    <a:schemeClr val="bg1">
                      <a:alpha val="60000"/>
                    </a:schemeClr>
                  </a:glow>
                </a:effectLst>
              </a:rPr>
              <a:t>gavest</a:t>
            </a:r>
            <a:r>
              <a:rPr lang="en-US" sz="2400" b="1" dirty="0">
                <a:effectLst>
                  <a:glow rad="101600">
                    <a:schemeClr val="bg1">
                      <a:alpha val="60000"/>
                    </a:schemeClr>
                  </a:glow>
                </a:effectLst>
              </a:rPr>
              <a:t> me no water for my feet: but she hath washed my feet with tears, and wiped them with the hairs of her head</a:t>
            </a:r>
            <a:r>
              <a:rPr lang="en-US" sz="2400" b="1" dirty="0" smtClean="0">
                <a:effectLst>
                  <a:glow rad="101600">
                    <a:schemeClr val="bg1">
                      <a:alpha val="60000"/>
                    </a:schemeClr>
                  </a:glow>
                </a:effectLst>
              </a:rPr>
              <a:t>.</a:t>
            </a:r>
            <a:endParaRPr lang="en-US" sz="2400" b="1" dirty="0">
              <a:effectLst>
                <a:glow rad="101600">
                  <a:schemeClr val="bg1">
                    <a:alpha val="60000"/>
                  </a:schemeClr>
                </a:glo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730" y="1061232"/>
            <a:ext cx="4066967" cy="3064153"/>
          </a:xfrm>
          <a:prstGeom prst="roundRect">
            <a:avLst>
              <a:gd name="adj" fmla="val 16667"/>
            </a:avLst>
          </a:prstGeom>
          <a:ln>
            <a:noFill/>
          </a:ln>
          <a:effectLst>
            <a:glow rad="101600">
              <a:schemeClr val="tx1">
                <a:alpha val="6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506164" y="3598750"/>
            <a:ext cx="10751559" cy="2677656"/>
          </a:xfrm>
          <a:prstGeom prst="rect">
            <a:avLst/>
          </a:prstGeom>
        </p:spPr>
        <p:txBody>
          <a:bodyPr wrap="square">
            <a:spAutoFit/>
          </a:bodyPr>
          <a:lstStyle/>
          <a:p>
            <a:r>
              <a:rPr lang="en-US" sz="2400" b="1" baseline="30000" dirty="0" smtClean="0">
                <a:effectLst>
                  <a:glow rad="101600">
                    <a:schemeClr val="bg1">
                      <a:alpha val="60000"/>
                    </a:schemeClr>
                  </a:glow>
                </a:effectLst>
              </a:rPr>
              <a:t>45</a:t>
            </a:r>
            <a:r>
              <a:rPr lang="en-US" sz="2400" b="1" dirty="0">
                <a:effectLst>
                  <a:glow rad="101600">
                    <a:schemeClr val="bg1">
                      <a:alpha val="60000"/>
                    </a:schemeClr>
                  </a:glow>
                </a:effectLst>
              </a:rPr>
              <a:t> Thou </a:t>
            </a:r>
            <a:r>
              <a:rPr lang="en-US" sz="2400" b="1" dirty="0" err="1">
                <a:effectLst>
                  <a:glow rad="101600">
                    <a:schemeClr val="bg1">
                      <a:alpha val="60000"/>
                    </a:schemeClr>
                  </a:glow>
                </a:effectLst>
              </a:rPr>
              <a:t>gavest</a:t>
            </a:r>
            <a:r>
              <a:rPr lang="en-US" sz="2400" b="1" dirty="0">
                <a:effectLst>
                  <a:glow rad="101600">
                    <a:schemeClr val="bg1">
                      <a:alpha val="60000"/>
                    </a:schemeClr>
                  </a:glow>
                </a:effectLst>
              </a:rPr>
              <a:t> me no kiss: but this woman since </a:t>
            </a:r>
            <a:r>
              <a:rPr lang="en-US" sz="2400" b="1" dirty="0" smtClean="0">
                <a:effectLst>
                  <a:glow rad="101600">
                    <a:schemeClr val="bg1">
                      <a:alpha val="60000"/>
                    </a:schemeClr>
                  </a:glow>
                </a:effectLst>
              </a:rPr>
              <a:t>the</a:t>
            </a:r>
          </a:p>
          <a:p>
            <a:r>
              <a:rPr lang="en-US" sz="2400" b="1" dirty="0" smtClean="0">
                <a:effectLst>
                  <a:glow rad="101600">
                    <a:schemeClr val="bg1">
                      <a:alpha val="60000"/>
                    </a:schemeClr>
                  </a:glow>
                </a:effectLst>
              </a:rPr>
              <a:t>time </a:t>
            </a:r>
            <a:r>
              <a:rPr lang="en-US" sz="2400" b="1" dirty="0">
                <a:effectLst>
                  <a:glow rad="101600">
                    <a:schemeClr val="bg1">
                      <a:alpha val="60000"/>
                    </a:schemeClr>
                  </a:glow>
                </a:effectLst>
              </a:rPr>
              <a:t>I came in hath not ceased to kiss my feet.</a:t>
            </a:r>
          </a:p>
          <a:p>
            <a:r>
              <a:rPr lang="en-US" sz="2400" b="1" baseline="30000" dirty="0">
                <a:effectLst>
                  <a:glow rad="101600">
                    <a:schemeClr val="bg1">
                      <a:alpha val="60000"/>
                    </a:schemeClr>
                  </a:glow>
                </a:effectLst>
              </a:rPr>
              <a:t>46 </a:t>
            </a:r>
            <a:r>
              <a:rPr lang="en-US" sz="2400" b="1" dirty="0">
                <a:effectLst>
                  <a:glow rad="101600">
                    <a:schemeClr val="bg1">
                      <a:alpha val="60000"/>
                    </a:schemeClr>
                  </a:glow>
                </a:effectLst>
              </a:rPr>
              <a:t>My head with oil thou didst not anoint: but this woman hath anointed my feet with ointment.</a:t>
            </a:r>
          </a:p>
          <a:p>
            <a:r>
              <a:rPr lang="en-US" sz="2400" b="1" baseline="30000" dirty="0">
                <a:effectLst>
                  <a:glow rad="101600">
                    <a:schemeClr val="bg1">
                      <a:alpha val="60000"/>
                    </a:schemeClr>
                  </a:glow>
                </a:effectLst>
              </a:rPr>
              <a:t>47</a:t>
            </a:r>
            <a:r>
              <a:rPr lang="en-US" sz="2400" b="1" dirty="0">
                <a:effectLst>
                  <a:glow rad="101600">
                    <a:schemeClr val="bg1">
                      <a:alpha val="60000"/>
                    </a:schemeClr>
                  </a:glow>
                </a:effectLst>
              </a:rPr>
              <a:t> Wherefore I say unto thee, Her sins, which are many, are forgiven; for she loved much: but to whom little is forgiven, the same </a:t>
            </a:r>
            <a:r>
              <a:rPr lang="en-US" sz="2400" b="1" dirty="0" err="1">
                <a:effectLst>
                  <a:glow rad="101600">
                    <a:schemeClr val="bg1">
                      <a:alpha val="60000"/>
                    </a:schemeClr>
                  </a:glow>
                </a:effectLst>
              </a:rPr>
              <a:t>loveth</a:t>
            </a:r>
            <a:r>
              <a:rPr lang="en-US" sz="2400" b="1" dirty="0">
                <a:effectLst>
                  <a:glow rad="101600">
                    <a:schemeClr val="bg1">
                      <a:alpha val="60000"/>
                    </a:schemeClr>
                  </a:glow>
                </a:effectLst>
              </a:rPr>
              <a:t> little.</a:t>
            </a:r>
          </a:p>
          <a:p>
            <a:r>
              <a:rPr lang="en-US" sz="2400" b="1" baseline="30000" dirty="0">
                <a:effectLst>
                  <a:glow rad="101600">
                    <a:schemeClr val="bg1">
                      <a:alpha val="60000"/>
                    </a:schemeClr>
                  </a:glow>
                </a:effectLst>
              </a:rPr>
              <a:t>48</a:t>
            </a:r>
            <a:r>
              <a:rPr lang="en-US" sz="2400" b="1" dirty="0">
                <a:effectLst>
                  <a:glow rad="101600">
                    <a:schemeClr val="bg1">
                      <a:alpha val="60000"/>
                    </a:schemeClr>
                  </a:glow>
                </a:effectLst>
              </a:rPr>
              <a:t> And he said unto her, Thy sins are forgiven.</a:t>
            </a:r>
          </a:p>
        </p:txBody>
      </p:sp>
      <p:sp>
        <p:nvSpPr>
          <p:cNvPr id="8" name="Rectangle 7"/>
          <p:cNvSpPr/>
          <p:nvPr/>
        </p:nvSpPr>
        <p:spPr>
          <a:xfrm>
            <a:off x="1864658" y="2097000"/>
            <a:ext cx="8664388" cy="3600922"/>
          </a:xfrm>
          <a:prstGeom prst="rect">
            <a:avLst/>
          </a:prstGeo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a:spAutoFit/>
          </a:bodyPr>
          <a:lstStyle/>
          <a:p>
            <a:pPr marL="457200" marR="0">
              <a:lnSpc>
                <a:spcPct val="107000"/>
              </a:lnSpc>
              <a:spcBef>
                <a:spcPts val="0"/>
              </a:spcBef>
              <a:spcAft>
                <a:spcPts val="0"/>
              </a:spcAft>
            </a:pPr>
            <a:r>
              <a:rPr lang="en-US" sz="28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Elder James E. </a:t>
            </a:r>
            <a:r>
              <a:rPr lang="en-US" sz="2800" dirty="0" err="1"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Talmage</a:t>
            </a:r>
            <a:r>
              <a:rPr lang="en-US" sz="28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 taught:</a:t>
            </a:r>
          </a:p>
          <a:p>
            <a:pPr marL="457200" marR="0">
              <a:lnSpc>
                <a:spcPct val="107000"/>
              </a:lnSpc>
              <a:spcBef>
                <a:spcPts val="0"/>
              </a:spcBef>
              <a:spcAft>
                <a:spcPts val="0"/>
              </a:spcAft>
            </a:pPr>
            <a:r>
              <a:rPr lang="en-US" sz="28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“It was a custom of the times to treat a distinguished guest with marked attention;</a:t>
            </a:r>
          </a:p>
          <a:p>
            <a:pPr marL="457200" marR="0">
              <a:lnSpc>
                <a:spcPct val="107000"/>
              </a:lnSpc>
              <a:spcBef>
                <a:spcPts val="0"/>
              </a:spcBef>
              <a:spcAft>
                <a:spcPts val="0"/>
              </a:spcAft>
            </a:pPr>
            <a:r>
              <a:rPr lang="en-US" sz="28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to receive him with a kiss of welcome, to provide water for washing the dust from his feet, and oil for anointing the hair of the head and the beard. All these courteous attentions were omitted by Simon” </a:t>
            </a:r>
          </a:p>
          <a:p>
            <a:pPr marL="457200" marR="0" algn="r">
              <a:lnSpc>
                <a:spcPct val="107000"/>
              </a:lnSpc>
              <a:spcBef>
                <a:spcPts val="0"/>
              </a:spcBef>
              <a:spcAft>
                <a:spcPts val="0"/>
              </a:spcAft>
            </a:pPr>
            <a:r>
              <a:rPr lang="en-US"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(Jesus the Christ, 3rd ed. [1916], 261).</a:t>
            </a:r>
            <a:endParaRPr lang="en-US" dirty="0">
              <a:effectLst>
                <a:glow rad="1016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494" y="363917"/>
            <a:ext cx="2778116" cy="30917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16675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nodeType="clickEffect">
                                  <p:stCondLst>
                                    <p:cond delay="0"/>
                                  </p:stCondLst>
                                  <p:childTnLst>
                                    <p:anim calcmode="lin" valueType="num">
                                      <p:cBhvr>
                                        <p:cTn id="16" dur="1000"/>
                                        <p:tgtEl>
                                          <p:spTgt spid="9"/>
                                        </p:tgtEl>
                                        <p:attrNameLst>
                                          <p:attrName>ppt_w</p:attrName>
                                        </p:attrNameLst>
                                      </p:cBhvr>
                                      <p:tavLst>
                                        <p:tav tm="0">
                                          <p:val>
                                            <p:strVal val="ppt_w"/>
                                          </p:val>
                                        </p:tav>
                                        <p:tav tm="100000">
                                          <p:val>
                                            <p:fltVal val="0"/>
                                          </p:val>
                                        </p:tav>
                                      </p:tavLst>
                                    </p:anim>
                                    <p:anim calcmode="lin" valueType="num">
                                      <p:cBhvr>
                                        <p:cTn id="17" dur="1000"/>
                                        <p:tgtEl>
                                          <p:spTgt spid="9"/>
                                        </p:tgtEl>
                                        <p:attrNameLst>
                                          <p:attrName>ppt_h</p:attrName>
                                        </p:attrNameLst>
                                      </p:cBhvr>
                                      <p:tavLst>
                                        <p:tav tm="0">
                                          <p:val>
                                            <p:strVal val="ppt_h"/>
                                          </p:val>
                                        </p:tav>
                                        <p:tav tm="100000">
                                          <p:val>
                                            <p:fltVal val="0"/>
                                          </p:val>
                                        </p:tav>
                                      </p:tavLst>
                                    </p:anim>
                                    <p:animEffect transition="out" filter="fade">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1000"/>
                                        <p:tgtEl>
                                          <p:spTgt spid="8"/>
                                        </p:tgtEl>
                                      </p:cBhvr>
                                    </p:animEffect>
                                    <p:set>
                                      <p:cBhvr>
                                        <p:cTn id="22" dur="1" fill="hold">
                                          <p:stCondLst>
                                            <p:cond delay="999"/>
                                          </p:stCondLst>
                                        </p:cTn>
                                        <p:tgtEl>
                                          <p:spTgt spid="8"/>
                                        </p:tgtEl>
                                        <p:attrNameLst>
                                          <p:attrName>style.visibility</p:attrName>
                                        </p:attrNameLst>
                                      </p:cBhvr>
                                      <p:to>
                                        <p:strVal val="hidden"/>
                                      </p:to>
                                    </p:set>
                                  </p:childTnLst>
                                </p:cTn>
                              </p:par>
                              <p:par>
                                <p:cTn id="23" presetID="22" presetClass="entr" presetSubtype="1"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530" y="6056243"/>
            <a:ext cx="4635308" cy="646331"/>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Lesson 10</a:t>
            </a:r>
          </a:p>
          <a:p>
            <a:r>
              <a:rPr lang="en-US" dirty="0"/>
              <a:t>“Take My Yoke Upon You, and Learn of Me”</a:t>
            </a:r>
          </a:p>
        </p:txBody>
      </p:sp>
      <p:sp>
        <p:nvSpPr>
          <p:cNvPr id="3" name="TextBox 2"/>
          <p:cNvSpPr txBox="1"/>
          <p:nvPr/>
        </p:nvSpPr>
        <p:spPr>
          <a:xfrm>
            <a:off x="10631871" y="6333242"/>
            <a:ext cx="1326005" cy="369332"/>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Conclusion</a:t>
            </a:r>
          </a:p>
        </p:txBody>
      </p:sp>
      <p:sp>
        <p:nvSpPr>
          <p:cNvPr id="4" name="Rectangle 3"/>
          <p:cNvSpPr/>
          <p:nvPr/>
        </p:nvSpPr>
        <p:spPr>
          <a:xfrm>
            <a:off x="336176" y="1028343"/>
            <a:ext cx="11497236" cy="5229573"/>
          </a:xfrm>
          <a:prstGeom prst="rect">
            <a:avLst/>
          </a:prstGeo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a:spAutoFit/>
          </a:bodyPr>
          <a:lstStyle/>
          <a:p>
            <a:pPr marL="457200">
              <a:lnSpc>
                <a:spcPct val="107000"/>
              </a:lnSpc>
            </a:pP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“Elder Bednar </a:t>
            </a:r>
            <a:r>
              <a:rPr lang="en-US" sz="2400" dirty="0" smtClean="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spoke to us recently</a:t>
            </a: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smtClean="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and </a:t>
            </a: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gave us our "Marching Orders" and thought I'd pass it along. They are found in </a:t>
            </a:r>
            <a:r>
              <a:rPr lang="en-US" sz="2400" dirty="0" smtClean="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D&amp;C 6:36</a:t>
            </a: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 which says:</a:t>
            </a:r>
          </a:p>
          <a:p>
            <a:pPr marL="457200">
              <a:lnSpc>
                <a:spcPct val="107000"/>
              </a:lnSpc>
            </a:pP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"Look unto me in every thought; doubt not, fear not."</a:t>
            </a:r>
          </a:p>
          <a:p>
            <a:pPr marL="457200">
              <a:lnSpc>
                <a:spcPct val="107000"/>
              </a:lnSpc>
            </a:pPr>
            <a:r>
              <a:rPr lang="en-US" sz="2400" dirty="0" smtClean="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For me </a:t>
            </a: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this is what it means: I should do my best, trusting in his ability to make up the difference, and then have faith that it will turn out alright. If I'm giving my best efforts--whatever areas I may be struggling in--and put my trust in Him, things will work out. </a:t>
            </a:r>
          </a:p>
          <a:p>
            <a:pPr marL="457200">
              <a:lnSpc>
                <a:spcPct val="107000"/>
              </a:lnSpc>
            </a:pP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One of the reasons why I feel that we can "doubt not" and "fear not" if we put our trust in Him...and that is found in the following verse.</a:t>
            </a:r>
          </a:p>
          <a:p>
            <a:pPr marL="457200">
              <a:lnSpc>
                <a:spcPct val="107000"/>
              </a:lnSpc>
            </a:pP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"Behold the wounds which pierced my side, and also the prints of the nails in my hands and feet;"</a:t>
            </a:r>
          </a:p>
          <a:p>
            <a:pPr marL="457200">
              <a:lnSpc>
                <a:spcPct val="107000"/>
              </a:lnSpc>
            </a:pP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He has engraved us upon the palms of His hands and He won't abandon us or our best efforts!”</a:t>
            </a:r>
          </a:p>
        </p:txBody>
      </p:sp>
      <p:sp>
        <p:nvSpPr>
          <p:cNvPr id="5" name="TextBox 4"/>
          <p:cNvSpPr txBox="1"/>
          <p:nvPr/>
        </p:nvSpPr>
        <p:spPr>
          <a:xfrm rot="455548">
            <a:off x="5645427" y="5743167"/>
            <a:ext cx="2916183" cy="830997"/>
          </a:xfrm>
          <a:prstGeom prst="rect">
            <a:avLst/>
          </a:prstGeom>
          <a:noFill/>
        </p:spPr>
        <p:txBody>
          <a:bodyPr wrap="none" rtlCol="0">
            <a:spAutoFit/>
          </a:bodyPr>
          <a:lstStyle/>
          <a:p>
            <a:r>
              <a:rPr lang="en-US" sz="4800" dirty="0" smtClean="0">
                <a:solidFill>
                  <a:schemeClr val="accent6">
                    <a:lumMod val="50000"/>
                  </a:schemeClr>
                </a:solidFill>
                <a:effectLst>
                  <a:glow rad="101600">
                    <a:schemeClr val="bg1">
                      <a:alpha val="60000"/>
                    </a:schemeClr>
                  </a:glow>
                </a:effectLst>
                <a:latin typeface="Brush Script MT" panose="03060802040406070304" pitchFamily="66" charset="0"/>
              </a:rPr>
              <a:t>Jordan Fuller</a:t>
            </a:r>
            <a:endParaRPr lang="en-US" sz="4800" dirty="0">
              <a:solidFill>
                <a:schemeClr val="accent6">
                  <a:lumMod val="50000"/>
                </a:schemeClr>
              </a:solidFill>
              <a:effectLst>
                <a:glow rad="101600">
                  <a:schemeClr val="bg1">
                    <a:alpha val="60000"/>
                  </a:schemeClr>
                </a:glow>
              </a:effectLst>
              <a:latin typeface="Brush Script MT" panose="03060802040406070304" pitchFamily="66" charset="0"/>
            </a:endParaRPr>
          </a:p>
        </p:txBody>
      </p:sp>
    </p:spTree>
    <p:extLst>
      <p:ext uri="{BB962C8B-B14F-4D97-AF65-F5344CB8AC3E}">
        <p14:creationId xmlns:p14="http://schemas.microsoft.com/office/powerpoint/2010/main" val="157918783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336176" y="1028343"/>
            <a:ext cx="11497236" cy="5229573"/>
          </a:xfrm>
          <a:prstGeom prst="rect">
            <a:avLst/>
          </a:prstGeo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a:spAutoFit/>
          </a:bodyPr>
          <a:lstStyle/>
          <a:p>
            <a:pPr marL="457200">
              <a:lnSpc>
                <a:spcPct val="107000"/>
              </a:lnSpc>
            </a:pP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“Elder Bednar </a:t>
            </a:r>
            <a:r>
              <a:rPr lang="en-US" sz="2400" dirty="0" smtClean="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spoke to us recently</a:t>
            </a: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smtClean="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and </a:t>
            </a: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gave us our "Marching Orders" and thought I'd pass it along. They are found in </a:t>
            </a:r>
            <a:r>
              <a:rPr lang="en-US" sz="2400" dirty="0" smtClean="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D&amp;C 6:36</a:t>
            </a: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 which says:</a:t>
            </a:r>
          </a:p>
          <a:p>
            <a:pPr marL="457200">
              <a:lnSpc>
                <a:spcPct val="107000"/>
              </a:lnSpc>
            </a:pP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"Look unto me in every thought; doubt not, fear not."</a:t>
            </a:r>
          </a:p>
          <a:p>
            <a:pPr marL="457200">
              <a:lnSpc>
                <a:spcPct val="107000"/>
              </a:lnSpc>
            </a:pPr>
            <a:r>
              <a:rPr lang="en-US" sz="2400" dirty="0" smtClean="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For me </a:t>
            </a: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this is what it means: I should do my best, trusting in his ability to make up the difference, and then have faith that it will turn out alright. If I'm giving my best efforts--whatever areas I may be struggling in--and put my trust in Him, things will work out. </a:t>
            </a:r>
          </a:p>
          <a:p>
            <a:pPr marL="457200">
              <a:lnSpc>
                <a:spcPct val="107000"/>
              </a:lnSpc>
            </a:pP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One of the reasons why I feel that we can "doubt not" and "fear not" if we put our trust in Him...and that is found in the following verse.</a:t>
            </a:r>
          </a:p>
          <a:p>
            <a:pPr marL="457200">
              <a:lnSpc>
                <a:spcPct val="107000"/>
              </a:lnSpc>
            </a:pP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"Behold the wounds which pierced my side, and also the prints of the nails in my hands and feet;"</a:t>
            </a:r>
          </a:p>
          <a:p>
            <a:pPr marL="457200">
              <a:lnSpc>
                <a:spcPct val="107000"/>
              </a:lnSpc>
            </a:pPr>
            <a:r>
              <a:rPr lang="en-US" sz="2400" dirty="0">
                <a:solidFill>
                  <a:schemeClr val="tx1"/>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He has engraved us upon the palms of His hands and He won't abandon us or our best efforts!”</a:t>
            </a:r>
          </a:p>
        </p:txBody>
      </p:sp>
      <p:sp>
        <p:nvSpPr>
          <p:cNvPr id="2" name="TextBox 1"/>
          <p:cNvSpPr txBox="1"/>
          <p:nvPr/>
        </p:nvSpPr>
        <p:spPr>
          <a:xfrm>
            <a:off x="185530" y="6056243"/>
            <a:ext cx="4635308" cy="646331"/>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Lesson 10</a:t>
            </a:r>
          </a:p>
          <a:p>
            <a:r>
              <a:rPr lang="en-US" dirty="0"/>
              <a:t>“Take My Yoke Upon You, and Learn of Me”</a:t>
            </a:r>
          </a:p>
        </p:txBody>
      </p:sp>
      <p:sp>
        <p:nvSpPr>
          <p:cNvPr id="3" name="TextBox 2"/>
          <p:cNvSpPr txBox="1"/>
          <p:nvPr/>
        </p:nvSpPr>
        <p:spPr>
          <a:xfrm>
            <a:off x="10631871" y="6333242"/>
            <a:ext cx="1326005" cy="369332"/>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Conclusion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457" y="3049418"/>
            <a:ext cx="5554326" cy="3702887"/>
          </a:xfrm>
          <a:prstGeom prst="roundRect">
            <a:avLst>
              <a:gd name="adj" fmla="val 16667"/>
            </a:avLst>
          </a:prstGeom>
          <a:ln>
            <a:noFill/>
          </a:ln>
          <a:effectLst>
            <a:glow rad="101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1272" t="9387" r="12497" b="11634"/>
          <a:stretch/>
        </p:blipFill>
        <p:spPr>
          <a:xfrm>
            <a:off x="8310910" y="2771597"/>
            <a:ext cx="2606722" cy="2497541"/>
          </a:xfrm>
          <a:prstGeom prst="rect">
            <a:avLst/>
          </a:prstGeom>
          <a:effectLst>
            <a:glow rad="101600">
              <a:schemeClr val="bg1">
                <a:alpha val="60000"/>
              </a:schemeClr>
            </a:glow>
          </a:effectLst>
        </p:spPr>
      </p:pic>
    </p:spTree>
    <p:extLst>
      <p:ext uri="{BB962C8B-B14F-4D97-AF65-F5344CB8AC3E}">
        <p14:creationId xmlns:p14="http://schemas.microsoft.com/office/powerpoint/2010/main" val="17900882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4000"/>
                                        <p:tgtEl>
                                          <p:spTgt spid="8"/>
                                        </p:tgtEl>
                                      </p:cBhvr>
                                    </p:animEffect>
                                  </p:childTnLst>
                                </p:cTn>
                              </p:par>
                            </p:childTnLst>
                          </p:cTn>
                        </p:par>
                        <p:par>
                          <p:cTn id="8" fill="hold">
                            <p:stCondLst>
                              <p:cond delay="4000"/>
                            </p:stCondLst>
                            <p:childTnLst>
                              <p:par>
                                <p:cTn id="9" presetID="10" presetClass="exit" presetSubtype="0" fill="hold" grpId="0" nodeType="afterEffect">
                                  <p:stCondLst>
                                    <p:cond delay="0"/>
                                  </p:stCondLst>
                                  <p:childTnLst>
                                    <p:animEffect transition="out" filter="fade">
                                      <p:cBhvr>
                                        <p:cTn id="10" dur="4000"/>
                                        <p:tgtEl>
                                          <p:spTgt spid="7"/>
                                        </p:tgtEl>
                                      </p:cBhvr>
                                    </p:animEffect>
                                    <p:set>
                                      <p:cBhvr>
                                        <p:cTn id="11" dur="1" fill="hold">
                                          <p:stCondLst>
                                            <p:cond delay="3999"/>
                                          </p:stCondLst>
                                        </p:cTn>
                                        <p:tgtEl>
                                          <p:spTgt spid="7"/>
                                        </p:tgtEl>
                                        <p:attrNameLst>
                                          <p:attrName>style.visibility</p:attrName>
                                        </p:attrNameLst>
                                      </p:cBhvr>
                                      <p:to>
                                        <p:strVal val="hidden"/>
                                      </p:to>
                                    </p:set>
                                  </p:childTnLst>
                                </p:cTn>
                              </p:par>
                            </p:childTnLst>
                          </p:cTn>
                        </p:par>
                        <p:par>
                          <p:cTn id="12" fill="hold">
                            <p:stCondLst>
                              <p:cond delay="8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4000"/>
                                        <p:tgtEl>
                                          <p:spTgt spid="9"/>
                                        </p:tgtEl>
                                      </p:cBhvr>
                                    </p:animEffect>
                                  </p:childTnLst>
                                </p:cTn>
                              </p:par>
                            </p:childTnLst>
                          </p:cTn>
                        </p:par>
                        <p:par>
                          <p:cTn id="16" fill="hold">
                            <p:stCondLst>
                              <p:cond delay="12000"/>
                            </p:stCondLst>
                            <p:childTnLst>
                              <p:par>
                                <p:cTn id="17" presetID="10" presetClass="exit" presetSubtype="0" fill="hold" nodeType="afterEffect">
                                  <p:stCondLst>
                                    <p:cond delay="0"/>
                                  </p:stCondLst>
                                  <p:childTnLst>
                                    <p:animEffect transition="out" filter="fade">
                                      <p:cBhvr>
                                        <p:cTn id="18" dur="4000"/>
                                        <p:tgtEl>
                                          <p:spTgt spid="8"/>
                                        </p:tgtEl>
                                      </p:cBhvr>
                                    </p:animEffect>
                                    <p:set>
                                      <p:cBhvr>
                                        <p:cTn id="19" dur="1" fill="hold">
                                          <p:stCondLst>
                                            <p:cond delay="3999"/>
                                          </p:stCondLst>
                                        </p:cTn>
                                        <p:tgtEl>
                                          <p:spTgt spid="8"/>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4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56952727"/>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530" y="6056243"/>
            <a:ext cx="4635308"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10</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“Take My Yoke Upon You, and Learn of Me”</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10567751" y="6333242"/>
            <a:ext cx="1390125" cy="369332"/>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Introduction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442" y="1030164"/>
            <a:ext cx="7954617" cy="53030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http://wecision.com/enterprise/shared/ajax/getImage.php?type=option&amp;optionId=11&amp;decisionId=179">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0442" y="1000028"/>
            <a:ext cx="7989834" cy="5333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32496" b="85762" l="2637" r="92773">
                        <a14:foregroundMark x1="14941" y1="71357" x2="19043" y2="72362"/>
                        <a14:foregroundMark x1="48730" y1="73869" x2="56348" y2="74874"/>
                        <a14:foregroundMark x1="73730" y1="74874" x2="89746" y2="74539"/>
                        <a14:foregroundMark x1="36230" y1="45394" x2="42383" y2="52429"/>
                        <a14:foregroundMark x1="89551" y1="70017" x2="89551" y2="70017"/>
                        <a14:foregroundMark x1="17383" y1="53769" x2="17383" y2="53769"/>
                        <a14:foregroundMark x1="11035" y1="54774" x2="11035" y2="54774"/>
                        <a14:foregroundMark x1="5664" y1="55109" x2="5664" y2="55109"/>
                        <a14:foregroundMark x1="5078" y1="59129" x2="7520" y2="59799"/>
                        <a14:foregroundMark x1="22461" y1="71692" x2="28223" y2="73869"/>
                      </a14:backgroundRemoval>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404384" y="2908461"/>
            <a:ext cx="3057369" cy="1782470"/>
          </a:xfrm>
          <a:prstGeom prst="rect">
            <a:avLst/>
          </a:prstGeom>
        </p:spPr>
      </p:pic>
      <p:cxnSp>
        <p:nvCxnSpPr>
          <p:cNvPr id="13" name="Straight Connector 12"/>
          <p:cNvCxnSpPr/>
          <p:nvPr/>
        </p:nvCxnSpPr>
        <p:spPr>
          <a:xfrm flipH="1" flipV="1">
            <a:off x="7005918" y="3926541"/>
            <a:ext cx="13447" cy="551330"/>
          </a:xfrm>
          <a:prstGeom prst="line">
            <a:avLst/>
          </a:prstGeom>
          <a:ln w="57150">
            <a:solidFill>
              <a:srgbClr val="26242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11272" t="9387" r="12497" b="11634"/>
          <a:stretch/>
        </p:blipFill>
        <p:spPr>
          <a:xfrm>
            <a:off x="8310910" y="2771597"/>
            <a:ext cx="2606722" cy="2497541"/>
          </a:xfrm>
          <a:prstGeom prst="rect">
            <a:avLst/>
          </a:prstGeom>
          <a:effectLst>
            <a:glow rad="101600">
              <a:schemeClr val="bg1">
                <a:alpha val="60000"/>
              </a:schemeClr>
            </a:glow>
          </a:effectLst>
        </p:spPr>
      </p:pic>
    </p:spTree>
    <p:extLst>
      <p:ext uri="{BB962C8B-B14F-4D97-AF65-F5344CB8AC3E}">
        <p14:creationId xmlns:p14="http://schemas.microsoft.com/office/powerpoint/2010/main" val="374308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500"/>
                                        <p:tgtEl>
                                          <p:spTgt spid="13"/>
                                        </p:tgtEl>
                                      </p:cBhvr>
                                    </p:animEffect>
                                  </p:childTnLst>
                                </p:cTn>
                              </p:par>
                              <p:par>
                                <p:cTn id="11" presetID="10" presetClass="entr" presetSubtype="0"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6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85530" y="6056243"/>
            <a:ext cx="4635308" cy="646331"/>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Lesson 10</a:t>
            </a:r>
          </a:p>
          <a:p>
            <a:r>
              <a:rPr lang="en-US" dirty="0"/>
              <a:t>“Take My Yoke Upon You, and Learn of Me”</a:t>
            </a:r>
          </a:p>
        </p:txBody>
      </p:sp>
      <p:sp>
        <p:nvSpPr>
          <p:cNvPr id="3" name="TextBox 2"/>
          <p:cNvSpPr txBox="1"/>
          <p:nvPr/>
        </p:nvSpPr>
        <p:spPr>
          <a:xfrm>
            <a:off x="10542104" y="6333242"/>
            <a:ext cx="1415772" cy="369332"/>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Background</a:t>
            </a:r>
          </a:p>
        </p:txBody>
      </p:sp>
      <p:sp>
        <p:nvSpPr>
          <p:cNvPr id="5" name="Rectangle 2"/>
          <p:cNvSpPr>
            <a:spLocks noChangeArrowheads="1"/>
          </p:cNvSpPr>
          <p:nvPr/>
        </p:nvSpPr>
        <p:spPr bwMode="auto">
          <a:xfrm>
            <a:off x="0" y="65002"/>
            <a:ext cx="63739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 great lesson on Stress Management</a:t>
            </a:r>
            <a:endParaRPr kumimoji="0" lang="en-US" altLang="en-US" sz="1100" b="0" i="0" u="none" strike="noStrike" cap="none" normalizeH="0" baseline="0" dirty="0" smtClean="0">
              <a:ln>
                <a:noFill/>
              </a:ln>
              <a:solidFill>
                <a:schemeClr val="tx1"/>
              </a:solidFill>
              <a:effectLst/>
            </a:endParaRPr>
          </a:p>
        </p:txBody>
      </p:sp>
      <p:sp>
        <p:nvSpPr>
          <p:cNvPr id="6" name="Rectangle 3"/>
          <p:cNvSpPr>
            <a:spLocks noChangeArrowheads="1"/>
          </p:cNvSpPr>
          <p:nvPr/>
        </p:nvSpPr>
        <p:spPr bwMode="auto">
          <a:xfrm>
            <a:off x="185530" y="825285"/>
            <a:ext cx="7425505" cy="4862870"/>
          </a:xfrm>
          <a:prstGeom prst="rect">
            <a:avLst/>
          </a:prstGeom>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 young lady confidently walked around the room to an audience who each held a raised glass of water. Everyone knew she was going to ask the ultimate question, 'half empty or half full?'</a:t>
            </a:r>
            <a:br>
              <a:rPr kumimoji="0" lang="en-US" altLang="en-US"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0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r>
            <a:br>
              <a:rPr kumimoji="0" lang="en-US" altLang="en-US" sz="10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She fooled them all.  "How heavy is this glass of water?" she inquired. Answers called out ranged from 8 oz. to 20 oz.</a:t>
            </a:r>
            <a:br>
              <a:rPr kumimoji="0" lang="en-US" altLang="en-US"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0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r>
            <a:br>
              <a:rPr kumimoji="0" lang="en-US" altLang="en-US" sz="10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She replied, “</a:t>
            </a:r>
            <a:r>
              <a:rPr lang="en-US" altLang="en-US" b="1" dirty="0" smtClean="0">
                <a:solidFill>
                  <a:srgbClr val="000000"/>
                </a:solidFill>
                <a:latin typeface="Arial" panose="020B0604020202020204" pitchFamily="34" charset="0"/>
                <a:ea typeface="Calibri" panose="020F0502020204030204" pitchFamily="34" charset="0"/>
                <a:cs typeface="Arial" panose="020B0604020202020204" pitchFamily="34" charset="0"/>
              </a:rPr>
              <a:t>A</a:t>
            </a:r>
            <a:r>
              <a:rPr kumimoji="0" lang="en-US" altLang="en-US"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bsolute weight doesn't matter. What matters most is the</a:t>
            </a:r>
            <a:r>
              <a:rPr kumimoji="0" lang="en-US" altLang="en-US" b="1" i="0" u="none" strike="noStrike" cap="none" normalizeH="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relative weight that changes depending on how long I hold it.    </a:t>
            </a:r>
            <a:br>
              <a:rPr kumimoji="0" lang="en-US" altLang="en-US"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0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r>
            <a:br>
              <a:rPr kumimoji="0" lang="en-US" altLang="en-US" sz="10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If I hold it for a minute, that's not a problem.</a:t>
            </a:r>
            <a:br>
              <a:rPr kumimoji="0" lang="en-US" altLang="en-US"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If I hold it for an hour, I'll have an ache in my right arm.</a:t>
            </a:r>
            <a:br>
              <a:rPr kumimoji="0" lang="en-US" altLang="en-US"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If I hold it for a day, you'll have to call an ambulance.</a:t>
            </a:r>
            <a:br>
              <a:rPr kumimoji="0" lang="en-US" altLang="en-US"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0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r>
            <a:br>
              <a:rPr kumimoji="0" lang="en-US" altLang="en-US" sz="10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In each case, it's the same weight, but the longer I hold it, the heavier it</a:t>
            </a:r>
            <a:r>
              <a:rPr kumimoji="0" lang="en-US" altLang="en-US" b="1" i="0" u="none" strike="noStrike" cap="none" normalizeH="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becomes." She continued, "If we carry our burdens all the time, sooner or later, as the burden becomes increasingly heavy, we won't be able to carry on."</a:t>
            </a:r>
            <a:endParaRPr kumimoji="0" lang="en-US" altLang="en-US" b="1" i="0" u="none" strike="noStrike" cap="none" normalizeH="0" baseline="0" dirty="0" smtClean="0">
              <a:ln>
                <a:noFill/>
              </a:ln>
              <a:solidFill>
                <a:schemeClr val="tx1"/>
              </a:solidFill>
              <a:effectLst/>
            </a:endParaRPr>
          </a:p>
        </p:txBody>
      </p:sp>
      <p:pic>
        <p:nvPicPr>
          <p:cNvPr id="2049" name="Picture 2"/>
          <p:cNvPicPr>
            <a:picLocks noChangeAspect="1" noChangeArrowheads="1"/>
          </p:cNvPicPr>
          <p:nvPr/>
        </p:nvPicPr>
        <p:blipFill>
          <a:blip r:embed="rId3">
            <a:extLst>
              <a:ext uri="{28A0092B-C50C-407E-A947-70E740481C1C}">
                <a14:useLocalDpi xmlns:a14="http://schemas.microsoft.com/office/drawing/2010/main" val="0"/>
              </a:ext>
            </a:extLst>
          </a:blip>
          <a:srcRect l="17027"/>
          <a:stretch>
            <a:fillRect/>
          </a:stretch>
        </p:blipFill>
        <p:spPr bwMode="auto">
          <a:xfrm>
            <a:off x="7319869" y="1217769"/>
            <a:ext cx="4297639" cy="5115473"/>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1272" t="9387" r="12497" b="11634"/>
          <a:stretch/>
        </p:blipFill>
        <p:spPr>
          <a:xfrm>
            <a:off x="8310910" y="2771597"/>
            <a:ext cx="2606722" cy="2497541"/>
          </a:xfrm>
          <a:prstGeom prst="rect">
            <a:avLst/>
          </a:prstGeom>
          <a:effectLst>
            <a:glow rad="101600">
              <a:schemeClr val="bg1">
                <a:alpha val="60000"/>
              </a:schemeClr>
            </a:glow>
          </a:effectLst>
        </p:spPr>
      </p:pic>
    </p:spTree>
    <p:extLst>
      <p:ext uri="{BB962C8B-B14F-4D97-AF65-F5344CB8AC3E}">
        <p14:creationId xmlns:p14="http://schemas.microsoft.com/office/powerpoint/2010/main" val="21000793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p:cTn id="7" dur="3000" fill="hold"/>
                                        <p:tgtEl>
                                          <p:spTgt spid="2049"/>
                                        </p:tgtEl>
                                        <p:attrNameLst>
                                          <p:attrName>ppt_w</p:attrName>
                                        </p:attrNameLst>
                                      </p:cBhvr>
                                      <p:tavLst>
                                        <p:tav tm="0">
                                          <p:val>
                                            <p:fltVal val="0"/>
                                          </p:val>
                                        </p:tav>
                                        <p:tav tm="100000">
                                          <p:val>
                                            <p:strVal val="#ppt_w"/>
                                          </p:val>
                                        </p:tav>
                                      </p:tavLst>
                                    </p:anim>
                                    <p:anim calcmode="lin" valueType="num">
                                      <p:cBhvr>
                                        <p:cTn id="8" dur="3000" fill="hold"/>
                                        <p:tgtEl>
                                          <p:spTgt spid="2049"/>
                                        </p:tgtEl>
                                        <p:attrNameLst>
                                          <p:attrName>ppt_h</p:attrName>
                                        </p:attrNameLst>
                                      </p:cBhvr>
                                      <p:tavLst>
                                        <p:tav tm="0">
                                          <p:val>
                                            <p:fltVal val="0"/>
                                          </p:val>
                                        </p:tav>
                                        <p:tav tm="100000">
                                          <p:val>
                                            <p:strVal val="#ppt_h"/>
                                          </p:val>
                                        </p:tav>
                                      </p:tavLst>
                                    </p:anim>
                                    <p:animEffect transition="in" filter="fade">
                                      <p:cBhvr>
                                        <p:cTn id="9" dur="3000"/>
                                        <p:tgtEl>
                                          <p:spTgt spid="2049"/>
                                        </p:tgtEl>
                                      </p:cBhvr>
                                    </p:animEffect>
                                  </p:childTnLst>
                                </p:cTn>
                              </p:par>
                            </p:childTnLst>
                          </p:cTn>
                        </p:par>
                        <p:par>
                          <p:cTn id="10" fill="hold">
                            <p:stCondLst>
                              <p:cond delay="3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530" y="6056243"/>
            <a:ext cx="4635308" cy="646331"/>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Lesson 10</a:t>
            </a:r>
          </a:p>
          <a:p>
            <a:r>
              <a:rPr lang="en-US" dirty="0"/>
              <a:t>“Take My Yoke Upon You, and Learn of Me”</a:t>
            </a:r>
          </a:p>
        </p:txBody>
      </p:sp>
      <p:sp>
        <p:nvSpPr>
          <p:cNvPr id="5" name="TextBox 4"/>
          <p:cNvSpPr txBox="1"/>
          <p:nvPr/>
        </p:nvSpPr>
        <p:spPr>
          <a:xfrm>
            <a:off x="613739" y="949675"/>
            <a:ext cx="3980770" cy="646331"/>
          </a:xfrm>
          <a:prstGeom prst="rect">
            <a:avLst/>
          </a:prstGeom>
          <a:noFill/>
        </p:spPr>
        <p:txBody>
          <a:bodyPr wrap="none" rtlCol="0">
            <a:spAutoFit/>
          </a:bodyPr>
          <a:lstStyle/>
          <a:p>
            <a:r>
              <a:rPr lang="en-US" sz="3600" b="1" dirty="0" smtClean="0">
                <a:effectLst>
                  <a:glow rad="101600">
                    <a:schemeClr val="bg1">
                      <a:alpha val="60000"/>
                    </a:schemeClr>
                  </a:glow>
                </a:effectLst>
                <a:latin typeface="Arial" panose="020B0604020202020204" pitchFamily="34" charset="0"/>
                <a:cs typeface="Arial" panose="020B0604020202020204" pitchFamily="34" charset="0"/>
              </a:rPr>
              <a:t>Matthew 11:28-30</a:t>
            </a:r>
            <a:endParaRPr lang="en-US" sz="3600" b="1"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6" name="Rectangle 5"/>
          <p:cNvSpPr/>
          <p:nvPr/>
        </p:nvSpPr>
        <p:spPr>
          <a:xfrm>
            <a:off x="412034" y="2201313"/>
            <a:ext cx="4112512" cy="3416320"/>
          </a:xfrm>
          <a:prstGeom prst="rect">
            <a:avLst/>
          </a:prstGeom>
        </p:spPr>
        <p:txBody>
          <a:bodyPr wrap="square">
            <a:spAutoFit/>
          </a:bodyPr>
          <a:lstStyle/>
          <a:p>
            <a:r>
              <a:rPr lang="en-US" sz="2400" b="1" baseline="30000" dirty="0" smtClean="0">
                <a:effectLst>
                  <a:glow rad="101600">
                    <a:schemeClr val="bg1">
                      <a:alpha val="60000"/>
                    </a:schemeClr>
                  </a:glow>
                </a:effectLst>
              </a:rPr>
              <a:t>28 </a:t>
            </a:r>
            <a:r>
              <a:rPr lang="en-US" sz="2400" b="1" dirty="0" smtClean="0">
                <a:effectLst>
                  <a:glow rad="101600">
                    <a:schemeClr val="bg1">
                      <a:alpha val="60000"/>
                    </a:schemeClr>
                  </a:glow>
                </a:effectLst>
              </a:rPr>
              <a:t>Come unto me, all ye that </a:t>
            </a:r>
            <a:r>
              <a:rPr lang="en-US" sz="2400" b="1" dirty="0" err="1" smtClean="0">
                <a:effectLst>
                  <a:glow rad="101600">
                    <a:schemeClr val="bg1">
                      <a:alpha val="60000"/>
                    </a:schemeClr>
                  </a:glow>
                </a:effectLst>
              </a:rPr>
              <a:t>labour</a:t>
            </a:r>
            <a:r>
              <a:rPr lang="en-US" sz="2400" b="1" dirty="0" smtClean="0">
                <a:effectLst>
                  <a:glow rad="101600">
                    <a:schemeClr val="bg1">
                      <a:alpha val="60000"/>
                    </a:schemeClr>
                  </a:glow>
                </a:effectLst>
              </a:rPr>
              <a:t> and are heavy laden, and I will give you rest.</a:t>
            </a:r>
          </a:p>
          <a:p>
            <a:r>
              <a:rPr lang="en-US" sz="2400" b="1" baseline="30000" dirty="0" smtClean="0">
                <a:effectLst>
                  <a:glow rad="101600">
                    <a:schemeClr val="bg1">
                      <a:alpha val="60000"/>
                    </a:schemeClr>
                  </a:glow>
                </a:effectLst>
              </a:rPr>
              <a:t>29 </a:t>
            </a:r>
            <a:r>
              <a:rPr lang="en-US" sz="2400" b="1" dirty="0" smtClean="0">
                <a:effectLst>
                  <a:glow rad="101600">
                    <a:schemeClr val="bg1">
                      <a:alpha val="60000"/>
                    </a:schemeClr>
                  </a:glow>
                </a:effectLst>
              </a:rPr>
              <a:t>Take my yoke upon you, and learn of me; for I am meek and lowly in heart: and ye shall find rest unto your souls.</a:t>
            </a:r>
          </a:p>
          <a:p>
            <a:r>
              <a:rPr lang="en-US" sz="2400" b="1" baseline="30000" dirty="0" smtClean="0">
                <a:effectLst>
                  <a:glow rad="101600">
                    <a:schemeClr val="bg1">
                      <a:alpha val="60000"/>
                    </a:schemeClr>
                  </a:glow>
                </a:effectLst>
              </a:rPr>
              <a:t>30 </a:t>
            </a:r>
            <a:r>
              <a:rPr lang="en-US" sz="2400" b="1" dirty="0" smtClean="0">
                <a:effectLst>
                  <a:glow rad="101600">
                    <a:schemeClr val="bg1">
                      <a:alpha val="60000"/>
                    </a:schemeClr>
                  </a:glow>
                </a:effectLst>
              </a:rPr>
              <a:t>For my yoke is easy, and my burden is light.</a:t>
            </a:r>
            <a:endParaRPr lang="en-US" sz="2400" b="1" dirty="0">
              <a:effectLst>
                <a:glow rad="101600">
                  <a:schemeClr val="bg1">
                    <a:alpha val="60000"/>
                  </a:schemeClr>
                </a:glow>
              </a:effectLst>
            </a:endParaRPr>
          </a:p>
        </p:txBody>
      </p:sp>
      <p:sp>
        <p:nvSpPr>
          <p:cNvPr id="7" name="TextBox 6"/>
          <p:cNvSpPr txBox="1"/>
          <p:nvPr/>
        </p:nvSpPr>
        <p:spPr>
          <a:xfrm>
            <a:off x="7323273" y="6333242"/>
            <a:ext cx="4634603" cy="369332"/>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1- Jesus invites us to take his yoke upon us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890" y="2201313"/>
            <a:ext cx="7163986" cy="402974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50725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890" y="2201313"/>
            <a:ext cx="7163986" cy="4029742"/>
          </a:xfrm>
          <a:prstGeom prst="rect">
            <a:avLst/>
          </a:prstGeom>
          <a:ln>
            <a:solidFill>
              <a:schemeClr val="tx1"/>
            </a:solidFill>
          </a:ln>
          <a:effectLst>
            <a:outerShdw blurRad="292100" dist="139700" dir="2700000" algn="tl" rotWithShape="0">
              <a:srgbClr val="333333">
                <a:alpha val="65000"/>
              </a:srgbClr>
            </a:outerShdw>
          </a:effectLst>
        </p:spPr>
      </p:pic>
      <p:sp>
        <p:nvSpPr>
          <p:cNvPr id="2" name="TextBox 1"/>
          <p:cNvSpPr txBox="1"/>
          <p:nvPr/>
        </p:nvSpPr>
        <p:spPr>
          <a:xfrm>
            <a:off x="185530" y="6056243"/>
            <a:ext cx="4635308" cy="646331"/>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Lesson 10</a:t>
            </a:r>
          </a:p>
          <a:p>
            <a:r>
              <a:rPr lang="en-US" dirty="0"/>
              <a:t>“Take My Yoke Upon You, and Learn of Me”</a:t>
            </a:r>
          </a:p>
        </p:txBody>
      </p:sp>
      <p:sp>
        <p:nvSpPr>
          <p:cNvPr id="5" name="TextBox 4"/>
          <p:cNvSpPr txBox="1"/>
          <p:nvPr/>
        </p:nvSpPr>
        <p:spPr>
          <a:xfrm>
            <a:off x="613739" y="949675"/>
            <a:ext cx="3980770" cy="646331"/>
          </a:xfrm>
          <a:prstGeom prst="rect">
            <a:avLst/>
          </a:prstGeom>
          <a:noFill/>
        </p:spPr>
        <p:txBody>
          <a:bodyPr wrap="none" rtlCol="0">
            <a:spAutoFit/>
          </a:bodyPr>
          <a:lstStyle/>
          <a:p>
            <a:r>
              <a:rPr lang="en-US" sz="3600" b="1" dirty="0" smtClean="0">
                <a:effectLst>
                  <a:glow rad="101600">
                    <a:schemeClr val="bg1">
                      <a:alpha val="60000"/>
                    </a:schemeClr>
                  </a:glow>
                </a:effectLst>
                <a:latin typeface="Arial" panose="020B0604020202020204" pitchFamily="34" charset="0"/>
                <a:cs typeface="Arial" panose="020B0604020202020204" pitchFamily="34" charset="0"/>
              </a:rPr>
              <a:t>Matthew 11:28-30</a:t>
            </a:r>
            <a:endParaRPr lang="en-US" sz="3600" b="1"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6" name="Rectangle 5"/>
          <p:cNvSpPr/>
          <p:nvPr/>
        </p:nvSpPr>
        <p:spPr>
          <a:xfrm>
            <a:off x="412034" y="2201313"/>
            <a:ext cx="4112512" cy="3416320"/>
          </a:xfrm>
          <a:prstGeom prst="rect">
            <a:avLst/>
          </a:prstGeom>
        </p:spPr>
        <p:txBody>
          <a:bodyPr wrap="square">
            <a:spAutoFit/>
          </a:bodyPr>
          <a:lstStyle/>
          <a:p>
            <a:r>
              <a:rPr lang="en-US" sz="2400" b="1" baseline="30000" dirty="0" smtClean="0">
                <a:effectLst>
                  <a:glow rad="101600">
                    <a:schemeClr val="bg1">
                      <a:alpha val="60000"/>
                    </a:schemeClr>
                  </a:glow>
                </a:effectLst>
              </a:rPr>
              <a:t>28 </a:t>
            </a:r>
            <a:r>
              <a:rPr lang="en-US" sz="2400" b="1" dirty="0" smtClean="0">
                <a:effectLst>
                  <a:glow rad="101600">
                    <a:schemeClr val="bg1">
                      <a:alpha val="60000"/>
                    </a:schemeClr>
                  </a:glow>
                </a:effectLst>
              </a:rPr>
              <a:t>Come unto me, all ye that </a:t>
            </a:r>
            <a:r>
              <a:rPr lang="en-US" sz="2400" b="1" dirty="0" err="1" smtClean="0">
                <a:effectLst>
                  <a:glow rad="101600">
                    <a:schemeClr val="bg1">
                      <a:alpha val="60000"/>
                    </a:schemeClr>
                  </a:glow>
                </a:effectLst>
              </a:rPr>
              <a:t>labour</a:t>
            </a:r>
            <a:r>
              <a:rPr lang="en-US" sz="2400" b="1" dirty="0" smtClean="0">
                <a:effectLst>
                  <a:glow rad="101600">
                    <a:schemeClr val="bg1">
                      <a:alpha val="60000"/>
                    </a:schemeClr>
                  </a:glow>
                </a:effectLst>
              </a:rPr>
              <a:t> and are heavy laden, and I will give you rest.</a:t>
            </a:r>
          </a:p>
          <a:p>
            <a:r>
              <a:rPr lang="en-US" sz="2400" b="1" baseline="30000" dirty="0" smtClean="0">
                <a:effectLst>
                  <a:glow rad="101600">
                    <a:schemeClr val="bg1">
                      <a:alpha val="60000"/>
                    </a:schemeClr>
                  </a:glow>
                </a:effectLst>
              </a:rPr>
              <a:t>29 </a:t>
            </a:r>
            <a:r>
              <a:rPr lang="en-US" sz="2400" b="1" dirty="0" smtClean="0">
                <a:effectLst>
                  <a:glow rad="101600">
                    <a:schemeClr val="bg1">
                      <a:alpha val="60000"/>
                    </a:schemeClr>
                  </a:glow>
                </a:effectLst>
              </a:rPr>
              <a:t>Take my yoke upon you, and learn of me; for I am meek and lowly in heart: and ye shall find rest unto your souls.</a:t>
            </a:r>
          </a:p>
          <a:p>
            <a:r>
              <a:rPr lang="en-US" sz="2400" b="1" baseline="30000" dirty="0" smtClean="0">
                <a:effectLst>
                  <a:glow rad="101600">
                    <a:schemeClr val="bg1">
                      <a:alpha val="60000"/>
                    </a:schemeClr>
                  </a:glow>
                </a:effectLst>
              </a:rPr>
              <a:t>30 </a:t>
            </a:r>
            <a:r>
              <a:rPr lang="en-US" sz="2400" b="1" dirty="0" smtClean="0">
                <a:effectLst>
                  <a:glow rad="101600">
                    <a:schemeClr val="bg1">
                      <a:alpha val="60000"/>
                    </a:schemeClr>
                  </a:glow>
                </a:effectLst>
              </a:rPr>
              <a:t>For my yoke is easy, and my burden is light.</a:t>
            </a:r>
            <a:endParaRPr lang="en-US" sz="2400" b="1" dirty="0">
              <a:effectLst>
                <a:glow rad="101600">
                  <a:schemeClr val="bg1">
                    <a:alpha val="60000"/>
                  </a:schemeClr>
                </a:glow>
              </a:effectLst>
            </a:endParaRPr>
          </a:p>
        </p:txBody>
      </p:sp>
      <p:sp>
        <p:nvSpPr>
          <p:cNvPr id="7" name="TextBox 6"/>
          <p:cNvSpPr txBox="1"/>
          <p:nvPr/>
        </p:nvSpPr>
        <p:spPr>
          <a:xfrm>
            <a:off x="7323273" y="6333242"/>
            <a:ext cx="4634603" cy="369332"/>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1- Jesus invites us to take his yoke upon us</a:t>
            </a:r>
          </a:p>
        </p:txBody>
      </p:sp>
    </p:spTree>
    <p:extLst>
      <p:ext uri="{BB962C8B-B14F-4D97-AF65-F5344CB8AC3E}">
        <p14:creationId xmlns:p14="http://schemas.microsoft.com/office/powerpoint/2010/main" val="375236933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530" y="6056243"/>
            <a:ext cx="4635308" cy="646331"/>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Lesson 10</a:t>
            </a:r>
          </a:p>
          <a:p>
            <a:r>
              <a:rPr lang="en-US" dirty="0"/>
              <a:t>“Take My Yoke Upon You, and Learn of Me”</a:t>
            </a:r>
          </a:p>
        </p:txBody>
      </p:sp>
      <p:sp>
        <p:nvSpPr>
          <p:cNvPr id="5" name="TextBox 4"/>
          <p:cNvSpPr txBox="1"/>
          <p:nvPr/>
        </p:nvSpPr>
        <p:spPr>
          <a:xfrm>
            <a:off x="613739" y="949675"/>
            <a:ext cx="3980770" cy="646331"/>
          </a:xfrm>
          <a:prstGeom prst="rect">
            <a:avLst/>
          </a:prstGeom>
          <a:noFill/>
        </p:spPr>
        <p:txBody>
          <a:bodyPr wrap="none" rtlCol="0">
            <a:spAutoFit/>
          </a:bodyPr>
          <a:lstStyle/>
          <a:p>
            <a:r>
              <a:rPr lang="en-US" sz="3600" b="1" dirty="0" smtClean="0">
                <a:effectLst>
                  <a:glow rad="101600">
                    <a:schemeClr val="bg1">
                      <a:alpha val="60000"/>
                    </a:schemeClr>
                  </a:glow>
                </a:effectLst>
                <a:latin typeface="Arial" panose="020B0604020202020204" pitchFamily="34" charset="0"/>
                <a:cs typeface="Arial" panose="020B0604020202020204" pitchFamily="34" charset="0"/>
              </a:rPr>
              <a:t>Matthew 11:28-30</a:t>
            </a:r>
            <a:endParaRPr lang="en-US" sz="3600" b="1"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6" name="Rectangle 5"/>
          <p:cNvSpPr/>
          <p:nvPr/>
        </p:nvSpPr>
        <p:spPr>
          <a:xfrm>
            <a:off x="412034" y="2201313"/>
            <a:ext cx="4112512" cy="3416320"/>
          </a:xfrm>
          <a:prstGeom prst="rect">
            <a:avLst/>
          </a:prstGeom>
        </p:spPr>
        <p:txBody>
          <a:bodyPr wrap="square">
            <a:spAutoFit/>
          </a:bodyPr>
          <a:lstStyle/>
          <a:p>
            <a:r>
              <a:rPr lang="en-US" sz="2400" b="1" baseline="30000" dirty="0" smtClean="0">
                <a:effectLst>
                  <a:glow rad="101600">
                    <a:schemeClr val="bg1">
                      <a:alpha val="60000"/>
                    </a:schemeClr>
                  </a:glow>
                </a:effectLst>
              </a:rPr>
              <a:t>28 </a:t>
            </a:r>
            <a:r>
              <a:rPr lang="en-US" sz="2400" b="1" dirty="0" smtClean="0">
                <a:effectLst>
                  <a:glow rad="101600">
                    <a:schemeClr val="bg1">
                      <a:alpha val="60000"/>
                    </a:schemeClr>
                  </a:glow>
                </a:effectLst>
              </a:rPr>
              <a:t>Come unto me, all ye that </a:t>
            </a:r>
            <a:r>
              <a:rPr lang="en-US" sz="2400" b="1" dirty="0" err="1" smtClean="0">
                <a:effectLst>
                  <a:glow rad="101600">
                    <a:schemeClr val="bg1">
                      <a:alpha val="60000"/>
                    </a:schemeClr>
                  </a:glow>
                </a:effectLst>
              </a:rPr>
              <a:t>labour</a:t>
            </a:r>
            <a:r>
              <a:rPr lang="en-US" sz="2400" b="1" dirty="0" smtClean="0">
                <a:effectLst>
                  <a:glow rad="101600">
                    <a:schemeClr val="bg1">
                      <a:alpha val="60000"/>
                    </a:schemeClr>
                  </a:glow>
                </a:effectLst>
              </a:rPr>
              <a:t> and are heavy laden, and I will give you rest.</a:t>
            </a:r>
          </a:p>
          <a:p>
            <a:r>
              <a:rPr lang="en-US" sz="2400" b="1" baseline="30000" dirty="0" smtClean="0">
                <a:effectLst>
                  <a:glow rad="101600">
                    <a:schemeClr val="bg1">
                      <a:alpha val="60000"/>
                    </a:schemeClr>
                  </a:glow>
                </a:effectLst>
              </a:rPr>
              <a:t>29 </a:t>
            </a:r>
            <a:r>
              <a:rPr lang="en-US" sz="2400" b="1" dirty="0" smtClean="0">
                <a:effectLst>
                  <a:glow rad="101600">
                    <a:schemeClr val="bg1">
                      <a:alpha val="60000"/>
                    </a:schemeClr>
                  </a:glow>
                </a:effectLst>
              </a:rPr>
              <a:t>Take my yoke upon you, and learn of me; for I am meek and lowly in heart: and ye shall find rest unto your souls.</a:t>
            </a:r>
          </a:p>
          <a:p>
            <a:r>
              <a:rPr lang="en-US" sz="2400" b="1" baseline="30000" dirty="0" smtClean="0">
                <a:effectLst>
                  <a:glow rad="101600">
                    <a:schemeClr val="bg1">
                      <a:alpha val="60000"/>
                    </a:schemeClr>
                  </a:glow>
                </a:effectLst>
              </a:rPr>
              <a:t>30 </a:t>
            </a:r>
            <a:r>
              <a:rPr lang="en-US" sz="2400" b="1" dirty="0" smtClean="0">
                <a:effectLst>
                  <a:glow rad="101600">
                    <a:schemeClr val="bg1">
                      <a:alpha val="60000"/>
                    </a:schemeClr>
                  </a:glow>
                </a:effectLst>
              </a:rPr>
              <a:t>For my yoke is easy, and my burden is light.</a:t>
            </a:r>
            <a:endParaRPr lang="en-US" sz="2400" b="1" dirty="0">
              <a:effectLst>
                <a:glow rad="101600">
                  <a:schemeClr val="bg1">
                    <a:alpha val="60000"/>
                  </a:schemeClr>
                </a:glow>
              </a:effectLst>
            </a:endParaRPr>
          </a:p>
        </p:txBody>
      </p:sp>
      <p:sp>
        <p:nvSpPr>
          <p:cNvPr id="8" name="TextBox 7"/>
          <p:cNvSpPr txBox="1"/>
          <p:nvPr/>
        </p:nvSpPr>
        <p:spPr>
          <a:xfrm>
            <a:off x="7323273" y="6333242"/>
            <a:ext cx="4634603" cy="369332"/>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1- Jesus invites us to take his yoke upon us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890" y="2201313"/>
            <a:ext cx="7163986" cy="4029742"/>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740" t="7149" r="13740" b="5507"/>
          <a:stretch/>
        </p:blipFill>
        <p:spPr>
          <a:xfrm>
            <a:off x="6771860" y="343259"/>
            <a:ext cx="3896139" cy="59899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167663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530" y="6056243"/>
            <a:ext cx="4635308" cy="646331"/>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Lesson 10</a:t>
            </a:r>
          </a:p>
          <a:p>
            <a:r>
              <a:rPr lang="en-US" dirty="0"/>
              <a:t>“Take My Yoke Upon You, and Learn of Me”</a:t>
            </a:r>
          </a:p>
        </p:txBody>
      </p:sp>
      <p:sp>
        <p:nvSpPr>
          <p:cNvPr id="3" name="TextBox 2"/>
          <p:cNvSpPr txBox="1"/>
          <p:nvPr/>
        </p:nvSpPr>
        <p:spPr>
          <a:xfrm>
            <a:off x="6874433" y="6333242"/>
            <a:ext cx="5083443" cy="369332"/>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2- Jesus declares that he is Lord of the Sabbath</a:t>
            </a:r>
          </a:p>
        </p:txBody>
      </p:sp>
      <p:sp>
        <p:nvSpPr>
          <p:cNvPr id="4" name="TextBox 3"/>
          <p:cNvSpPr txBox="1"/>
          <p:nvPr/>
        </p:nvSpPr>
        <p:spPr>
          <a:xfrm>
            <a:off x="613739" y="949675"/>
            <a:ext cx="3493264" cy="646331"/>
          </a:xfrm>
          <a:prstGeom prst="rect">
            <a:avLst/>
          </a:prstGeom>
          <a:noFill/>
        </p:spPr>
        <p:txBody>
          <a:bodyPr wrap="none" rtlCol="0">
            <a:spAutoFit/>
          </a:bodyPr>
          <a:lstStyle/>
          <a:p>
            <a:r>
              <a:rPr lang="en-US" sz="3600" b="1" dirty="0" smtClean="0">
                <a:effectLst>
                  <a:glow rad="101600">
                    <a:schemeClr val="bg1">
                      <a:alpha val="60000"/>
                    </a:schemeClr>
                  </a:glow>
                </a:effectLst>
                <a:latin typeface="Arial" panose="020B0604020202020204" pitchFamily="34" charset="0"/>
                <a:cs typeface="Arial" panose="020B0604020202020204" pitchFamily="34" charset="0"/>
              </a:rPr>
              <a:t>Matthew 12:1-2</a:t>
            </a:r>
            <a:endParaRPr lang="en-US" sz="3600" b="1"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6" name="Rectangle 5"/>
          <p:cNvSpPr/>
          <p:nvPr/>
        </p:nvSpPr>
        <p:spPr>
          <a:xfrm>
            <a:off x="778433" y="2075902"/>
            <a:ext cx="4654180" cy="2308324"/>
          </a:xfrm>
          <a:prstGeom prst="rect">
            <a:avLst/>
          </a:prstGeom>
        </p:spPr>
        <p:txBody>
          <a:bodyPr wrap="square">
            <a:spAutoFit/>
          </a:bodyPr>
          <a:lstStyle/>
          <a:p>
            <a:r>
              <a:rPr lang="en-US" sz="2400" b="1" baseline="30000" dirty="0" smtClean="0">
                <a:effectLst>
                  <a:glow rad="101600">
                    <a:schemeClr val="bg1">
                      <a:alpha val="60000"/>
                    </a:schemeClr>
                  </a:glow>
                </a:effectLst>
              </a:rPr>
              <a:t>1</a:t>
            </a:r>
            <a:r>
              <a:rPr lang="en-US" sz="2400" b="1" dirty="0">
                <a:effectLst>
                  <a:glow rad="101600">
                    <a:schemeClr val="bg1">
                      <a:alpha val="60000"/>
                    </a:schemeClr>
                  </a:glow>
                </a:effectLst>
              </a:rPr>
              <a:t> At that time Jesus went on the sabbath day through the corn; and his disciples were an hungred, and began to pluck the ears of corn and to eat</a:t>
            </a:r>
            <a:r>
              <a:rPr lang="en-US" sz="2400" b="1" dirty="0" smtClean="0">
                <a:effectLst>
                  <a:glow rad="101600">
                    <a:schemeClr val="bg1">
                      <a:alpha val="60000"/>
                    </a:schemeClr>
                  </a:glow>
                </a:effectLst>
              </a:rPr>
              <a:t>.</a:t>
            </a:r>
            <a:r>
              <a:rPr lang="en-US" sz="2400" b="1" baseline="30000" dirty="0">
                <a:effectLst>
                  <a:glow rad="101600">
                    <a:schemeClr val="bg1">
                      <a:alpha val="60000"/>
                    </a:schemeClr>
                  </a:glow>
                </a:effectLst>
              </a:rPr>
              <a:t> </a:t>
            </a:r>
            <a:endParaRPr lang="en-US" sz="2400" b="1" baseline="30000" dirty="0" smtClean="0">
              <a:effectLst>
                <a:glow rad="101600">
                  <a:schemeClr val="bg1">
                    <a:alpha val="60000"/>
                  </a:schemeClr>
                </a:glow>
              </a:effectLst>
            </a:endParaRPr>
          </a:p>
          <a:p>
            <a:r>
              <a:rPr lang="en-US" sz="2400" b="1" baseline="30000" dirty="0" smtClean="0">
                <a:effectLst>
                  <a:glow rad="101600">
                    <a:schemeClr val="bg1">
                      <a:alpha val="60000"/>
                    </a:schemeClr>
                  </a:glow>
                </a:effectLst>
              </a:rPr>
              <a:t>2</a:t>
            </a:r>
            <a:r>
              <a:rPr lang="en-US" sz="2400" b="1" dirty="0">
                <a:effectLst>
                  <a:glow rad="101600">
                    <a:schemeClr val="bg1">
                      <a:alpha val="60000"/>
                    </a:schemeClr>
                  </a:glow>
                </a:effectLst>
              </a:rPr>
              <a:t> But when the Pharisees saw it, </a:t>
            </a:r>
          </a:p>
        </p:txBody>
      </p:sp>
      <p:sp>
        <p:nvSpPr>
          <p:cNvPr id="8" name="Rectangle 7"/>
          <p:cNvSpPr/>
          <p:nvPr/>
        </p:nvSpPr>
        <p:spPr>
          <a:xfrm>
            <a:off x="845668" y="4247624"/>
            <a:ext cx="4654180" cy="1200329"/>
          </a:xfrm>
          <a:prstGeom prst="rect">
            <a:avLst/>
          </a:prstGeom>
        </p:spPr>
        <p:txBody>
          <a:bodyPr wrap="square">
            <a:spAutoFit/>
          </a:bodyPr>
          <a:lstStyle/>
          <a:p>
            <a:r>
              <a:rPr lang="en-US" sz="2400" b="1" dirty="0" smtClean="0">
                <a:effectLst>
                  <a:glow rad="101600">
                    <a:schemeClr val="bg1">
                      <a:alpha val="60000"/>
                    </a:schemeClr>
                  </a:glow>
                </a:effectLst>
              </a:rPr>
              <a:t>they </a:t>
            </a:r>
            <a:r>
              <a:rPr lang="en-US" sz="2400" b="1" dirty="0">
                <a:effectLst>
                  <a:glow rad="101600">
                    <a:schemeClr val="bg1">
                      <a:alpha val="60000"/>
                    </a:schemeClr>
                  </a:glow>
                </a:effectLst>
              </a:rPr>
              <a:t>said unto him, Behold, thy disciples do that which is not lawful to do upon the sabbath day.</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14452"/>
          <a:stretch/>
        </p:blipFill>
        <p:spPr>
          <a:xfrm>
            <a:off x="7391256" y="925760"/>
            <a:ext cx="4049795" cy="259838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82318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000" fill="hold"/>
                                        <p:tgtEl>
                                          <p:spTgt spid="9"/>
                                        </p:tgtEl>
                                        <p:attrNameLst>
                                          <p:attrName>ppt_w</p:attrName>
                                        </p:attrNameLst>
                                      </p:cBhvr>
                                      <p:tavLst>
                                        <p:tav tm="0">
                                          <p:val>
                                            <p:fltVal val="0"/>
                                          </p:val>
                                        </p:tav>
                                        <p:tav tm="100000">
                                          <p:val>
                                            <p:strVal val="#ppt_w"/>
                                          </p:val>
                                        </p:tav>
                                      </p:tavLst>
                                    </p:anim>
                                    <p:anim calcmode="lin" valueType="num">
                                      <p:cBhvr>
                                        <p:cTn id="16" dur="2000" fill="hold"/>
                                        <p:tgtEl>
                                          <p:spTgt spid="9"/>
                                        </p:tgtEl>
                                        <p:attrNameLst>
                                          <p:attrName>ppt_h</p:attrName>
                                        </p:attrNameLst>
                                      </p:cBhvr>
                                      <p:tavLst>
                                        <p:tav tm="0">
                                          <p:val>
                                            <p:fltVal val="0"/>
                                          </p:val>
                                        </p:tav>
                                        <p:tav tm="100000">
                                          <p:val>
                                            <p:strVal val="#ppt_h"/>
                                          </p:val>
                                        </p:tav>
                                      </p:tavLst>
                                    </p:anim>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b="14452"/>
          <a:stretch/>
        </p:blipFill>
        <p:spPr>
          <a:xfrm>
            <a:off x="7391256" y="925760"/>
            <a:ext cx="4049795" cy="2598382"/>
          </a:xfrm>
          <a:prstGeom prst="rect">
            <a:avLst/>
          </a:prstGeom>
          <a:ln>
            <a:solidFill>
              <a:schemeClr val="tx1"/>
            </a:solidFill>
          </a:ln>
          <a:effectLst>
            <a:outerShdw blurRad="292100" dist="139700" dir="2700000" algn="tl" rotWithShape="0">
              <a:srgbClr val="333333">
                <a:alpha val="65000"/>
              </a:srgbClr>
            </a:outerShdw>
          </a:effectLst>
        </p:spPr>
      </p:pic>
      <p:sp>
        <p:nvSpPr>
          <p:cNvPr id="6" name="Rectangle 5"/>
          <p:cNvSpPr/>
          <p:nvPr/>
        </p:nvSpPr>
        <p:spPr>
          <a:xfrm>
            <a:off x="612783" y="1467862"/>
            <a:ext cx="6396773" cy="2677656"/>
          </a:xfrm>
          <a:prstGeom prst="rect">
            <a:avLst/>
          </a:prstGeom>
        </p:spPr>
        <p:txBody>
          <a:bodyPr wrap="square">
            <a:spAutoFit/>
          </a:bodyPr>
          <a:lstStyle/>
          <a:p>
            <a:r>
              <a:rPr lang="en-US" sz="2400" b="1" baseline="30000" dirty="0">
                <a:effectLst>
                  <a:glow rad="101600">
                    <a:schemeClr val="bg1">
                      <a:alpha val="60000"/>
                    </a:schemeClr>
                  </a:glow>
                </a:effectLst>
              </a:rPr>
              <a:t>3 </a:t>
            </a:r>
            <a:r>
              <a:rPr lang="en-US" sz="2400" b="1" dirty="0">
                <a:effectLst>
                  <a:glow rad="101600">
                    <a:schemeClr val="bg1">
                      <a:alpha val="60000"/>
                    </a:schemeClr>
                  </a:glow>
                </a:effectLst>
              </a:rPr>
              <a:t>But he said unto them, Have ye not read what David did, when he was an hungred, and they that were with him;</a:t>
            </a:r>
          </a:p>
          <a:p>
            <a:r>
              <a:rPr lang="en-US" sz="2400" b="1" baseline="30000" dirty="0">
                <a:effectLst>
                  <a:glow rad="101600">
                    <a:schemeClr val="bg1">
                      <a:alpha val="60000"/>
                    </a:schemeClr>
                  </a:glow>
                </a:effectLst>
              </a:rPr>
              <a:t>4 </a:t>
            </a:r>
            <a:r>
              <a:rPr lang="en-US" sz="2400" b="1" dirty="0">
                <a:effectLst>
                  <a:glow rad="101600">
                    <a:schemeClr val="bg1">
                      <a:alpha val="60000"/>
                    </a:schemeClr>
                  </a:glow>
                </a:effectLst>
              </a:rPr>
              <a:t>How he entered into the house of God, and did eat the shewbread, which was not lawful for him to eat, neither for them which were with him, but only for the priests</a:t>
            </a:r>
            <a:r>
              <a:rPr lang="en-US" sz="2400" b="1" dirty="0" smtClean="0">
                <a:effectLst>
                  <a:glow rad="101600">
                    <a:schemeClr val="bg1">
                      <a:alpha val="60000"/>
                    </a:schemeClr>
                  </a:glow>
                </a:effectLst>
              </a:rPr>
              <a:t>?</a:t>
            </a:r>
            <a:endParaRPr lang="en-US" sz="2400" b="1" dirty="0">
              <a:effectLst>
                <a:glow rad="101600">
                  <a:schemeClr val="bg1">
                    <a:alpha val="60000"/>
                  </a:schemeClr>
                </a:glow>
              </a:effectLst>
            </a:endParaRPr>
          </a:p>
        </p:txBody>
      </p:sp>
      <p:sp>
        <p:nvSpPr>
          <p:cNvPr id="12" name="Rectangle 11"/>
          <p:cNvSpPr/>
          <p:nvPr/>
        </p:nvSpPr>
        <p:spPr>
          <a:xfrm>
            <a:off x="621981" y="3983805"/>
            <a:ext cx="11335895" cy="2308324"/>
          </a:xfrm>
          <a:prstGeom prst="rect">
            <a:avLst/>
          </a:prstGeom>
        </p:spPr>
        <p:txBody>
          <a:bodyPr wrap="square">
            <a:spAutoFit/>
          </a:bodyPr>
          <a:lstStyle/>
          <a:p>
            <a:r>
              <a:rPr lang="en-US" sz="2400" b="1" baseline="30000" dirty="0" smtClean="0">
                <a:effectLst>
                  <a:glow rad="101600">
                    <a:schemeClr val="bg1">
                      <a:alpha val="60000"/>
                    </a:schemeClr>
                  </a:glow>
                </a:effectLst>
              </a:rPr>
              <a:t>5</a:t>
            </a:r>
            <a:r>
              <a:rPr lang="en-US" sz="2400" b="1" baseline="30000" dirty="0">
                <a:effectLst>
                  <a:glow rad="101600">
                    <a:schemeClr val="bg1">
                      <a:alpha val="60000"/>
                    </a:schemeClr>
                  </a:glow>
                </a:effectLst>
              </a:rPr>
              <a:t> </a:t>
            </a:r>
            <a:r>
              <a:rPr lang="en-US" sz="2400" b="1" dirty="0">
                <a:effectLst>
                  <a:glow rad="101600">
                    <a:schemeClr val="bg1">
                      <a:alpha val="60000"/>
                    </a:schemeClr>
                  </a:glow>
                </a:effectLst>
              </a:rPr>
              <a:t>Or have ye not read in the law, how that on the sabbath days the priests in the temple profane the sabbath, and are blameless?</a:t>
            </a:r>
          </a:p>
          <a:p>
            <a:r>
              <a:rPr lang="en-US" sz="2400" b="1" baseline="30000" dirty="0">
                <a:effectLst>
                  <a:glow rad="101600">
                    <a:schemeClr val="bg1">
                      <a:alpha val="60000"/>
                    </a:schemeClr>
                  </a:glow>
                </a:effectLst>
              </a:rPr>
              <a:t>6 </a:t>
            </a:r>
            <a:r>
              <a:rPr lang="en-US" sz="2400" b="1" dirty="0">
                <a:effectLst>
                  <a:glow rad="101600">
                    <a:schemeClr val="bg1">
                      <a:alpha val="60000"/>
                    </a:schemeClr>
                  </a:glow>
                </a:effectLst>
              </a:rPr>
              <a:t>But I say unto you, That in this place is one greater than the temple.</a:t>
            </a:r>
          </a:p>
          <a:p>
            <a:r>
              <a:rPr lang="en-US" sz="2400" b="1" baseline="30000" dirty="0">
                <a:effectLst>
                  <a:glow rad="101600">
                    <a:schemeClr val="bg1">
                      <a:alpha val="60000"/>
                    </a:schemeClr>
                  </a:glow>
                </a:effectLst>
              </a:rPr>
              <a:t>7</a:t>
            </a:r>
            <a:r>
              <a:rPr lang="en-US" sz="2400" b="1" dirty="0">
                <a:effectLst>
                  <a:glow rad="101600">
                    <a:schemeClr val="bg1">
                      <a:alpha val="60000"/>
                    </a:schemeClr>
                  </a:glow>
                </a:effectLst>
              </a:rPr>
              <a:t> But if ye had known what this meaneth, I will have mercy, and not sacrifice, ye would not have condemned the guiltless.</a:t>
            </a:r>
          </a:p>
          <a:p>
            <a:r>
              <a:rPr lang="en-US" sz="2400" b="1" baseline="30000" dirty="0">
                <a:effectLst>
                  <a:glow rad="101600">
                    <a:schemeClr val="bg1">
                      <a:alpha val="60000"/>
                    </a:schemeClr>
                  </a:glow>
                </a:effectLst>
              </a:rPr>
              <a:t>8</a:t>
            </a:r>
            <a:r>
              <a:rPr lang="en-US" sz="2400" b="1" dirty="0">
                <a:effectLst>
                  <a:glow rad="101600">
                    <a:schemeClr val="bg1">
                      <a:alpha val="60000"/>
                    </a:schemeClr>
                  </a:glow>
                </a:effectLst>
              </a:rPr>
              <a:t> For the Son of man is Lord even of the sabbath day.</a:t>
            </a:r>
          </a:p>
        </p:txBody>
      </p:sp>
      <p:sp>
        <p:nvSpPr>
          <p:cNvPr id="2" name="TextBox 1"/>
          <p:cNvSpPr txBox="1"/>
          <p:nvPr/>
        </p:nvSpPr>
        <p:spPr>
          <a:xfrm>
            <a:off x="185530" y="6056243"/>
            <a:ext cx="4635308" cy="646331"/>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Lesson 10</a:t>
            </a:r>
          </a:p>
          <a:p>
            <a:r>
              <a:rPr lang="en-US" dirty="0"/>
              <a:t>“Take My Yoke Upon You, and Learn of Me”</a:t>
            </a:r>
          </a:p>
        </p:txBody>
      </p:sp>
      <p:sp>
        <p:nvSpPr>
          <p:cNvPr id="3" name="TextBox 2"/>
          <p:cNvSpPr txBox="1"/>
          <p:nvPr/>
        </p:nvSpPr>
        <p:spPr>
          <a:xfrm>
            <a:off x="6874433" y="6333242"/>
            <a:ext cx="5083443" cy="369332"/>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2- Jesus declares that he is Lord of the Sabbath</a:t>
            </a:r>
          </a:p>
        </p:txBody>
      </p:sp>
      <p:sp>
        <p:nvSpPr>
          <p:cNvPr id="5" name="TextBox 4"/>
          <p:cNvSpPr txBox="1"/>
          <p:nvPr/>
        </p:nvSpPr>
        <p:spPr>
          <a:xfrm>
            <a:off x="622711" y="963349"/>
            <a:ext cx="3493264" cy="646331"/>
          </a:xfrm>
          <a:prstGeom prst="rect">
            <a:avLst/>
          </a:prstGeom>
          <a:noFill/>
        </p:spPr>
        <p:txBody>
          <a:bodyPr wrap="none" rtlCol="0">
            <a:spAutoFit/>
          </a:bodyPr>
          <a:lstStyle/>
          <a:p>
            <a:r>
              <a:rPr lang="en-US" sz="3600" b="1" dirty="0" smtClean="0">
                <a:effectLst>
                  <a:glow rad="101600">
                    <a:schemeClr val="bg1">
                      <a:alpha val="60000"/>
                    </a:schemeClr>
                  </a:glow>
                </a:effectLst>
                <a:latin typeface="Arial" panose="020B0604020202020204" pitchFamily="34" charset="0"/>
                <a:cs typeface="Arial" panose="020B0604020202020204" pitchFamily="34" charset="0"/>
              </a:rPr>
              <a:t>Matthew 12:3-8</a:t>
            </a:r>
            <a:endParaRPr lang="en-US" sz="3600" b="1" dirty="0">
              <a:effectLst>
                <a:glow rad="101600">
                  <a:schemeClr val="bg1">
                    <a:alpha val="60000"/>
                  </a:schemeClr>
                </a:glow>
              </a:effectLst>
              <a:latin typeface="Arial" panose="020B0604020202020204" pitchFamily="34" charset="0"/>
              <a:cs typeface="Arial" panose="020B0604020202020204" pitchFamily="34" charset="0"/>
            </a:endParaRPr>
          </a:p>
        </p:txBody>
      </p:sp>
      <p:cxnSp>
        <p:nvCxnSpPr>
          <p:cNvPr id="8" name="Straight Connector 7"/>
          <p:cNvCxnSpPr/>
          <p:nvPr/>
        </p:nvCxnSpPr>
        <p:spPr>
          <a:xfrm>
            <a:off x="3999428" y="2958353"/>
            <a:ext cx="1836596"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838329" y="4399722"/>
            <a:ext cx="887506" cy="13446"/>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227294" y="5135735"/>
            <a:ext cx="6188860" cy="14489"/>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21981" y="5826051"/>
            <a:ext cx="6917132" cy="4353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541" y="856597"/>
            <a:ext cx="4876800" cy="2743200"/>
          </a:xfrm>
          <a:prstGeom prst="roundRect">
            <a:avLst>
              <a:gd name="adj" fmla="val 16667"/>
            </a:avLst>
          </a:prstGeom>
          <a:ln>
            <a:noFill/>
          </a:ln>
          <a:effectLst>
            <a:glow rad="101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978058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2000"/>
                                        <p:tgtEl>
                                          <p:spTgt spid="8"/>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2000"/>
                                        <p:tgtEl>
                                          <p:spTgt spid="9"/>
                                        </p:tgtEl>
                                      </p:cBhvr>
                                    </p:animEffect>
                                  </p:childTnLst>
                                </p:cTn>
                              </p:par>
                            </p:childTnLst>
                          </p:cTn>
                        </p:par>
                        <p:par>
                          <p:cTn id="21" fill="hold">
                            <p:stCondLst>
                              <p:cond delay="40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4000"/>
                                        <p:tgtEl>
                                          <p:spTgt spid="16"/>
                                        </p:tgtEl>
                                      </p:cBhvr>
                                    </p:animEffect>
                                  </p:childTnLst>
                                </p:cTn>
                              </p:par>
                            </p:childTnLst>
                          </p:cTn>
                        </p:par>
                        <p:par>
                          <p:cTn id="30" fill="hold">
                            <p:stCondLst>
                              <p:cond delay="4000"/>
                            </p:stCondLst>
                            <p:childTnLst>
                              <p:par>
                                <p:cTn id="31" presetID="53" presetClass="exit" presetSubtype="32" fill="hold" nodeType="afterEffect">
                                  <p:stCondLst>
                                    <p:cond delay="250"/>
                                  </p:stCondLst>
                                  <p:childTnLst>
                                    <p:anim calcmode="lin" valueType="num">
                                      <p:cBhvr>
                                        <p:cTn id="32" dur="1000"/>
                                        <p:tgtEl>
                                          <p:spTgt spid="13"/>
                                        </p:tgtEl>
                                        <p:attrNameLst>
                                          <p:attrName>ppt_w</p:attrName>
                                        </p:attrNameLst>
                                      </p:cBhvr>
                                      <p:tavLst>
                                        <p:tav tm="0">
                                          <p:val>
                                            <p:strVal val="ppt_w"/>
                                          </p:val>
                                        </p:tav>
                                        <p:tav tm="100000">
                                          <p:val>
                                            <p:fltVal val="0"/>
                                          </p:val>
                                        </p:tav>
                                      </p:tavLst>
                                    </p:anim>
                                    <p:anim calcmode="lin" valueType="num">
                                      <p:cBhvr>
                                        <p:cTn id="33" dur="1000"/>
                                        <p:tgtEl>
                                          <p:spTgt spid="13"/>
                                        </p:tgtEl>
                                        <p:attrNameLst>
                                          <p:attrName>ppt_h</p:attrName>
                                        </p:attrNameLst>
                                      </p:cBhvr>
                                      <p:tavLst>
                                        <p:tav tm="0">
                                          <p:val>
                                            <p:strVal val="ppt_h"/>
                                          </p:val>
                                        </p:tav>
                                        <p:tav tm="100000">
                                          <p:val>
                                            <p:fltVal val="0"/>
                                          </p:val>
                                        </p:tav>
                                      </p:tavLst>
                                    </p:anim>
                                    <p:animEffect transition="out" filter="fade">
                                      <p:cBhvr>
                                        <p:cTn id="34" dur="1000"/>
                                        <p:tgtEl>
                                          <p:spTgt spid="13"/>
                                        </p:tgtEl>
                                      </p:cBhvr>
                                    </p:animEffect>
                                    <p:set>
                                      <p:cBhvr>
                                        <p:cTn id="35" dur="1" fill="hold">
                                          <p:stCondLst>
                                            <p:cond delay="999"/>
                                          </p:stCondLst>
                                        </p:cTn>
                                        <p:tgtEl>
                                          <p:spTgt spid="13"/>
                                        </p:tgtEl>
                                        <p:attrNameLst>
                                          <p:attrName>style.visibility</p:attrName>
                                        </p:attrNameLst>
                                      </p:cBhvr>
                                      <p:to>
                                        <p:strVal val="hidden"/>
                                      </p:to>
                                    </p:set>
                                  </p:childTnLst>
                                </p:cTn>
                              </p:par>
                            </p:childTnLst>
                          </p:cTn>
                        </p:par>
                        <p:par>
                          <p:cTn id="36" fill="hold">
                            <p:stCondLst>
                              <p:cond delay="5250"/>
                            </p:stCondLst>
                            <p:childTnLst>
                              <p:par>
                                <p:cTn id="37" presetID="53" presetClass="entr" presetSubtype="16" fill="hold" nodeType="afterEffect">
                                  <p:stCondLst>
                                    <p:cond delay="5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2250" fill="hold"/>
                                        <p:tgtEl>
                                          <p:spTgt spid="11"/>
                                        </p:tgtEl>
                                        <p:attrNameLst>
                                          <p:attrName>ppt_w</p:attrName>
                                        </p:attrNameLst>
                                      </p:cBhvr>
                                      <p:tavLst>
                                        <p:tav tm="0">
                                          <p:val>
                                            <p:fltVal val="0"/>
                                          </p:val>
                                        </p:tav>
                                        <p:tav tm="100000">
                                          <p:val>
                                            <p:strVal val="#ppt_w"/>
                                          </p:val>
                                        </p:tav>
                                      </p:tavLst>
                                    </p:anim>
                                    <p:anim calcmode="lin" valueType="num">
                                      <p:cBhvr>
                                        <p:cTn id="40" dur="2250" fill="hold"/>
                                        <p:tgtEl>
                                          <p:spTgt spid="11"/>
                                        </p:tgtEl>
                                        <p:attrNameLst>
                                          <p:attrName>ppt_h</p:attrName>
                                        </p:attrNameLst>
                                      </p:cBhvr>
                                      <p:tavLst>
                                        <p:tav tm="0">
                                          <p:val>
                                            <p:fltVal val="0"/>
                                          </p:val>
                                        </p:tav>
                                        <p:tav tm="100000">
                                          <p:val>
                                            <p:strVal val="#ppt_h"/>
                                          </p:val>
                                        </p:tav>
                                      </p:tavLst>
                                    </p:anim>
                                    <p:animEffect transition="in" filter="fade">
                                      <p:cBhvr>
                                        <p:cTn id="41" dur="2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530" y="6056243"/>
            <a:ext cx="4635308" cy="646331"/>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Lesson 10</a:t>
            </a:r>
          </a:p>
          <a:p>
            <a:r>
              <a:rPr lang="en-US" dirty="0"/>
              <a:t>“Take My Yoke Upon You, and Learn of Me”</a:t>
            </a:r>
          </a:p>
        </p:txBody>
      </p:sp>
      <p:sp>
        <p:nvSpPr>
          <p:cNvPr id="3" name="TextBox 2"/>
          <p:cNvSpPr txBox="1"/>
          <p:nvPr/>
        </p:nvSpPr>
        <p:spPr>
          <a:xfrm>
            <a:off x="6874433" y="6333242"/>
            <a:ext cx="5083443" cy="369332"/>
          </a:xfrm>
          <a:prstGeom prst="rect">
            <a:avLst/>
          </a:prstGeom>
          <a:noFill/>
        </p:spPr>
        <p:txBody>
          <a:bodyPr wrap="none" rtlCol="0">
            <a:spAutoFit/>
          </a:bodyPr>
          <a:lstStyle>
            <a:defPPr>
              <a:defRPr lang="en-US"/>
            </a:defPPr>
            <a:lvl1pPr>
              <a:defRPr>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2- Jesus declares that he is Lord of the Sabbath</a:t>
            </a:r>
          </a:p>
        </p:txBody>
      </p:sp>
      <p:sp>
        <p:nvSpPr>
          <p:cNvPr id="5" name="TextBox 4"/>
          <p:cNvSpPr txBox="1"/>
          <p:nvPr/>
        </p:nvSpPr>
        <p:spPr>
          <a:xfrm>
            <a:off x="628996" y="949537"/>
            <a:ext cx="4006225" cy="646331"/>
          </a:xfrm>
          <a:prstGeom prst="rect">
            <a:avLst/>
          </a:prstGeom>
          <a:noFill/>
        </p:spPr>
        <p:txBody>
          <a:bodyPr wrap="none" rtlCol="0">
            <a:spAutoFit/>
          </a:bodyPr>
          <a:lstStyle/>
          <a:p>
            <a:r>
              <a:rPr lang="en-US" sz="3600" b="1" dirty="0" smtClean="0">
                <a:effectLst>
                  <a:glow rad="101600">
                    <a:schemeClr val="bg1">
                      <a:alpha val="60000"/>
                    </a:schemeClr>
                  </a:glow>
                </a:effectLst>
                <a:latin typeface="Arial" panose="020B0604020202020204" pitchFamily="34" charset="0"/>
                <a:cs typeface="Arial" panose="020B0604020202020204" pitchFamily="34" charset="0"/>
              </a:rPr>
              <a:t>Matthew 12:10-13</a:t>
            </a:r>
            <a:endParaRPr lang="en-US" sz="3600" b="1"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6" name="Rectangle 5"/>
          <p:cNvSpPr/>
          <p:nvPr/>
        </p:nvSpPr>
        <p:spPr>
          <a:xfrm>
            <a:off x="533248" y="2112710"/>
            <a:ext cx="6257365" cy="1569660"/>
          </a:xfrm>
          <a:prstGeom prst="rect">
            <a:avLst/>
          </a:prstGeom>
        </p:spPr>
        <p:txBody>
          <a:bodyPr wrap="square">
            <a:spAutoFit/>
          </a:bodyPr>
          <a:lstStyle/>
          <a:p>
            <a:r>
              <a:rPr lang="en-US" sz="2400" b="1" baseline="30000" dirty="0" smtClean="0">
                <a:effectLst>
                  <a:glow rad="101600">
                    <a:schemeClr val="bg1">
                      <a:alpha val="60000"/>
                    </a:schemeClr>
                  </a:glow>
                </a:effectLst>
              </a:rPr>
              <a:t>10 </a:t>
            </a:r>
            <a:r>
              <a:rPr lang="en-US" sz="2400" b="1" dirty="0" smtClean="0">
                <a:effectLst>
                  <a:glow rad="101600">
                    <a:schemeClr val="bg1">
                      <a:alpha val="60000"/>
                    </a:schemeClr>
                  </a:glow>
                </a:effectLst>
              </a:rPr>
              <a:t>And, behold, there was a man which had his hand withered. And they asked him, saying, Is it lawful to heal on the sabbath days? that they might accuse him.</a:t>
            </a:r>
          </a:p>
        </p:txBody>
      </p:sp>
      <p:sp>
        <p:nvSpPr>
          <p:cNvPr id="7" name="Rectangle 6"/>
          <p:cNvSpPr/>
          <p:nvPr/>
        </p:nvSpPr>
        <p:spPr>
          <a:xfrm>
            <a:off x="533248" y="3574794"/>
            <a:ext cx="10071062" cy="2677656"/>
          </a:xfrm>
          <a:prstGeom prst="rect">
            <a:avLst/>
          </a:prstGeom>
        </p:spPr>
        <p:txBody>
          <a:bodyPr wrap="square">
            <a:spAutoFit/>
          </a:bodyPr>
          <a:lstStyle/>
          <a:p>
            <a:r>
              <a:rPr lang="en-US" sz="2400" b="1" baseline="30000" dirty="0" smtClean="0">
                <a:effectLst>
                  <a:glow rad="101600">
                    <a:schemeClr val="bg1">
                      <a:alpha val="60000"/>
                    </a:schemeClr>
                  </a:glow>
                </a:effectLst>
              </a:rPr>
              <a:t>11 </a:t>
            </a:r>
            <a:r>
              <a:rPr lang="en-US" sz="2400" b="1" dirty="0" smtClean="0">
                <a:effectLst>
                  <a:glow rad="101600">
                    <a:schemeClr val="bg1">
                      <a:alpha val="60000"/>
                    </a:schemeClr>
                  </a:glow>
                </a:effectLst>
              </a:rPr>
              <a:t>And he said unto them, What man shall there be among you, that shall have one sheep, and if it fall into a pit on the sabbath day, will he not lay hold on it, and lift it out?</a:t>
            </a:r>
          </a:p>
          <a:p>
            <a:r>
              <a:rPr lang="en-US" sz="2400" b="1" baseline="30000" dirty="0" smtClean="0">
                <a:effectLst>
                  <a:glow rad="101600">
                    <a:schemeClr val="bg1">
                      <a:alpha val="60000"/>
                    </a:schemeClr>
                  </a:glow>
                </a:effectLst>
              </a:rPr>
              <a:t>12 </a:t>
            </a:r>
            <a:r>
              <a:rPr lang="en-US" sz="2400" b="1" dirty="0" smtClean="0">
                <a:effectLst>
                  <a:glow rad="101600">
                    <a:schemeClr val="bg1">
                      <a:alpha val="60000"/>
                    </a:schemeClr>
                  </a:glow>
                </a:effectLst>
              </a:rPr>
              <a:t>How much then is a man better than a sheep? Wherefore it is lawful to do well on the sabbath days.</a:t>
            </a:r>
          </a:p>
          <a:p>
            <a:r>
              <a:rPr lang="en-US" sz="2400" b="1" baseline="30000" dirty="0" smtClean="0">
                <a:effectLst>
                  <a:glow rad="101600">
                    <a:schemeClr val="bg1">
                      <a:alpha val="60000"/>
                    </a:schemeClr>
                  </a:glow>
                </a:effectLst>
              </a:rPr>
              <a:t>13 </a:t>
            </a:r>
            <a:r>
              <a:rPr lang="en-US" sz="2400" b="1" dirty="0" smtClean="0">
                <a:effectLst>
                  <a:glow rad="101600">
                    <a:schemeClr val="bg1">
                      <a:alpha val="60000"/>
                    </a:schemeClr>
                  </a:glow>
                </a:effectLst>
              </a:rPr>
              <a:t>Then </a:t>
            </a:r>
            <a:r>
              <a:rPr lang="en-US" sz="2400" b="1" dirty="0" err="1" smtClean="0">
                <a:effectLst>
                  <a:glow rad="101600">
                    <a:schemeClr val="bg1">
                      <a:alpha val="60000"/>
                    </a:schemeClr>
                  </a:glow>
                </a:effectLst>
              </a:rPr>
              <a:t>saith</a:t>
            </a:r>
            <a:r>
              <a:rPr lang="en-US" sz="2400" b="1" dirty="0" smtClean="0">
                <a:effectLst>
                  <a:glow rad="101600">
                    <a:schemeClr val="bg1">
                      <a:alpha val="60000"/>
                    </a:schemeClr>
                  </a:glow>
                </a:effectLst>
              </a:rPr>
              <a:t> he to the man, Stretch forth thine hand. And he </a:t>
            </a:r>
          </a:p>
          <a:p>
            <a:r>
              <a:rPr lang="en-US" sz="2400" b="1" dirty="0" smtClean="0">
                <a:effectLst>
                  <a:glow rad="101600">
                    <a:schemeClr val="bg1">
                      <a:alpha val="60000"/>
                    </a:schemeClr>
                  </a:glow>
                </a:effectLst>
              </a:rPr>
              <a:t>stretched it forth; and it was restored whole, like as the other.</a:t>
            </a:r>
            <a:endParaRPr lang="en-US" sz="2400" b="1" dirty="0">
              <a:effectLst>
                <a:glow rad="101600">
                  <a:schemeClr val="bg1">
                    <a:alpha val="60000"/>
                  </a:schemeClr>
                </a:glo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841" y="845041"/>
            <a:ext cx="4876800" cy="2743200"/>
          </a:xfrm>
          <a:prstGeom prst="roundRect">
            <a:avLst>
              <a:gd name="adj" fmla="val 16667"/>
            </a:avLst>
          </a:prstGeom>
          <a:ln>
            <a:noFill/>
          </a:ln>
          <a:effectLst>
            <a:glow rad="101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0428" y="3124670"/>
            <a:ext cx="4170374" cy="3127780"/>
          </a:xfrm>
          <a:prstGeom prst="rect">
            <a:avLst/>
          </a:prstGeom>
          <a:effectLst>
            <a:glow rad="101600">
              <a:schemeClr val="bg1">
                <a:alpha val="60000"/>
              </a:schemeClr>
            </a:glow>
          </a:effectLst>
        </p:spPr>
      </p:pic>
      <p:cxnSp>
        <p:nvCxnSpPr>
          <p:cNvPr id="10" name="Straight Connector 9"/>
          <p:cNvCxnSpPr/>
          <p:nvPr/>
        </p:nvCxnSpPr>
        <p:spPr>
          <a:xfrm>
            <a:off x="3317450" y="3235752"/>
            <a:ext cx="1836596" cy="1"/>
          </a:xfrm>
          <a:prstGeom prst="line">
            <a:avLst/>
          </a:prstGeom>
          <a:ln w="571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17501" y="4370791"/>
            <a:ext cx="1836596" cy="1"/>
          </a:xfrm>
          <a:prstGeom prst="line">
            <a:avLst/>
          </a:prstGeom>
          <a:ln w="571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62426" y="5451239"/>
            <a:ext cx="1836596" cy="1"/>
          </a:xfrm>
          <a:prstGeom prst="line">
            <a:avLst/>
          </a:prstGeom>
          <a:ln w="571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697" y="730124"/>
            <a:ext cx="1828800" cy="1828800"/>
          </a:xfrm>
          <a:prstGeom prst="rect">
            <a:avLst/>
          </a:prstGeom>
          <a:effectLst>
            <a:glow rad="101600">
              <a:schemeClr val="bg1">
                <a:alpha val="60000"/>
              </a:schemeClr>
            </a:glow>
          </a:effectLst>
        </p:spPr>
      </p:pic>
    </p:spTree>
    <p:extLst>
      <p:ext uri="{BB962C8B-B14F-4D97-AF65-F5344CB8AC3E}">
        <p14:creationId xmlns:p14="http://schemas.microsoft.com/office/powerpoint/2010/main" val="29138298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2000"/>
                                        <p:tgtEl>
                                          <p:spTgt spid="12"/>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2000"/>
                                        <p:tgtEl>
                                          <p:spTgt spid="13"/>
                                        </p:tgtEl>
                                      </p:cBhvr>
                                    </p:animEffect>
                                  </p:childTnLst>
                                </p:cTn>
                              </p:par>
                            </p:childTnLst>
                          </p:cTn>
                        </p:par>
                        <p:par>
                          <p:cTn id="16" fill="hold">
                            <p:stCondLst>
                              <p:cond delay="6000"/>
                            </p:stCondLst>
                            <p:childTnLst>
                              <p:par>
                                <p:cTn id="17" presetID="10" presetClass="entr" presetSubtype="0" fill="hold" nodeType="afterEffect">
                                  <p:stCondLst>
                                    <p:cond delay="2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777</Words>
  <Application>Microsoft Office PowerPoint</Application>
  <PresentationFormat>Widescreen</PresentationFormat>
  <Paragraphs>112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Times New Roman</vt:lpstr>
      <vt:lpstr>Calibri Light</vt:lpstr>
      <vt:lpstr>Brush Script MT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Granite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Dennis N</dc:creator>
  <cp:lastModifiedBy>Roberts, Dennis N</cp:lastModifiedBy>
  <cp:revision>136</cp:revision>
  <dcterms:created xsi:type="dcterms:W3CDTF">2015-02-22T21:22:40Z</dcterms:created>
  <dcterms:modified xsi:type="dcterms:W3CDTF">2015-03-04T03:49:48Z</dcterms:modified>
</cp:coreProperties>
</file>