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7" r:id="rId3"/>
    <p:sldId id="285" r:id="rId4"/>
    <p:sldId id="259" r:id="rId5"/>
    <p:sldId id="260" r:id="rId6"/>
    <p:sldId id="261" r:id="rId7"/>
    <p:sldId id="271" r:id="rId8"/>
    <p:sldId id="268" r:id="rId9"/>
    <p:sldId id="282" r:id="rId10"/>
    <p:sldId id="269" r:id="rId11"/>
    <p:sldId id="272" r:id="rId12"/>
    <p:sldId id="273" r:id="rId13"/>
    <p:sldId id="274" r:id="rId14"/>
    <p:sldId id="275" r:id="rId15"/>
    <p:sldId id="276" r:id="rId16"/>
    <p:sldId id="262" r:id="rId17"/>
    <p:sldId id="283" r:id="rId18"/>
    <p:sldId id="278" r:id="rId19"/>
    <p:sldId id="277" r:id="rId20"/>
    <p:sldId id="263" r:id="rId21"/>
    <p:sldId id="284" r:id="rId22"/>
    <p:sldId id="279" r:id="rId23"/>
    <p:sldId id="264" r:id="rId24"/>
    <p:sldId id="286" r:id="rId25"/>
    <p:sldId id="280" r:id="rId26"/>
    <p:sldId id="281" r:id="rId27"/>
    <p:sldId id="266" r:id="rId28"/>
    <p:sldId id="287" r:id="rId29"/>
  </p:sldIdLst>
  <p:sldSz cx="12192000" cy="6858000"/>
  <p:notesSz cx="6858000" cy="9144000"/>
  <p:embeddedFontLst>
    <p:embeddedFont>
      <p:font typeface="Elephant" panose="02020904090505020303" pitchFamily="18" charset="0"/>
      <p:regular r:id="rId30"/>
      <p:italic r:id="rId31"/>
    </p:embeddedFont>
    <p:embeddedFont>
      <p:font typeface="Calibri" panose="020F0502020204030204" pitchFamily="34" charset="0"/>
      <p:regular r:id="rId32"/>
      <p:bold r:id="rId33"/>
      <p:italic r:id="rId34"/>
      <p:boldItalic r:id="rId35"/>
    </p:embeddedFont>
    <p:embeddedFont>
      <p:font typeface="Algerian" panose="04020705040A02060702" pitchFamily="82" charset="0"/>
      <p:regular r:id="rId36"/>
    </p:embeddedFont>
    <p:embeddedFont>
      <p:font typeface="Arial Rounded MT Bold" panose="020F0704030504030204" pitchFamily="34" charset="0"/>
      <p:regular r:id="rId37"/>
    </p:embeddedFont>
    <p:embeddedFont>
      <p:font typeface="Calibri Light" panose="020F0302020204030204" pitchFamily="34" charset="0"/>
      <p:regular r:id="rId38"/>
      <p:italic r:id="rId39"/>
    </p:embeddedFont>
    <p:embeddedFont>
      <p:font typeface="Brush Script MT" panose="03060802040406070304" pitchFamily="66" charset="0"/>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CC"/>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1F382-92DA-4AB4-9BD8-33E43140A03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1681715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F382-92DA-4AB4-9BD8-33E43140A03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261578814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F382-92DA-4AB4-9BD8-33E43140A03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169272327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1F382-92DA-4AB4-9BD8-33E43140A03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41012762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1F382-92DA-4AB4-9BD8-33E43140A03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199872343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1F382-92DA-4AB4-9BD8-33E43140A03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234843765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F382-92DA-4AB4-9BD8-33E43140A03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1183996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1F382-92DA-4AB4-9BD8-33E43140A03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269937161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1F382-92DA-4AB4-9BD8-33E43140A03C}"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27356432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1F382-92DA-4AB4-9BD8-33E43140A03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34472994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1F382-92DA-4AB4-9BD8-33E43140A03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81EB-0B97-4B6B-83C4-5AAE021CA9F3}" type="slidenum">
              <a:rPr lang="en-US" smtClean="0"/>
              <a:t>‹#›</a:t>
            </a:fld>
            <a:endParaRPr lang="en-US"/>
          </a:p>
        </p:txBody>
      </p:sp>
    </p:spTree>
    <p:extLst>
      <p:ext uri="{BB962C8B-B14F-4D97-AF65-F5344CB8AC3E}">
        <p14:creationId xmlns:p14="http://schemas.microsoft.com/office/powerpoint/2010/main" val="130233824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1F382-92DA-4AB4-9BD8-33E43140A03C}" type="datetimeFigureOut">
              <a:rPr lang="en-US" smtClean="0"/>
              <a:t>3/13/2015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181EB-0B97-4B6B-83C4-5AAE021CA9F3}" type="slidenum">
              <a:rPr lang="en-US" smtClean="0"/>
              <a:t>‹#›</a:t>
            </a:fld>
            <a:endParaRPr lang="en-US"/>
          </a:p>
        </p:txBody>
      </p:sp>
    </p:spTree>
    <p:extLst>
      <p:ext uri="{BB962C8B-B14F-4D97-AF65-F5344CB8AC3E}">
        <p14:creationId xmlns:p14="http://schemas.microsoft.com/office/powerpoint/2010/main" val="371779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0556"/>
            <a:ext cx="4420473" cy="4098147"/>
          </a:xfrm>
          <a:prstGeom prst="rect">
            <a:avLst/>
          </a:prstGeom>
          <a:effectLst>
            <a:glow rad="101600">
              <a:schemeClr val="bg1">
                <a:alpha val="60000"/>
              </a:schemeClr>
            </a:glow>
          </a:effectLst>
        </p:spPr>
      </p:pic>
    </p:spTree>
    <p:extLst>
      <p:ext uri="{BB962C8B-B14F-4D97-AF65-F5344CB8AC3E}">
        <p14:creationId xmlns:p14="http://schemas.microsoft.com/office/powerpoint/2010/main" val="20966060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51792" y="921360"/>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14-18</a:t>
            </a:r>
          </a:p>
        </p:txBody>
      </p:sp>
      <p:sp>
        <p:nvSpPr>
          <p:cNvPr id="2" name="Rectangle 1"/>
          <p:cNvSpPr/>
          <p:nvPr/>
        </p:nvSpPr>
        <p:spPr>
          <a:xfrm>
            <a:off x="412377" y="1797784"/>
            <a:ext cx="7534836" cy="4893647"/>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a:effectLst>
                  <a:glow rad="127000">
                    <a:schemeClr val="bg1">
                      <a:alpha val="60000"/>
                    </a:schemeClr>
                  </a:glow>
                </a:effectLst>
              </a:rPr>
              <a:t>14</a:t>
            </a:r>
            <a:r>
              <a:rPr lang="en-US" sz="2400" b="1" dirty="0">
                <a:effectLst>
                  <a:glow rad="127000">
                    <a:schemeClr val="bg1">
                      <a:alpha val="60000"/>
                    </a:schemeClr>
                  </a:glow>
                </a:effectLst>
              </a:rPr>
              <a:t> Afterward Jesus findeth him in the temple, and said unto him, Behold, thou art made whole: sin no more, lest a worse thing come unto thee.</a:t>
            </a:r>
          </a:p>
          <a:p>
            <a:r>
              <a:rPr lang="en-US" sz="2400" b="1" baseline="30000" dirty="0">
                <a:effectLst>
                  <a:glow rad="127000">
                    <a:schemeClr val="bg1">
                      <a:alpha val="60000"/>
                    </a:schemeClr>
                  </a:glow>
                </a:effectLst>
              </a:rPr>
              <a:t>15 </a:t>
            </a:r>
            <a:r>
              <a:rPr lang="en-US" sz="2400" b="1" dirty="0">
                <a:effectLst>
                  <a:glow rad="127000">
                    <a:schemeClr val="bg1">
                      <a:alpha val="60000"/>
                    </a:schemeClr>
                  </a:glow>
                </a:effectLst>
              </a:rPr>
              <a:t>The man departed, and told the Jews that it was Jesus, which had made him whole.</a:t>
            </a:r>
          </a:p>
          <a:p>
            <a:r>
              <a:rPr lang="en-US" sz="2400" b="1" baseline="30000" dirty="0">
                <a:effectLst>
                  <a:glow rad="127000">
                    <a:schemeClr val="bg1">
                      <a:alpha val="60000"/>
                    </a:schemeClr>
                  </a:glow>
                </a:effectLst>
              </a:rPr>
              <a:t>16</a:t>
            </a:r>
            <a:r>
              <a:rPr lang="en-US" sz="2400" b="1" dirty="0">
                <a:effectLst>
                  <a:glow rad="127000">
                    <a:schemeClr val="bg1">
                      <a:alpha val="60000"/>
                    </a:schemeClr>
                  </a:glow>
                </a:effectLst>
              </a:rPr>
              <a:t> And therefore did the Jews persecute Jesus, and sought to slay him, because he had done these things on the sabbath day.</a:t>
            </a:r>
          </a:p>
          <a:p>
            <a:r>
              <a:rPr lang="en-US" sz="2400" b="1" baseline="30000" dirty="0">
                <a:effectLst>
                  <a:glow rad="127000">
                    <a:schemeClr val="bg1">
                      <a:alpha val="60000"/>
                    </a:schemeClr>
                  </a:glow>
                </a:effectLst>
              </a:rPr>
              <a:t>17 </a:t>
            </a:r>
            <a:r>
              <a:rPr lang="en-US" sz="2400" b="1" dirty="0">
                <a:effectLst>
                  <a:glow rad="127000">
                    <a:schemeClr val="bg1">
                      <a:alpha val="60000"/>
                    </a:schemeClr>
                  </a:glow>
                </a:effectLst>
              </a:rPr>
              <a:t>But Jesus answered them, My Father </a:t>
            </a:r>
            <a:r>
              <a:rPr lang="en-US" sz="2400" b="1" dirty="0" err="1">
                <a:effectLst>
                  <a:glow rad="127000">
                    <a:schemeClr val="bg1">
                      <a:alpha val="60000"/>
                    </a:schemeClr>
                  </a:glow>
                </a:effectLst>
              </a:rPr>
              <a:t>worketh</a:t>
            </a:r>
            <a:r>
              <a:rPr lang="en-US" sz="2400" b="1" dirty="0">
                <a:effectLst>
                  <a:glow rad="127000">
                    <a:schemeClr val="bg1">
                      <a:alpha val="60000"/>
                    </a:schemeClr>
                  </a:glow>
                </a:effectLst>
              </a:rPr>
              <a:t> hitherto, and I work.</a:t>
            </a:r>
          </a:p>
          <a:p>
            <a:r>
              <a:rPr lang="en-US" sz="2400" b="1" baseline="30000" dirty="0">
                <a:effectLst>
                  <a:glow rad="127000">
                    <a:schemeClr val="bg1">
                      <a:alpha val="60000"/>
                    </a:schemeClr>
                  </a:glow>
                </a:effectLst>
              </a:rPr>
              <a:t>18 </a:t>
            </a:r>
            <a:r>
              <a:rPr lang="en-US" sz="2400" b="1" dirty="0">
                <a:effectLst>
                  <a:glow rad="127000">
                    <a:schemeClr val="bg1">
                      <a:alpha val="60000"/>
                    </a:schemeClr>
                  </a:glow>
                </a:effectLst>
              </a:rPr>
              <a:t>Therefore the Jews sought the more to kill him, because he not only had broken the sabbath, but said also that God was his Father, making himself equal with God.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920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10368" y="948831"/>
            <a:ext cx="2549096"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20</a:t>
            </a:r>
          </a:p>
        </p:txBody>
      </p:sp>
      <p:sp>
        <p:nvSpPr>
          <p:cNvPr id="2" name="Rectangle 1"/>
          <p:cNvSpPr/>
          <p:nvPr/>
        </p:nvSpPr>
        <p:spPr>
          <a:xfrm>
            <a:off x="412376" y="1797784"/>
            <a:ext cx="4387709" cy="1938992"/>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20 </a:t>
            </a:r>
            <a:r>
              <a:rPr lang="en-US" sz="2400" b="1" dirty="0" smtClean="0">
                <a:effectLst>
                  <a:glow rad="127000">
                    <a:schemeClr val="bg1">
                      <a:alpha val="60000"/>
                    </a:schemeClr>
                  </a:glow>
                </a:effectLst>
              </a:rPr>
              <a:t>For the Father </a:t>
            </a:r>
            <a:r>
              <a:rPr lang="en-US" sz="2400" b="1" dirty="0" err="1" smtClean="0">
                <a:effectLst>
                  <a:glow rad="127000">
                    <a:schemeClr val="bg1">
                      <a:alpha val="60000"/>
                    </a:schemeClr>
                  </a:glow>
                </a:effectLst>
              </a:rPr>
              <a:t>loveth</a:t>
            </a:r>
            <a:r>
              <a:rPr lang="en-US" sz="2400" b="1" dirty="0" smtClean="0">
                <a:effectLst>
                  <a:glow rad="127000">
                    <a:schemeClr val="bg1">
                      <a:alpha val="60000"/>
                    </a:schemeClr>
                  </a:glow>
                </a:effectLst>
              </a:rPr>
              <a:t> the Son, and </a:t>
            </a:r>
            <a:r>
              <a:rPr lang="en-US" sz="2400" b="1" dirty="0" err="1" smtClean="0">
                <a:effectLst>
                  <a:glow rad="127000">
                    <a:schemeClr val="bg1">
                      <a:alpha val="60000"/>
                    </a:schemeClr>
                  </a:glow>
                </a:effectLst>
              </a:rPr>
              <a:t>sheweth</a:t>
            </a:r>
            <a:r>
              <a:rPr lang="en-US" sz="2400" b="1" dirty="0" smtClean="0">
                <a:effectLst>
                  <a:glow rad="127000">
                    <a:schemeClr val="bg1">
                      <a:alpha val="60000"/>
                    </a:schemeClr>
                  </a:glow>
                </a:effectLst>
              </a:rPr>
              <a:t> him all things that himself doeth: and he will shew him greater works than these, that ye may marvel.</a:t>
            </a:r>
            <a:endParaRPr lang="en-US" sz="2400" b="1" dirty="0">
              <a:effectLst>
                <a:glow rad="127000">
                  <a:schemeClr val="bg1">
                    <a:alpha val="60000"/>
                  </a:schemeClr>
                </a:glo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9130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36872" y="962083"/>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21-29</a:t>
            </a:r>
          </a:p>
        </p:txBody>
      </p:sp>
      <p:sp>
        <p:nvSpPr>
          <p:cNvPr id="2" name="Rectangle 1"/>
          <p:cNvSpPr/>
          <p:nvPr/>
        </p:nvSpPr>
        <p:spPr>
          <a:xfrm>
            <a:off x="412376" y="1797784"/>
            <a:ext cx="4199965" cy="1569660"/>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21 </a:t>
            </a:r>
            <a:r>
              <a:rPr lang="en-US" sz="2400" b="1" dirty="0" smtClean="0">
                <a:effectLst>
                  <a:glow rad="127000">
                    <a:schemeClr val="bg1">
                      <a:alpha val="60000"/>
                    </a:schemeClr>
                  </a:glow>
                </a:effectLst>
              </a:rPr>
              <a:t>For as the Father raiseth up the dead, and quickeneth them; even so the Son quickeneth whom he will.</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8330271" y="3703344"/>
            <a:ext cx="2871299"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1-Resurrection</a:t>
            </a:r>
          </a:p>
        </p:txBody>
      </p:sp>
    </p:spTree>
    <p:extLst>
      <p:ext uri="{BB962C8B-B14F-4D97-AF65-F5344CB8AC3E}">
        <p14:creationId xmlns:p14="http://schemas.microsoft.com/office/powerpoint/2010/main" val="3433277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23620" y="948831"/>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21-29</a:t>
            </a:r>
          </a:p>
        </p:txBody>
      </p:sp>
      <p:sp>
        <p:nvSpPr>
          <p:cNvPr id="2" name="Rectangle 1"/>
          <p:cNvSpPr/>
          <p:nvPr/>
        </p:nvSpPr>
        <p:spPr>
          <a:xfrm>
            <a:off x="412376" y="1797784"/>
            <a:ext cx="4199965" cy="1200329"/>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22 </a:t>
            </a:r>
            <a:r>
              <a:rPr lang="en-US" sz="2400" b="1" dirty="0" smtClean="0">
                <a:effectLst>
                  <a:glow rad="127000">
                    <a:schemeClr val="bg1">
                      <a:alpha val="60000"/>
                    </a:schemeClr>
                  </a:glow>
                </a:effectLst>
              </a:rPr>
              <a:t>For the Father judgeth no man, but hath committed all judgment unto the Son: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8074777" y="4267144"/>
            <a:ext cx="3339376"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2-Jesus is Judge</a:t>
            </a:r>
          </a:p>
        </p:txBody>
      </p:sp>
      <p:sp>
        <p:nvSpPr>
          <p:cNvPr id="10" name="TextBox 9"/>
          <p:cNvSpPr txBox="1"/>
          <p:nvPr/>
        </p:nvSpPr>
        <p:spPr>
          <a:xfrm>
            <a:off x="8276482" y="3661174"/>
            <a:ext cx="2871299"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1-Resurrection</a:t>
            </a:r>
          </a:p>
        </p:txBody>
      </p:sp>
    </p:spTree>
    <p:extLst>
      <p:ext uri="{BB962C8B-B14F-4D97-AF65-F5344CB8AC3E}">
        <p14:creationId xmlns:p14="http://schemas.microsoft.com/office/powerpoint/2010/main" val="3053466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23620" y="948831"/>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21-29</a:t>
            </a:r>
          </a:p>
        </p:txBody>
      </p:sp>
      <p:sp>
        <p:nvSpPr>
          <p:cNvPr id="2" name="Rectangle 1"/>
          <p:cNvSpPr/>
          <p:nvPr/>
        </p:nvSpPr>
        <p:spPr>
          <a:xfrm>
            <a:off x="412376" y="1797784"/>
            <a:ext cx="4513759" cy="2308324"/>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24 </a:t>
            </a:r>
            <a:r>
              <a:rPr lang="en-US" sz="2400" b="1" dirty="0" smtClean="0">
                <a:effectLst>
                  <a:glow rad="127000">
                    <a:schemeClr val="bg1">
                      <a:alpha val="60000"/>
                    </a:schemeClr>
                  </a:glow>
                </a:effectLst>
              </a:rPr>
              <a:t>Verily, verily, I say unto you, He that heareth my word, and believeth on him that sent me, hath everlasting life, and shall not come into condemnation; but is passed from death unto life.</a:t>
            </a:r>
            <a:endParaRPr lang="en-US" sz="2400" b="1" dirty="0">
              <a:effectLst>
                <a:glow rad="127000">
                  <a:schemeClr val="bg1">
                    <a:alpha val="60000"/>
                  </a:schemeClr>
                </a:glo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8330271" y="3703344"/>
            <a:ext cx="2871299"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1-Resurrection</a:t>
            </a:r>
          </a:p>
        </p:txBody>
      </p:sp>
      <p:sp>
        <p:nvSpPr>
          <p:cNvPr id="9" name="TextBox 8"/>
          <p:cNvSpPr txBox="1"/>
          <p:nvPr/>
        </p:nvSpPr>
        <p:spPr>
          <a:xfrm>
            <a:off x="7923079" y="4960293"/>
            <a:ext cx="3788794"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3-Everlasting Life</a:t>
            </a:r>
            <a:endParaRPr lang="en-US" sz="4400" b="1" dirty="0">
              <a:ln>
                <a:solidFill>
                  <a:schemeClr val="bg1"/>
                </a:solidFill>
              </a:ln>
              <a:solidFill>
                <a:schemeClr val="accent4"/>
              </a:solidFill>
              <a:effectLst>
                <a:glow rad="101600">
                  <a:schemeClr val="tx1">
                    <a:alpha val="60000"/>
                  </a:schemeClr>
                </a:glow>
              </a:effectLst>
              <a:latin typeface="Brush Script MT" panose="03060802040406070304" pitchFamily="66" charset="0"/>
            </a:endParaRPr>
          </a:p>
        </p:txBody>
      </p:sp>
      <p:sp>
        <p:nvSpPr>
          <p:cNvPr id="10" name="TextBox 9"/>
          <p:cNvSpPr txBox="1"/>
          <p:nvPr/>
        </p:nvSpPr>
        <p:spPr>
          <a:xfrm>
            <a:off x="8074777" y="4267144"/>
            <a:ext cx="3339376"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2-Jesus is Judge</a:t>
            </a:r>
          </a:p>
        </p:txBody>
      </p:sp>
    </p:spTree>
    <p:extLst>
      <p:ext uri="{BB962C8B-B14F-4D97-AF65-F5344CB8AC3E}">
        <p14:creationId xmlns:p14="http://schemas.microsoft.com/office/powerpoint/2010/main" val="517743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10368" y="948831"/>
            <a:ext cx="2549096"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39</a:t>
            </a:r>
          </a:p>
        </p:txBody>
      </p:sp>
      <p:sp>
        <p:nvSpPr>
          <p:cNvPr id="2" name="Rectangle 1"/>
          <p:cNvSpPr/>
          <p:nvPr/>
        </p:nvSpPr>
        <p:spPr>
          <a:xfrm>
            <a:off x="412376" y="1797784"/>
            <a:ext cx="4199965" cy="1569660"/>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39 </a:t>
            </a:r>
            <a:r>
              <a:rPr lang="en-US" sz="2400" b="1" dirty="0" smtClean="0">
                <a:effectLst>
                  <a:glow rad="127000">
                    <a:schemeClr val="bg1">
                      <a:alpha val="60000"/>
                    </a:schemeClr>
                  </a:glow>
                </a:effectLst>
              </a:rPr>
              <a:t>Search the scriptures; for in them ye think ye have eternal life: and they are they which testify of me.</a:t>
            </a:r>
            <a:endParaRPr lang="en-US" sz="2400" b="1" dirty="0">
              <a:effectLst>
                <a:glow rad="127000">
                  <a:schemeClr val="bg1">
                    <a:alpha val="60000"/>
                  </a:schemeClr>
                </a:glo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093" y="1939121"/>
            <a:ext cx="6911788" cy="3887881"/>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8330271" y="3703344"/>
            <a:ext cx="2871299"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1-Resurrection</a:t>
            </a:r>
          </a:p>
        </p:txBody>
      </p:sp>
      <p:sp>
        <p:nvSpPr>
          <p:cNvPr id="10" name="TextBox 9"/>
          <p:cNvSpPr txBox="1"/>
          <p:nvPr/>
        </p:nvSpPr>
        <p:spPr>
          <a:xfrm>
            <a:off x="7923079" y="4960293"/>
            <a:ext cx="3788794" cy="769441"/>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3-Everlasting Life</a:t>
            </a:r>
            <a:endParaRPr lang="en-US" sz="4400" b="1" dirty="0">
              <a:ln>
                <a:solidFill>
                  <a:schemeClr val="bg1"/>
                </a:solidFill>
              </a:ln>
              <a:solidFill>
                <a:schemeClr val="accent4"/>
              </a:solidFill>
              <a:effectLst>
                <a:glow rad="101600">
                  <a:schemeClr val="tx1">
                    <a:alpha val="60000"/>
                  </a:schemeClr>
                </a:glow>
              </a:effectLst>
              <a:latin typeface="Brush Script MT" panose="03060802040406070304" pitchFamily="66" charset="0"/>
            </a:endParaRPr>
          </a:p>
        </p:txBody>
      </p:sp>
      <p:sp>
        <p:nvSpPr>
          <p:cNvPr id="11" name="TextBox 10"/>
          <p:cNvSpPr txBox="1"/>
          <p:nvPr/>
        </p:nvSpPr>
        <p:spPr>
          <a:xfrm>
            <a:off x="8074777" y="4267144"/>
            <a:ext cx="3339376"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rPr>
              <a:t>2-Jesus is Judge</a:t>
            </a:r>
          </a:p>
          <a:p>
            <a:endParaRPr lang="en-US" sz="4400" b="1" dirty="0" smtClean="0">
              <a:ln>
                <a:solidFill>
                  <a:schemeClr val="bg1"/>
                </a:solidFill>
              </a:ln>
              <a:solidFill>
                <a:schemeClr val="accent4"/>
              </a:solidFill>
              <a:effectLst>
                <a:glow rad="101600">
                  <a:schemeClr val="tx1">
                    <a:alpha val="60000"/>
                  </a:schemeClr>
                </a:glow>
              </a:effectLst>
              <a:latin typeface="Brush Script MT" panose="03060802040406070304" pitchFamily="66" charset="0"/>
            </a:endParaRPr>
          </a:p>
        </p:txBody>
      </p:sp>
    </p:spTree>
    <p:extLst>
      <p:ext uri="{BB962C8B-B14F-4D97-AF65-F5344CB8AC3E}">
        <p14:creationId xmlns:p14="http://schemas.microsoft.com/office/powerpoint/2010/main" val="2976434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469814" y="6219371"/>
            <a:ext cx="2444067"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2- Jesus feeds the 5,000</a:t>
            </a:r>
          </a:p>
        </p:txBody>
      </p:sp>
      <p:sp>
        <p:nvSpPr>
          <p:cNvPr id="5" name="TextBox 4"/>
          <p:cNvSpPr txBox="1"/>
          <p:nvPr/>
        </p:nvSpPr>
        <p:spPr>
          <a:xfrm>
            <a:off x="220160" y="962083"/>
            <a:ext cx="3007555"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1-14</a:t>
            </a:r>
          </a:p>
        </p:txBody>
      </p:sp>
      <p:sp>
        <p:nvSpPr>
          <p:cNvPr id="7" name="Rectangle 6"/>
          <p:cNvSpPr/>
          <p:nvPr/>
        </p:nvSpPr>
        <p:spPr>
          <a:xfrm>
            <a:off x="412376" y="1797784"/>
            <a:ext cx="4199965" cy="2677656"/>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dirty="0" smtClean="0">
                <a:effectLst>
                  <a:glow rad="127000">
                    <a:schemeClr val="bg1">
                      <a:alpha val="60000"/>
                    </a:schemeClr>
                  </a:glow>
                </a:effectLst>
              </a:rPr>
              <a:t>After these things Jesus went over the sea of Galilee, which is the sea of </a:t>
            </a:r>
            <a:r>
              <a:rPr lang="en-US" sz="2400" b="1" dirty="0" err="1" smtClean="0">
                <a:effectLst>
                  <a:glow rad="127000">
                    <a:schemeClr val="bg1">
                      <a:alpha val="60000"/>
                    </a:schemeClr>
                  </a:glow>
                </a:effectLst>
              </a:rPr>
              <a:t>Tiberias</a:t>
            </a:r>
            <a:r>
              <a:rPr lang="en-US" sz="2400" b="1" dirty="0" smtClean="0">
                <a:effectLst>
                  <a:glow rad="127000">
                    <a:schemeClr val="bg1">
                      <a:alpha val="60000"/>
                    </a:schemeClr>
                  </a:glow>
                </a:effectLst>
              </a:rPr>
              <a:t>.</a:t>
            </a:r>
          </a:p>
          <a:p>
            <a:r>
              <a:rPr lang="en-US" sz="2400" b="1" baseline="30000" dirty="0" smtClean="0">
                <a:effectLst>
                  <a:glow rad="127000">
                    <a:schemeClr val="bg1">
                      <a:alpha val="60000"/>
                    </a:schemeClr>
                  </a:glow>
                </a:effectLst>
              </a:rPr>
              <a:t>2 </a:t>
            </a:r>
            <a:r>
              <a:rPr lang="en-US" sz="2400" b="1" dirty="0" smtClean="0">
                <a:effectLst>
                  <a:glow rad="127000">
                    <a:schemeClr val="bg1">
                      <a:alpha val="60000"/>
                    </a:schemeClr>
                  </a:glow>
                </a:effectLst>
              </a:rPr>
              <a:t>And a great multitude followed him, because they saw his miracles which he did on them that were diseased.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027" y="254734"/>
            <a:ext cx="5080000" cy="36576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539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469814" y="6219371"/>
            <a:ext cx="2444067"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2- Jesus feeds the 5,000</a:t>
            </a:r>
          </a:p>
        </p:txBody>
      </p:sp>
      <p:sp>
        <p:nvSpPr>
          <p:cNvPr id="5" name="TextBox 4"/>
          <p:cNvSpPr txBox="1"/>
          <p:nvPr/>
        </p:nvSpPr>
        <p:spPr>
          <a:xfrm>
            <a:off x="220160" y="948831"/>
            <a:ext cx="3007555"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1-14</a:t>
            </a:r>
          </a:p>
        </p:txBody>
      </p:sp>
      <p:sp>
        <p:nvSpPr>
          <p:cNvPr id="7" name="Rectangle 6"/>
          <p:cNvSpPr/>
          <p:nvPr/>
        </p:nvSpPr>
        <p:spPr>
          <a:xfrm>
            <a:off x="412376" y="1797784"/>
            <a:ext cx="4199965" cy="2677656"/>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dirty="0" smtClean="0">
                <a:effectLst>
                  <a:glow rad="127000">
                    <a:schemeClr val="bg1">
                      <a:alpha val="60000"/>
                    </a:schemeClr>
                  </a:glow>
                </a:effectLst>
              </a:rPr>
              <a:t>After these things Jesus went over the sea of Galilee, which is the sea of </a:t>
            </a:r>
            <a:r>
              <a:rPr lang="en-US" sz="2400" b="1" dirty="0" err="1" smtClean="0">
                <a:effectLst>
                  <a:glow rad="127000">
                    <a:schemeClr val="bg1">
                      <a:alpha val="60000"/>
                    </a:schemeClr>
                  </a:glow>
                </a:effectLst>
              </a:rPr>
              <a:t>Tiberias</a:t>
            </a:r>
            <a:r>
              <a:rPr lang="en-US" sz="2400" b="1" dirty="0" smtClean="0">
                <a:effectLst>
                  <a:glow rad="127000">
                    <a:schemeClr val="bg1">
                      <a:alpha val="60000"/>
                    </a:schemeClr>
                  </a:glow>
                </a:effectLst>
              </a:rPr>
              <a:t>.</a:t>
            </a:r>
          </a:p>
          <a:p>
            <a:r>
              <a:rPr lang="en-US" sz="2400" b="1" baseline="30000" dirty="0" smtClean="0">
                <a:effectLst>
                  <a:glow rad="127000">
                    <a:schemeClr val="bg1">
                      <a:alpha val="60000"/>
                    </a:schemeClr>
                  </a:glow>
                </a:effectLst>
              </a:rPr>
              <a:t>2 </a:t>
            </a:r>
            <a:r>
              <a:rPr lang="en-US" sz="2400" b="1" dirty="0" smtClean="0">
                <a:effectLst>
                  <a:glow rad="127000">
                    <a:schemeClr val="bg1">
                      <a:alpha val="60000"/>
                    </a:schemeClr>
                  </a:glow>
                </a:effectLst>
              </a:rPr>
              <a:t>And a great multitude followed him, because they saw his miracles which he did on them that were diseased.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027" y="254734"/>
            <a:ext cx="50800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rot="20792499">
            <a:off x="7029729" y="4198746"/>
            <a:ext cx="4317338" cy="1200329"/>
          </a:xfrm>
          <a:prstGeom prst="rect">
            <a:avLst/>
          </a:prstGeom>
          <a:noFill/>
        </p:spPr>
        <p:txBody>
          <a:bodyPr wrap="square" rtlCol="0">
            <a:spAutoFit/>
          </a:bodyPr>
          <a:lstStyle/>
          <a:p>
            <a:r>
              <a:rPr lang="en-US" sz="3600" dirty="0" smtClean="0"/>
              <a:t>Insert feeding the 5000 video</a:t>
            </a:r>
            <a:endParaRPr lang="en-US" sz="3600" dirty="0"/>
          </a:p>
        </p:txBody>
      </p:sp>
    </p:spTree>
    <p:extLst>
      <p:ext uri="{BB962C8B-B14F-4D97-AF65-F5344CB8AC3E}">
        <p14:creationId xmlns:p14="http://schemas.microsoft.com/office/powerpoint/2010/main" val="288902385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027" y="254734"/>
            <a:ext cx="50800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469814" y="6219371"/>
            <a:ext cx="2444067"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2- Jesus feeds the 5,000</a:t>
            </a:r>
          </a:p>
        </p:txBody>
      </p:sp>
      <p:sp>
        <p:nvSpPr>
          <p:cNvPr id="5" name="TextBox 4"/>
          <p:cNvSpPr txBox="1"/>
          <p:nvPr/>
        </p:nvSpPr>
        <p:spPr>
          <a:xfrm>
            <a:off x="238540" y="934612"/>
            <a:ext cx="2722220"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8-9</a:t>
            </a:r>
          </a:p>
        </p:txBody>
      </p:sp>
      <p:sp>
        <p:nvSpPr>
          <p:cNvPr id="7" name="Rectangle 6"/>
          <p:cNvSpPr/>
          <p:nvPr/>
        </p:nvSpPr>
        <p:spPr>
          <a:xfrm>
            <a:off x="412376" y="1797784"/>
            <a:ext cx="4199965" cy="2677656"/>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8 </a:t>
            </a:r>
            <a:r>
              <a:rPr lang="en-US" sz="2400" b="1" dirty="0" smtClean="0">
                <a:effectLst>
                  <a:glow rad="127000">
                    <a:schemeClr val="bg1">
                      <a:alpha val="60000"/>
                    </a:schemeClr>
                  </a:glow>
                </a:effectLst>
              </a:rPr>
              <a:t>One of his disciples, Andrew, Simon Peter's brother, </a:t>
            </a:r>
            <a:r>
              <a:rPr lang="en-US" sz="2400" b="1" dirty="0" err="1" smtClean="0">
                <a:effectLst>
                  <a:glow rad="127000">
                    <a:schemeClr val="bg1">
                      <a:alpha val="60000"/>
                    </a:schemeClr>
                  </a:glow>
                </a:effectLst>
              </a:rPr>
              <a:t>saith</a:t>
            </a:r>
            <a:r>
              <a:rPr lang="en-US" sz="2400" b="1" dirty="0" smtClean="0">
                <a:effectLst>
                  <a:glow rad="127000">
                    <a:schemeClr val="bg1">
                      <a:alpha val="60000"/>
                    </a:schemeClr>
                  </a:glow>
                </a:effectLst>
              </a:rPr>
              <a:t> unto him,</a:t>
            </a:r>
          </a:p>
          <a:p>
            <a:r>
              <a:rPr lang="en-US" sz="2400" b="1" baseline="30000" dirty="0" smtClean="0">
                <a:effectLst>
                  <a:glow rad="127000">
                    <a:schemeClr val="bg1">
                      <a:alpha val="60000"/>
                    </a:schemeClr>
                  </a:glow>
                </a:effectLst>
              </a:rPr>
              <a:t>9 </a:t>
            </a:r>
            <a:r>
              <a:rPr lang="en-US" sz="2400" b="1" dirty="0" smtClean="0">
                <a:effectLst>
                  <a:glow rad="127000">
                    <a:schemeClr val="bg1">
                      <a:alpha val="60000"/>
                    </a:schemeClr>
                  </a:glow>
                </a:effectLst>
              </a:rPr>
              <a:t>There is a lad here, which hath five barley loaves, and two small fishes: but what are they among so many?</a:t>
            </a:r>
            <a:endParaRPr lang="en-US" sz="2400" b="1" dirty="0">
              <a:effectLst>
                <a:glow rad="127000">
                  <a:schemeClr val="bg1">
                    <a:alpha val="60000"/>
                  </a:schemeClr>
                </a:glow>
              </a:effectLst>
            </a:endParaRPr>
          </a:p>
        </p:txBody>
      </p:sp>
      <p:sp>
        <p:nvSpPr>
          <p:cNvPr id="8" name="Rectangle 7"/>
          <p:cNvSpPr/>
          <p:nvPr/>
        </p:nvSpPr>
        <p:spPr>
          <a:xfrm rot="21332639">
            <a:off x="5156551" y="2493680"/>
            <a:ext cx="6694780"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How is this symbolic of our offerings to the Lord?</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08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027" y="254734"/>
            <a:ext cx="50800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469814" y="6219371"/>
            <a:ext cx="2444067"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2- Jesus feeds the 5,000</a:t>
            </a:r>
          </a:p>
        </p:txBody>
      </p:sp>
      <p:sp>
        <p:nvSpPr>
          <p:cNvPr id="5" name="TextBox 4"/>
          <p:cNvSpPr txBox="1"/>
          <p:nvPr/>
        </p:nvSpPr>
        <p:spPr>
          <a:xfrm>
            <a:off x="222758" y="948831"/>
            <a:ext cx="2722220"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8-9</a:t>
            </a:r>
          </a:p>
        </p:txBody>
      </p:sp>
      <p:sp>
        <p:nvSpPr>
          <p:cNvPr id="7" name="Rectangle 6"/>
          <p:cNvSpPr/>
          <p:nvPr/>
        </p:nvSpPr>
        <p:spPr>
          <a:xfrm>
            <a:off x="412376" y="1797784"/>
            <a:ext cx="4199965" cy="2677656"/>
          </a:xfrm>
          <a:prstGeom prst="rect">
            <a:avLst/>
          </a:prstGeom>
          <a:solidFill>
            <a:srgbClr val="FFCCCC">
              <a:alpha val="74902"/>
            </a:srgbClr>
          </a:solidFill>
          <a:effectLst>
            <a:glow rad="127000">
              <a:schemeClr val="bg1">
                <a:alpha val="40000"/>
              </a:schemeClr>
            </a:glow>
          </a:effectLst>
          <a:scene3d>
            <a:camera prst="orthographicFront"/>
            <a:lightRig rig="threePt" dir="t"/>
          </a:scene3d>
          <a:sp3d>
            <a:bevelT/>
          </a:sp3d>
        </p:spPr>
        <p:txBody>
          <a:bodyPr wrap="square" rtlCol="0">
            <a:spAutoFit/>
          </a:bodyPr>
          <a:lstStyle/>
          <a:p>
            <a:r>
              <a:rPr lang="en-US" sz="2400" b="1" baseline="30000" dirty="0" smtClean="0">
                <a:effectLst>
                  <a:glow rad="101600">
                    <a:schemeClr val="bg1">
                      <a:alpha val="60000"/>
                    </a:schemeClr>
                  </a:glow>
                </a:effectLst>
              </a:rPr>
              <a:t>8 </a:t>
            </a:r>
            <a:r>
              <a:rPr lang="en-US" sz="2400" b="1" dirty="0" smtClean="0">
                <a:effectLst>
                  <a:glow rad="101600">
                    <a:schemeClr val="bg1">
                      <a:alpha val="60000"/>
                    </a:schemeClr>
                  </a:glow>
                </a:effectLst>
              </a:rPr>
              <a:t>One of his disciples, Andrew, Simon Peter's brother, </a:t>
            </a:r>
            <a:r>
              <a:rPr lang="en-US" sz="2400" b="1" dirty="0" err="1" smtClean="0">
                <a:effectLst>
                  <a:glow rad="101600">
                    <a:schemeClr val="bg1">
                      <a:alpha val="60000"/>
                    </a:schemeClr>
                  </a:glow>
                </a:effectLst>
              </a:rPr>
              <a:t>saith</a:t>
            </a:r>
            <a:r>
              <a:rPr lang="en-US" sz="2400" b="1" dirty="0" smtClean="0">
                <a:effectLst>
                  <a:glow rad="101600">
                    <a:schemeClr val="bg1">
                      <a:alpha val="60000"/>
                    </a:schemeClr>
                  </a:glow>
                </a:effectLst>
              </a:rPr>
              <a:t> unto him,</a:t>
            </a:r>
          </a:p>
          <a:p>
            <a:r>
              <a:rPr lang="en-US" sz="2400" b="1" baseline="30000" dirty="0" smtClean="0">
                <a:effectLst>
                  <a:glow rad="101600">
                    <a:schemeClr val="bg1">
                      <a:alpha val="60000"/>
                    </a:schemeClr>
                  </a:glow>
                </a:effectLst>
              </a:rPr>
              <a:t>9 </a:t>
            </a:r>
            <a:r>
              <a:rPr lang="en-US" sz="2400" b="1" dirty="0" smtClean="0">
                <a:effectLst>
                  <a:glow rad="101600">
                    <a:schemeClr val="bg1">
                      <a:alpha val="60000"/>
                    </a:schemeClr>
                  </a:glow>
                </a:effectLst>
              </a:rPr>
              <a:t>There is a lad here, which hath five barley loaves, and two small fishes: but what are they among so many?</a:t>
            </a:r>
            <a:endParaRPr lang="en-US" sz="2400" b="1" dirty="0">
              <a:effectLst>
                <a:glow rad="101600">
                  <a:schemeClr val="bg1">
                    <a:alpha val="60000"/>
                  </a:schemeClr>
                </a:glow>
              </a:effectLst>
            </a:endParaRPr>
          </a:p>
        </p:txBody>
      </p:sp>
      <p:sp>
        <p:nvSpPr>
          <p:cNvPr id="11" name="Rectangle 10"/>
          <p:cNvSpPr/>
          <p:nvPr/>
        </p:nvSpPr>
        <p:spPr>
          <a:xfrm rot="21332639">
            <a:off x="5156551" y="2493680"/>
            <a:ext cx="6694780"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How is this symbolic of our offerings to the Lord?</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
        <p:nvSpPr>
          <p:cNvPr id="8" name="Rectangle 7"/>
          <p:cNvSpPr/>
          <p:nvPr/>
        </p:nvSpPr>
        <p:spPr>
          <a:xfrm>
            <a:off x="241621" y="1797784"/>
            <a:ext cx="11950379" cy="4768998"/>
          </a:xfrm>
          <a:prstGeom prst="rect">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Elder James E. Faust said:</a:t>
            </a:r>
          </a:p>
          <a:p>
            <a:pPr>
              <a:lnSpc>
                <a:spcPct val="107000"/>
              </a:lnSpc>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“Many nameless people with gifts equal only to five loaves and two small fishes</a:t>
            </a:r>
          </a:p>
          <a:p>
            <a:pPr>
              <a:lnSpc>
                <a:spcPct val="107000"/>
              </a:lnSpc>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magnify their callings and serve without attention or recognition, feeding literally</a:t>
            </a:r>
          </a:p>
          <a:p>
            <a:pPr>
              <a:lnSpc>
                <a:spcPct val="107000"/>
              </a:lnSpc>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thousands. … These are the hundreds of thousands of leaders and teachers in all of the auxiliaries and priesthood quorums, the home teachers, the Relief Society visiting teachers. These are the many humble bishops in the Church, some without formal training but greatly magnified, always learning, with a humble desire to serve the Lord and the people of their wards. …</a:t>
            </a:r>
          </a:p>
          <a:p>
            <a:pPr>
              <a:lnSpc>
                <a:spcPct val="107000"/>
              </a:lnSpc>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“A major reason this church has grown from its humble beginnings to its current strength is the faithfulness and devotion of millions of humble and devoted people who have only five loaves and two small fishes to offer in the service of the Master. They have largely surrendered their own interests and in so doing have found ‘the peace of God, which </a:t>
            </a:r>
            <a:r>
              <a:rPr lang="en-US" sz="2200" b="1" dirty="0" err="1" smtClean="0">
                <a:effectLst/>
                <a:latin typeface="Calibri" panose="020F0502020204030204" pitchFamily="34" charset="0"/>
                <a:ea typeface="Calibri" panose="020F0502020204030204" pitchFamily="34" charset="0"/>
                <a:cs typeface="Times New Roman" panose="02020603050405020304" pitchFamily="18" charset="0"/>
              </a:rPr>
              <a:t>passeth</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 all understanding’ ”</a:t>
            </a:r>
          </a:p>
          <a:p>
            <a:pPr algn="r">
              <a:lnSpc>
                <a:spcPct val="107000"/>
              </a:lnSpc>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(in Conference Report, Apr. 1994, 4–5; or Ensign, May 1994, 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85" y="215728"/>
            <a:ext cx="1922428" cy="2491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447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50" fill="hold"/>
                                        <p:tgtEl>
                                          <p:spTgt spid="9"/>
                                        </p:tgtEl>
                                        <p:attrNameLst>
                                          <p:attrName>ppt_w</p:attrName>
                                        </p:attrNameLst>
                                      </p:cBhvr>
                                      <p:tavLst>
                                        <p:tav tm="0">
                                          <p:val>
                                            <p:fltVal val="0"/>
                                          </p:val>
                                        </p:tav>
                                        <p:tav tm="100000">
                                          <p:val>
                                            <p:strVal val="#ppt_w"/>
                                          </p:val>
                                        </p:tav>
                                      </p:tavLst>
                                    </p:anim>
                                    <p:anim calcmode="lin" valueType="num">
                                      <p:cBhvr>
                                        <p:cTn id="12" dur="1750" fill="hold"/>
                                        <p:tgtEl>
                                          <p:spTgt spid="9"/>
                                        </p:tgtEl>
                                        <p:attrNameLst>
                                          <p:attrName>ppt_h</p:attrName>
                                        </p:attrNameLst>
                                      </p:cBhvr>
                                      <p:tavLst>
                                        <p:tav tm="0">
                                          <p:val>
                                            <p:fltVal val="0"/>
                                          </p:val>
                                        </p:tav>
                                        <p:tav tm="100000">
                                          <p:val>
                                            <p:strVal val="#ppt_h"/>
                                          </p:val>
                                        </p:tav>
                                      </p:tavLst>
                                    </p:anim>
                                    <p:animEffect transition="in" filter="fade">
                                      <p:cBhvr>
                                        <p:cTn id="13"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0556"/>
            <a:ext cx="4420473" cy="4098147"/>
          </a:xfrm>
          <a:prstGeom prst="rect">
            <a:avLst/>
          </a:prstGeom>
          <a:effectLst>
            <a:glow rad="101600">
              <a:schemeClr val="bg1">
                <a:alpha val="60000"/>
              </a:schemeClr>
            </a:glow>
          </a:effectLst>
        </p:spPr>
      </p:pic>
      <p:sp>
        <p:nvSpPr>
          <p:cNvPr id="4" name="TextBox 3"/>
          <p:cNvSpPr txBox="1"/>
          <p:nvPr/>
        </p:nvSpPr>
        <p:spPr>
          <a:xfrm rot="20792499">
            <a:off x="4653693" y="1910978"/>
            <a:ext cx="7566991" cy="646331"/>
          </a:xfrm>
          <a:prstGeom prst="rect">
            <a:avLst/>
          </a:prstGeom>
          <a:noFill/>
        </p:spPr>
        <p:txBody>
          <a:bodyPr wrap="square" rtlCol="0">
            <a:spAutoFit/>
          </a:bodyPr>
          <a:lstStyle/>
          <a:p>
            <a:r>
              <a:rPr lang="en-US" sz="3600" dirty="0" smtClean="0"/>
              <a:t>Insert Mormon </a:t>
            </a:r>
            <a:r>
              <a:rPr lang="en-US" sz="3600" dirty="0"/>
              <a:t>T</a:t>
            </a:r>
            <a:r>
              <a:rPr lang="en-US" sz="3600" dirty="0" smtClean="0"/>
              <a:t>abernacle Choir video</a:t>
            </a:r>
            <a:endParaRPr lang="en-US" sz="3600" dirty="0"/>
          </a:p>
        </p:txBody>
      </p:sp>
    </p:spTree>
    <p:extLst>
      <p:ext uri="{BB962C8B-B14F-4D97-AF65-F5344CB8AC3E}">
        <p14:creationId xmlns:p14="http://schemas.microsoft.com/office/powerpoint/2010/main" val="391729732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115" y="291602"/>
            <a:ext cx="47958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353180" y="6219371"/>
            <a:ext cx="2560701"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3- Jesus walks on the sea</a:t>
            </a:r>
          </a:p>
        </p:txBody>
      </p:sp>
      <p:sp>
        <p:nvSpPr>
          <p:cNvPr id="7" name="TextBox 6"/>
          <p:cNvSpPr txBox="1"/>
          <p:nvPr/>
        </p:nvSpPr>
        <p:spPr>
          <a:xfrm>
            <a:off x="225288" y="947864"/>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16-20</a:t>
            </a:r>
            <a:endParaRPr lang="en-US" dirty="0"/>
          </a:p>
        </p:txBody>
      </p:sp>
      <p:sp>
        <p:nvSpPr>
          <p:cNvPr id="8" name="Rectangle 7"/>
          <p:cNvSpPr/>
          <p:nvPr/>
        </p:nvSpPr>
        <p:spPr>
          <a:xfrm>
            <a:off x="304801" y="1885982"/>
            <a:ext cx="6889376" cy="4524315"/>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16 </a:t>
            </a:r>
            <a:r>
              <a:rPr lang="en-US" sz="2400" b="1" dirty="0" smtClean="0">
                <a:effectLst>
                  <a:glow rad="127000">
                    <a:schemeClr val="bg1">
                      <a:alpha val="60000"/>
                    </a:schemeClr>
                  </a:glow>
                </a:effectLst>
              </a:rPr>
              <a:t>And when even was now come, his disciples went down unto the sea,</a:t>
            </a:r>
          </a:p>
          <a:p>
            <a:r>
              <a:rPr lang="en-US" sz="2400" b="1" baseline="30000" dirty="0" smtClean="0">
                <a:effectLst>
                  <a:glow rad="127000">
                    <a:schemeClr val="bg1">
                      <a:alpha val="60000"/>
                    </a:schemeClr>
                  </a:glow>
                </a:effectLst>
              </a:rPr>
              <a:t>17 </a:t>
            </a:r>
            <a:r>
              <a:rPr lang="en-US" sz="2400" b="1" dirty="0" smtClean="0">
                <a:effectLst>
                  <a:glow rad="127000">
                    <a:schemeClr val="bg1">
                      <a:alpha val="60000"/>
                    </a:schemeClr>
                  </a:glow>
                </a:effectLst>
              </a:rPr>
              <a:t>And entered into a ship, and went over the sea toward Capernaum. And it was now dark, and Jesus was not come to them.</a:t>
            </a:r>
          </a:p>
          <a:p>
            <a:r>
              <a:rPr lang="en-US" sz="2400" b="1" baseline="30000" dirty="0" smtClean="0">
                <a:effectLst>
                  <a:glow rad="127000">
                    <a:schemeClr val="bg1">
                      <a:alpha val="60000"/>
                    </a:schemeClr>
                  </a:glow>
                </a:effectLst>
              </a:rPr>
              <a:t>18 </a:t>
            </a:r>
            <a:r>
              <a:rPr lang="en-US" sz="2400" b="1" dirty="0" smtClean="0">
                <a:effectLst>
                  <a:glow rad="127000">
                    <a:schemeClr val="bg1">
                      <a:alpha val="60000"/>
                    </a:schemeClr>
                  </a:glow>
                </a:effectLst>
              </a:rPr>
              <a:t>And the sea arose by reason of a great wind that blew.</a:t>
            </a:r>
          </a:p>
          <a:p>
            <a:r>
              <a:rPr lang="en-US" sz="2400" b="1" baseline="30000" dirty="0" smtClean="0">
                <a:effectLst>
                  <a:glow rad="127000">
                    <a:schemeClr val="bg1">
                      <a:alpha val="60000"/>
                    </a:schemeClr>
                  </a:glow>
                </a:effectLst>
              </a:rPr>
              <a:t>19 </a:t>
            </a:r>
            <a:r>
              <a:rPr lang="en-US" sz="2400" b="1" dirty="0" smtClean="0">
                <a:effectLst>
                  <a:glow rad="127000">
                    <a:schemeClr val="bg1">
                      <a:alpha val="60000"/>
                    </a:schemeClr>
                  </a:glow>
                </a:effectLst>
              </a:rPr>
              <a:t>So when they had rowed about five and twenty or thirty furlongs, they see Jesus walking on the sea, and drawing nigh unto the ship: and they were afraid.</a:t>
            </a:r>
          </a:p>
          <a:p>
            <a:r>
              <a:rPr lang="en-US" sz="2400" b="1" baseline="30000" dirty="0" smtClean="0">
                <a:effectLst>
                  <a:glow rad="127000">
                    <a:schemeClr val="bg1">
                      <a:alpha val="60000"/>
                    </a:schemeClr>
                  </a:glow>
                </a:effectLst>
              </a:rPr>
              <a:t>20 </a:t>
            </a:r>
            <a:r>
              <a:rPr lang="en-US" sz="2400" b="1" dirty="0" smtClean="0">
                <a:effectLst>
                  <a:glow rad="127000">
                    <a:schemeClr val="bg1">
                      <a:alpha val="60000"/>
                    </a:schemeClr>
                  </a:glow>
                </a:effectLst>
              </a:rPr>
              <a:t>But he </a:t>
            </a:r>
            <a:r>
              <a:rPr lang="en-US" sz="2400" b="1" dirty="0" err="1" smtClean="0">
                <a:effectLst>
                  <a:glow rad="127000">
                    <a:schemeClr val="bg1">
                      <a:alpha val="60000"/>
                    </a:schemeClr>
                  </a:glow>
                </a:effectLst>
              </a:rPr>
              <a:t>saith</a:t>
            </a:r>
            <a:r>
              <a:rPr lang="en-US" sz="2400" b="1" dirty="0" smtClean="0">
                <a:effectLst>
                  <a:glow rad="127000">
                    <a:schemeClr val="bg1">
                      <a:alpha val="60000"/>
                    </a:schemeClr>
                  </a:glow>
                </a:effectLst>
              </a:rPr>
              <a:t> unto them, It is I; be not afraid.</a:t>
            </a:r>
            <a:endParaRPr lang="en-US" sz="2400" b="1" dirty="0">
              <a:effectLst>
                <a:glow rad="127000">
                  <a:schemeClr val="bg1">
                    <a:alpha val="60000"/>
                  </a:schemeClr>
                </a:glow>
              </a:effectLst>
            </a:endParaRPr>
          </a:p>
        </p:txBody>
      </p:sp>
    </p:spTree>
    <p:extLst>
      <p:ext uri="{BB962C8B-B14F-4D97-AF65-F5344CB8AC3E}">
        <p14:creationId xmlns:p14="http://schemas.microsoft.com/office/powerpoint/2010/main" val="400469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Effect transition="in" filter="fade">
                                      <p:cBhvr>
                                        <p:cTn id="9" dur="1750"/>
                                        <p:tgtEl>
                                          <p:spTgt spid="9"/>
                                        </p:tgtEl>
                                      </p:cBhvr>
                                    </p:animEffect>
                                  </p:childTnLst>
                                </p:cTn>
                              </p:par>
                            </p:childTnLst>
                          </p:cTn>
                        </p:par>
                        <p:par>
                          <p:cTn id="10" fill="hold">
                            <p:stCondLst>
                              <p:cond delay="1750"/>
                            </p:stCondLst>
                            <p:childTnLst>
                              <p:par>
                                <p:cTn id="11" presetID="22" presetClass="entr" presetSubtype="1"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115" y="291602"/>
            <a:ext cx="47958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353180" y="6219371"/>
            <a:ext cx="2560701"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3- Jesus walks on the sea</a:t>
            </a:r>
          </a:p>
        </p:txBody>
      </p:sp>
      <p:sp>
        <p:nvSpPr>
          <p:cNvPr id="7" name="TextBox 6"/>
          <p:cNvSpPr txBox="1"/>
          <p:nvPr/>
        </p:nvSpPr>
        <p:spPr>
          <a:xfrm>
            <a:off x="180403" y="947865"/>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16-20</a:t>
            </a:r>
            <a:endParaRPr lang="en-US" dirty="0"/>
          </a:p>
        </p:txBody>
      </p:sp>
      <p:sp>
        <p:nvSpPr>
          <p:cNvPr id="10" name="Rectangle 9"/>
          <p:cNvSpPr/>
          <p:nvPr/>
        </p:nvSpPr>
        <p:spPr>
          <a:xfrm>
            <a:off x="304801" y="1885982"/>
            <a:ext cx="6889376" cy="4524315"/>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16 </a:t>
            </a:r>
            <a:r>
              <a:rPr lang="en-US" sz="2400" b="1" dirty="0" smtClean="0">
                <a:effectLst>
                  <a:glow rad="127000">
                    <a:schemeClr val="bg1">
                      <a:alpha val="60000"/>
                    </a:schemeClr>
                  </a:glow>
                </a:effectLst>
              </a:rPr>
              <a:t>And when even was now come, his disciples went down unto the sea,</a:t>
            </a:r>
          </a:p>
          <a:p>
            <a:r>
              <a:rPr lang="en-US" sz="2400" b="1" baseline="30000" dirty="0" smtClean="0">
                <a:effectLst>
                  <a:glow rad="127000">
                    <a:schemeClr val="bg1">
                      <a:alpha val="60000"/>
                    </a:schemeClr>
                  </a:glow>
                </a:effectLst>
              </a:rPr>
              <a:t>17 </a:t>
            </a:r>
            <a:r>
              <a:rPr lang="en-US" sz="2400" b="1" dirty="0" smtClean="0">
                <a:effectLst>
                  <a:glow rad="127000">
                    <a:schemeClr val="bg1">
                      <a:alpha val="60000"/>
                    </a:schemeClr>
                  </a:glow>
                </a:effectLst>
              </a:rPr>
              <a:t>And entered into a ship, and went over the sea toward Capernaum. And it was now dark, and Jesus was not come to them.</a:t>
            </a:r>
          </a:p>
          <a:p>
            <a:r>
              <a:rPr lang="en-US" sz="2400" b="1" baseline="30000" dirty="0" smtClean="0">
                <a:effectLst>
                  <a:glow rad="127000">
                    <a:schemeClr val="bg1">
                      <a:alpha val="60000"/>
                    </a:schemeClr>
                  </a:glow>
                </a:effectLst>
              </a:rPr>
              <a:t>18 </a:t>
            </a:r>
            <a:r>
              <a:rPr lang="en-US" sz="2400" b="1" dirty="0" smtClean="0">
                <a:effectLst>
                  <a:glow rad="127000">
                    <a:schemeClr val="bg1">
                      <a:alpha val="60000"/>
                    </a:schemeClr>
                  </a:glow>
                </a:effectLst>
              </a:rPr>
              <a:t>And the sea arose by reason of a great wind that blew.</a:t>
            </a:r>
          </a:p>
          <a:p>
            <a:r>
              <a:rPr lang="en-US" sz="2400" b="1" baseline="30000" dirty="0" smtClean="0">
                <a:effectLst>
                  <a:glow rad="127000">
                    <a:schemeClr val="bg1">
                      <a:alpha val="60000"/>
                    </a:schemeClr>
                  </a:glow>
                </a:effectLst>
              </a:rPr>
              <a:t>19 </a:t>
            </a:r>
            <a:r>
              <a:rPr lang="en-US" sz="2400" b="1" dirty="0" smtClean="0">
                <a:effectLst>
                  <a:glow rad="127000">
                    <a:schemeClr val="bg1">
                      <a:alpha val="60000"/>
                    </a:schemeClr>
                  </a:glow>
                </a:effectLst>
              </a:rPr>
              <a:t>So when they had rowed about five and twenty or thirty furlongs, they see Jesus walking on the sea, and drawing nigh unto the ship: and they were afraid.</a:t>
            </a:r>
          </a:p>
          <a:p>
            <a:r>
              <a:rPr lang="en-US" sz="2400" b="1" baseline="30000" dirty="0" smtClean="0">
                <a:effectLst>
                  <a:glow rad="127000">
                    <a:schemeClr val="bg1">
                      <a:alpha val="60000"/>
                    </a:schemeClr>
                  </a:glow>
                </a:effectLst>
              </a:rPr>
              <a:t>20 </a:t>
            </a:r>
            <a:r>
              <a:rPr lang="en-US" sz="2400" b="1" dirty="0" smtClean="0">
                <a:effectLst>
                  <a:glow rad="127000">
                    <a:schemeClr val="bg1">
                      <a:alpha val="60000"/>
                    </a:schemeClr>
                  </a:glow>
                </a:effectLst>
              </a:rPr>
              <a:t>But he </a:t>
            </a:r>
            <a:r>
              <a:rPr lang="en-US" sz="2400" b="1" dirty="0" err="1" smtClean="0">
                <a:effectLst>
                  <a:glow rad="127000">
                    <a:schemeClr val="bg1">
                      <a:alpha val="60000"/>
                    </a:schemeClr>
                  </a:glow>
                </a:effectLst>
              </a:rPr>
              <a:t>saith</a:t>
            </a:r>
            <a:r>
              <a:rPr lang="en-US" sz="2400" b="1" dirty="0" smtClean="0">
                <a:effectLst>
                  <a:glow rad="127000">
                    <a:schemeClr val="bg1">
                      <a:alpha val="60000"/>
                    </a:schemeClr>
                  </a:glow>
                </a:effectLst>
              </a:rPr>
              <a:t> unto them, It is I; be not afraid.</a:t>
            </a:r>
            <a:endParaRPr lang="en-US" sz="2400" b="1" dirty="0">
              <a:effectLst>
                <a:glow rad="127000">
                  <a:schemeClr val="bg1">
                    <a:alpha val="60000"/>
                  </a:schemeClr>
                </a:glow>
              </a:effectLst>
            </a:endParaRPr>
          </a:p>
        </p:txBody>
      </p:sp>
      <p:sp>
        <p:nvSpPr>
          <p:cNvPr id="8" name="TextBox 7"/>
          <p:cNvSpPr txBox="1"/>
          <p:nvPr/>
        </p:nvSpPr>
        <p:spPr>
          <a:xfrm rot="20792499">
            <a:off x="7022841" y="4140376"/>
            <a:ext cx="4818931" cy="1200329"/>
          </a:xfrm>
          <a:prstGeom prst="rect">
            <a:avLst/>
          </a:prstGeom>
          <a:noFill/>
        </p:spPr>
        <p:txBody>
          <a:bodyPr wrap="square" rtlCol="0">
            <a:spAutoFit/>
          </a:bodyPr>
          <a:lstStyle/>
          <a:p>
            <a:r>
              <a:rPr lang="en-US" sz="3600" dirty="0" smtClean="0"/>
              <a:t>Insert Wherefore didst thou doubt? video</a:t>
            </a:r>
            <a:endParaRPr lang="en-US" sz="3600" dirty="0"/>
          </a:p>
        </p:txBody>
      </p:sp>
    </p:spTree>
    <p:extLst>
      <p:ext uri="{BB962C8B-B14F-4D97-AF65-F5344CB8AC3E}">
        <p14:creationId xmlns:p14="http://schemas.microsoft.com/office/powerpoint/2010/main" val="1823410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115" y="291602"/>
            <a:ext cx="47958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353180" y="6219371"/>
            <a:ext cx="2560701"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3- Jesus walks on the sea</a:t>
            </a:r>
          </a:p>
        </p:txBody>
      </p:sp>
      <p:sp>
        <p:nvSpPr>
          <p:cNvPr id="7" name="TextBox 6"/>
          <p:cNvSpPr txBox="1"/>
          <p:nvPr/>
        </p:nvSpPr>
        <p:spPr>
          <a:xfrm>
            <a:off x="206907" y="953756"/>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15-20</a:t>
            </a:r>
          </a:p>
        </p:txBody>
      </p:sp>
      <p:sp>
        <p:nvSpPr>
          <p:cNvPr id="9" name="Rectangle 8"/>
          <p:cNvSpPr/>
          <p:nvPr/>
        </p:nvSpPr>
        <p:spPr>
          <a:xfrm rot="21332639">
            <a:off x="2595851" y="2722108"/>
            <a:ext cx="6694780"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What did Peter do when he began to doubt?</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
        <p:nvSpPr>
          <p:cNvPr id="10" name="Rectangle 9"/>
          <p:cNvSpPr/>
          <p:nvPr/>
        </p:nvSpPr>
        <p:spPr>
          <a:xfrm rot="21332639">
            <a:off x="3379570" y="4369564"/>
            <a:ext cx="7390573"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What did Christ do when Peter began to doubt?</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
        <p:nvSpPr>
          <p:cNvPr id="3" name="TextBox 2"/>
          <p:cNvSpPr txBox="1"/>
          <p:nvPr/>
        </p:nvSpPr>
        <p:spPr>
          <a:xfrm>
            <a:off x="1487090" y="3287482"/>
            <a:ext cx="1122423"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1-</a:t>
            </a:r>
            <a:endParaRPr lang="en-US" sz="8000" dirty="0">
              <a:effectLst>
                <a:glow rad="101600">
                  <a:schemeClr val="accent5">
                    <a:satMod val="175000"/>
                    <a:alpha val="40000"/>
                  </a:schemeClr>
                </a:glow>
              </a:effectLst>
              <a:latin typeface="Algerian" panose="04020705040A02060702" pitchFamily="82" charset="0"/>
            </a:endParaRPr>
          </a:p>
        </p:txBody>
      </p:sp>
      <p:sp>
        <p:nvSpPr>
          <p:cNvPr id="11" name="TextBox 10"/>
          <p:cNvSpPr txBox="1"/>
          <p:nvPr/>
        </p:nvSpPr>
        <p:spPr>
          <a:xfrm>
            <a:off x="2195648" y="4876178"/>
            <a:ext cx="1122423" cy="1323439"/>
          </a:xfrm>
          <a:prstGeom prst="rect">
            <a:avLst/>
          </a:prstGeom>
          <a:noFill/>
        </p:spPr>
        <p:txBody>
          <a:bodyPr wrap="none" rtlCol="0">
            <a:spAutoFit/>
          </a:bodyPr>
          <a:lstStyle/>
          <a:p>
            <a:r>
              <a:rPr lang="en-US" sz="8000" dirty="0">
                <a:effectLst>
                  <a:glow rad="101600">
                    <a:schemeClr val="accent5">
                      <a:satMod val="175000"/>
                      <a:alpha val="40000"/>
                    </a:schemeClr>
                  </a:glow>
                </a:effectLst>
                <a:latin typeface="Algerian" panose="04020705040A02060702" pitchFamily="82" charset="0"/>
              </a:rPr>
              <a:t>2</a:t>
            </a:r>
            <a:r>
              <a:rPr lang="en-US" sz="8000" dirty="0" smtClean="0">
                <a:effectLst>
                  <a:glow rad="101600">
                    <a:schemeClr val="accent5">
                      <a:satMod val="175000"/>
                      <a:alpha val="40000"/>
                    </a:schemeClr>
                  </a:glow>
                </a:effectLst>
                <a:latin typeface="Algerian" panose="04020705040A02060702" pitchFamily="82" charset="0"/>
              </a:rPr>
              <a:t>-</a:t>
            </a:r>
            <a:endParaRPr lang="en-US" sz="8000" dirty="0">
              <a:effectLst>
                <a:glow rad="101600">
                  <a:schemeClr val="accent5">
                    <a:satMod val="175000"/>
                    <a:alpha val="40000"/>
                  </a:schemeClr>
                </a:glow>
              </a:effectLst>
              <a:latin typeface="Algerian" panose="04020705040A02060702" pitchFamily="82" charset="0"/>
            </a:endParaRPr>
          </a:p>
        </p:txBody>
      </p:sp>
    </p:spTree>
    <p:extLst>
      <p:ext uri="{BB962C8B-B14F-4D97-AF65-F5344CB8AC3E}">
        <p14:creationId xmlns:p14="http://schemas.microsoft.com/office/powerpoint/2010/main" val="1391882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8073919" y="6219371"/>
            <a:ext cx="3839962"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4- Jesus declares he is the bread of life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87" y="342272"/>
            <a:ext cx="5486400" cy="3657600"/>
          </a:xfrm>
          <a:prstGeom prst="rect">
            <a:avLst/>
          </a:prstGeom>
          <a:ln>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304800" y="697041"/>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31-35</a:t>
            </a:r>
            <a:endParaRPr lang="en-US" dirty="0"/>
          </a:p>
        </p:txBody>
      </p:sp>
      <p:sp>
        <p:nvSpPr>
          <p:cNvPr id="7" name="Rectangle 6"/>
          <p:cNvSpPr/>
          <p:nvPr/>
        </p:nvSpPr>
        <p:spPr>
          <a:xfrm>
            <a:off x="304801" y="1454951"/>
            <a:ext cx="6929718" cy="4893647"/>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a:effectLst>
                  <a:glow rad="127000">
                    <a:schemeClr val="bg1">
                      <a:alpha val="60000"/>
                    </a:schemeClr>
                  </a:glow>
                </a:effectLst>
              </a:rPr>
              <a:t>31 </a:t>
            </a:r>
            <a:r>
              <a:rPr lang="en-US" sz="2400" b="1" dirty="0">
                <a:effectLst>
                  <a:glow rad="127000">
                    <a:schemeClr val="bg1">
                      <a:alpha val="60000"/>
                    </a:schemeClr>
                  </a:glow>
                </a:effectLst>
              </a:rPr>
              <a:t>Our fathers did eat manna in the desert; as it is written, He gave them bread from heaven to eat.</a:t>
            </a:r>
          </a:p>
          <a:p>
            <a:r>
              <a:rPr lang="en-US" sz="2400" b="1" baseline="30000" dirty="0">
                <a:effectLst>
                  <a:glow rad="127000">
                    <a:schemeClr val="bg1">
                      <a:alpha val="60000"/>
                    </a:schemeClr>
                  </a:glow>
                </a:effectLst>
              </a:rPr>
              <a:t>32 </a:t>
            </a:r>
            <a:r>
              <a:rPr lang="en-US" sz="2400" b="1" dirty="0">
                <a:effectLst>
                  <a:glow rad="127000">
                    <a:schemeClr val="bg1">
                      <a:alpha val="60000"/>
                    </a:schemeClr>
                  </a:glow>
                </a:effectLst>
              </a:rPr>
              <a:t>Then Jesus said unto them, Verily, verily, I say unto you, Moses gave you not that bread from heaven; but my Father giveth you the true bread from heaven.</a:t>
            </a:r>
          </a:p>
          <a:p>
            <a:r>
              <a:rPr lang="en-US" sz="2400" b="1" baseline="30000" dirty="0">
                <a:effectLst>
                  <a:glow rad="127000">
                    <a:schemeClr val="bg1">
                      <a:alpha val="60000"/>
                    </a:schemeClr>
                  </a:glow>
                </a:effectLst>
              </a:rPr>
              <a:t>33</a:t>
            </a:r>
            <a:r>
              <a:rPr lang="en-US" sz="2400" b="1" dirty="0">
                <a:effectLst>
                  <a:glow rad="127000">
                    <a:schemeClr val="bg1">
                      <a:alpha val="60000"/>
                    </a:schemeClr>
                  </a:glow>
                </a:effectLst>
              </a:rPr>
              <a:t> For the bread of God is he which cometh down from heaven, and giveth life unto the world.</a:t>
            </a:r>
          </a:p>
          <a:p>
            <a:r>
              <a:rPr lang="en-US" sz="2400" b="1" baseline="30000" dirty="0">
                <a:effectLst>
                  <a:glow rad="127000">
                    <a:schemeClr val="bg1">
                      <a:alpha val="60000"/>
                    </a:schemeClr>
                  </a:glow>
                </a:effectLst>
              </a:rPr>
              <a:t>34</a:t>
            </a:r>
            <a:r>
              <a:rPr lang="en-US" sz="2400" b="1" dirty="0">
                <a:effectLst>
                  <a:glow rad="127000">
                    <a:schemeClr val="bg1">
                      <a:alpha val="60000"/>
                    </a:schemeClr>
                  </a:glow>
                </a:effectLst>
              </a:rPr>
              <a:t> Then said they unto him, Lord, evermore give us this bread.</a:t>
            </a:r>
          </a:p>
          <a:p>
            <a:r>
              <a:rPr lang="en-US" sz="2400" b="1" baseline="30000" dirty="0">
                <a:effectLst>
                  <a:glow rad="127000">
                    <a:schemeClr val="bg1">
                      <a:alpha val="60000"/>
                    </a:schemeClr>
                  </a:glow>
                </a:effectLst>
              </a:rPr>
              <a:t>35</a:t>
            </a:r>
            <a:r>
              <a:rPr lang="en-US" sz="2400" b="1" dirty="0">
                <a:effectLst>
                  <a:glow rad="127000">
                    <a:schemeClr val="bg1">
                      <a:alpha val="60000"/>
                    </a:schemeClr>
                  </a:glow>
                </a:effectLst>
              </a:rPr>
              <a:t> And Jesus said unto them, I am the bread of life: he that cometh to me shall never hunger; and he that believeth on me shall never thirst.</a:t>
            </a:r>
          </a:p>
        </p:txBody>
      </p:sp>
    </p:spTree>
    <p:extLst>
      <p:ext uri="{BB962C8B-B14F-4D97-AF65-F5344CB8AC3E}">
        <p14:creationId xmlns:p14="http://schemas.microsoft.com/office/powerpoint/2010/main" val="1687537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8073919" y="6219371"/>
            <a:ext cx="3839962"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4- Jesus declares he is the bread of life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87" y="342272"/>
            <a:ext cx="5486400" cy="3657600"/>
          </a:xfrm>
          <a:prstGeom prst="rect">
            <a:avLst/>
          </a:prstGeom>
          <a:ln>
            <a:solidFill>
              <a:schemeClr val="bg1"/>
            </a:solidFill>
          </a:ln>
          <a:effectLst>
            <a:outerShdw blurRad="292100" dist="139700" dir="2700000" algn="tl" rotWithShape="0">
              <a:srgbClr val="333333">
                <a:alpha val="65000"/>
              </a:srgbClr>
            </a:outerShdw>
          </a:effectLst>
        </p:spPr>
      </p:pic>
      <p:sp>
        <p:nvSpPr>
          <p:cNvPr id="7" name="Rectangle 6"/>
          <p:cNvSpPr/>
          <p:nvPr/>
        </p:nvSpPr>
        <p:spPr>
          <a:xfrm>
            <a:off x="304801" y="1454951"/>
            <a:ext cx="6324599" cy="3416320"/>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a:effectLst>
                  <a:glow rad="127000">
                    <a:schemeClr val="bg1">
                      <a:alpha val="60000"/>
                    </a:schemeClr>
                  </a:glow>
                </a:effectLst>
              </a:rPr>
              <a:t>41</a:t>
            </a:r>
            <a:r>
              <a:rPr lang="en-US" sz="2400" b="1" dirty="0">
                <a:effectLst>
                  <a:glow rad="127000">
                    <a:schemeClr val="bg1">
                      <a:alpha val="60000"/>
                    </a:schemeClr>
                  </a:glow>
                </a:effectLst>
              </a:rPr>
              <a:t> The Jews then murmured at him, because he said, I am the bread which came down from heaven.</a:t>
            </a:r>
          </a:p>
          <a:p>
            <a:r>
              <a:rPr lang="en-US" sz="2400" b="1" baseline="30000" dirty="0">
                <a:effectLst>
                  <a:glow rad="127000">
                    <a:schemeClr val="bg1">
                      <a:alpha val="60000"/>
                    </a:schemeClr>
                  </a:glow>
                </a:effectLst>
              </a:rPr>
              <a:t>42</a:t>
            </a:r>
            <a:r>
              <a:rPr lang="en-US" sz="2400" b="1" dirty="0">
                <a:effectLst>
                  <a:glow rad="127000">
                    <a:schemeClr val="bg1">
                      <a:alpha val="60000"/>
                    </a:schemeClr>
                  </a:glow>
                </a:effectLst>
              </a:rPr>
              <a:t> And they said, Is not this Jesus, the son of Joseph, whose father and mother we know? how is it then that he </a:t>
            </a:r>
            <a:r>
              <a:rPr lang="en-US" sz="2400" b="1" dirty="0" err="1">
                <a:effectLst>
                  <a:glow rad="127000">
                    <a:schemeClr val="bg1">
                      <a:alpha val="60000"/>
                    </a:schemeClr>
                  </a:glow>
                </a:effectLst>
              </a:rPr>
              <a:t>saith</a:t>
            </a:r>
            <a:r>
              <a:rPr lang="en-US" sz="2400" b="1" dirty="0">
                <a:effectLst>
                  <a:glow rad="127000">
                    <a:schemeClr val="bg1">
                      <a:alpha val="60000"/>
                    </a:schemeClr>
                  </a:glow>
                </a:effectLst>
              </a:rPr>
              <a:t>, I came down from heaven?</a:t>
            </a:r>
          </a:p>
          <a:p>
            <a:r>
              <a:rPr lang="en-US" sz="2400" b="1" baseline="30000" dirty="0">
                <a:effectLst>
                  <a:glow rad="127000">
                    <a:schemeClr val="bg1">
                      <a:alpha val="60000"/>
                    </a:schemeClr>
                  </a:glow>
                </a:effectLst>
              </a:rPr>
              <a:t>43</a:t>
            </a:r>
            <a:r>
              <a:rPr lang="en-US" sz="2400" b="1" dirty="0">
                <a:effectLst>
                  <a:glow rad="127000">
                    <a:schemeClr val="bg1">
                      <a:alpha val="60000"/>
                    </a:schemeClr>
                  </a:glow>
                </a:effectLst>
              </a:rPr>
              <a:t> Jesus therefore answered and said unto them, Murmur not among yourselves.</a:t>
            </a:r>
          </a:p>
        </p:txBody>
      </p:sp>
      <p:sp>
        <p:nvSpPr>
          <p:cNvPr id="8" name="TextBox 7"/>
          <p:cNvSpPr txBox="1"/>
          <p:nvPr/>
        </p:nvSpPr>
        <p:spPr>
          <a:xfrm>
            <a:off x="304800" y="697041"/>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31-35</a:t>
            </a:r>
            <a:endParaRPr lang="en-US" dirty="0"/>
          </a:p>
        </p:txBody>
      </p:sp>
    </p:spTree>
    <p:extLst>
      <p:ext uri="{BB962C8B-B14F-4D97-AF65-F5344CB8AC3E}">
        <p14:creationId xmlns:p14="http://schemas.microsoft.com/office/powerpoint/2010/main" val="582742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87" y="342272"/>
            <a:ext cx="5486400" cy="3657600"/>
          </a:xfrm>
          <a:prstGeom prst="rect">
            <a:avLst/>
          </a:prstGeom>
          <a:ln>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8073919" y="6219371"/>
            <a:ext cx="3839962"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4- Jesus declares he is the bread of life</a:t>
            </a:r>
          </a:p>
        </p:txBody>
      </p:sp>
      <p:sp>
        <p:nvSpPr>
          <p:cNvPr id="12" name="Rectangle 11"/>
          <p:cNvSpPr/>
          <p:nvPr/>
        </p:nvSpPr>
        <p:spPr>
          <a:xfrm>
            <a:off x="304801" y="1454951"/>
            <a:ext cx="6929718" cy="2677656"/>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a:effectLst>
                  <a:glow rad="127000">
                    <a:schemeClr val="bg1">
                      <a:alpha val="60000"/>
                    </a:schemeClr>
                  </a:glow>
                </a:effectLst>
              </a:rPr>
              <a:t>41</a:t>
            </a:r>
            <a:r>
              <a:rPr lang="en-US" sz="2400" b="1" dirty="0">
                <a:effectLst>
                  <a:glow rad="127000">
                    <a:schemeClr val="bg1">
                      <a:alpha val="60000"/>
                    </a:schemeClr>
                  </a:glow>
                </a:effectLst>
              </a:rPr>
              <a:t> The Jews then murmured at him, because he said, I am the bread which came down from heaven.</a:t>
            </a:r>
          </a:p>
          <a:p>
            <a:r>
              <a:rPr lang="en-US" sz="2400" b="1" baseline="30000" dirty="0">
                <a:effectLst>
                  <a:glow rad="127000">
                    <a:schemeClr val="bg1">
                      <a:alpha val="60000"/>
                    </a:schemeClr>
                  </a:glow>
                </a:effectLst>
              </a:rPr>
              <a:t>42</a:t>
            </a:r>
            <a:r>
              <a:rPr lang="en-US" sz="2400" b="1" dirty="0">
                <a:effectLst>
                  <a:glow rad="127000">
                    <a:schemeClr val="bg1">
                      <a:alpha val="60000"/>
                    </a:schemeClr>
                  </a:glow>
                </a:effectLst>
              </a:rPr>
              <a:t> And they said, Is not this Jesus, the son of Joseph, whose father and mother we know? how is it then that he </a:t>
            </a:r>
            <a:r>
              <a:rPr lang="en-US" sz="2400" b="1" dirty="0" err="1">
                <a:effectLst>
                  <a:glow rad="127000">
                    <a:schemeClr val="bg1">
                      <a:alpha val="60000"/>
                    </a:schemeClr>
                  </a:glow>
                </a:effectLst>
              </a:rPr>
              <a:t>saith</a:t>
            </a:r>
            <a:r>
              <a:rPr lang="en-US" sz="2400" b="1" dirty="0">
                <a:effectLst>
                  <a:glow rad="127000">
                    <a:schemeClr val="bg1">
                      <a:alpha val="60000"/>
                    </a:schemeClr>
                  </a:glow>
                </a:effectLst>
              </a:rPr>
              <a:t>, I came down from heaven?</a:t>
            </a:r>
          </a:p>
          <a:p>
            <a:r>
              <a:rPr lang="en-US" sz="2400" b="1" baseline="30000" dirty="0">
                <a:effectLst>
                  <a:glow rad="127000">
                    <a:schemeClr val="bg1">
                      <a:alpha val="60000"/>
                    </a:schemeClr>
                  </a:glow>
                </a:effectLst>
              </a:rPr>
              <a:t>43</a:t>
            </a:r>
            <a:r>
              <a:rPr lang="en-US" sz="2400" b="1" dirty="0">
                <a:effectLst>
                  <a:glow rad="127000">
                    <a:schemeClr val="bg1">
                      <a:alpha val="60000"/>
                    </a:schemeClr>
                  </a:glow>
                </a:effectLst>
              </a:rPr>
              <a:t> Jesus therefore answered and said unto them, Murmur not among yourselves.</a:t>
            </a:r>
          </a:p>
        </p:txBody>
      </p:sp>
      <p:sp>
        <p:nvSpPr>
          <p:cNvPr id="7" name="Rectangle 6"/>
          <p:cNvSpPr/>
          <p:nvPr/>
        </p:nvSpPr>
        <p:spPr>
          <a:xfrm>
            <a:off x="4501483" y="3050879"/>
            <a:ext cx="7144871" cy="3089051"/>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07000"/>
              </a:lnSpc>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Elder Jeffrey R. Holland observed:</a:t>
            </a:r>
          </a:p>
          <a:p>
            <a:pPr>
              <a:lnSpc>
                <a:spcPct val="107000"/>
              </a:lnSpc>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“During the Savior’s Galilean ministry,</a:t>
            </a:r>
          </a:p>
          <a:p>
            <a:pPr>
              <a:lnSpc>
                <a:spcPct val="107000"/>
              </a:lnSpc>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He chided those who had heard of Him</a:t>
            </a:r>
          </a:p>
          <a:p>
            <a:pPr>
              <a:lnSpc>
                <a:spcPct val="107000"/>
              </a:lnSpc>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feeding the 5,000 with only five barley loaves</a:t>
            </a:r>
          </a:p>
          <a:p>
            <a:pPr>
              <a:lnSpc>
                <a:spcPct val="107000"/>
              </a:lnSpc>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and two fishes, and now flocked to Him expecting a free lunch. That food, important as it was, was incidental to the real nourishment He was trying to give them”</a:t>
            </a:r>
          </a:p>
          <a:p>
            <a:pPr algn="r">
              <a:lnSpc>
                <a:spcPct val="107000"/>
              </a:lnSpc>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(in Conference Report, Oct. 1997, 87; or Ensign, Nov. 1997, 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275" y="2070687"/>
            <a:ext cx="1869851" cy="2340828"/>
          </a:xfrm>
          <a:prstGeom prst="ellipse">
            <a:avLst/>
          </a:prstGeom>
          <a:ln w="63500" cap="rnd">
            <a:solidFill>
              <a:srgbClr val="333333"/>
            </a:solidFill>
          </a:ln>
          <a:effectLst>
            <a:glow rad="101600">
              <a:schemeClr val="bg1">
                <a:alpha val="6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304800" y="697041"/>
            <a:ext cx="3292889"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31-35</a:t>
            </a:r>
            <a:endParaRPr lang="en-US" dirty="0"/>
          </a:p>
        </p:txBody>
      </p:sp>
    </p:spTree>
    <p:extLst>
      <p:ext uri="{BB962C8B-B14F-4D97-AF65-F5344CB8AC3E}">
        <p14:creationId xmlns:p14="http://schemas.microsoft.com/office/powerpoint/2010/main" val="164115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87" y="342272"/>
            <a:ext cx="5486400" cy="3657600"/>
          </a:xfrm>
          <a:prstGeom prst="rect">
            <a:avLst/>
          </a:prstGeom>
          <a:ln>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8073919" y="6219371"/>
            <a:ext cx="3839962"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4- Jesus declares he is the bread of life</a:t>
            </a:r>
          </a:p>
        </p:txBody>
      </p:sp>
      <p:sp>
        <p:nvSpPr>
          <p:cNvPr id="9" name="Rectangle 8"/>
          <p:cNvSpPr/>
          <p:nvPr/>
        </p:nvSpPr>
        <p:spPr>
          <a:xfrm rot="21332639">
            <a:off x="4187419" y="2825264"/>
            <a:ext cx="7772999"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Why is “bread of life” an appropriate description of Christ?</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
        <p:nvSpPr>
          <p:cNvPr id="10" name="Rectangle 9"/>
          <p:cNvSpPr/>
          <p:nvPr/>
        </p:nvSpPr>
        <p:spPr>
          <a:xfrm rot="21332639">
            <a:off x="5116573" y="4385264"/>
            <a:ext cx="7772999" cy="187064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07000"/>
              </a:lnSpc>
            </a:pPr>
            <a:r>
              <a:rPr lang="en-US" sz="5400" b="1" dirty="0" smtClean="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rPr>
              <a:t>What does it mean to “never hunger” or “never thirst” ?</a:t>
            </a:r>
            <a:endParaRPr lang="en-US" sz="5400" b="1" dirty="0">
              <a:effectLst>
                <a:glow rad="101600">
                  <a:schemeClr val="tx1">
                    <a:alpha val="60000"/>
                  </a:schemeClr>
                </a:glow>
              </a:effectLst>
              <a:latin typeface="Brush Script MT" panose="03060802040406070304" pitchFamily="66" charset="0"/>
              <a:ea typeface="Calibri" panose="020F0502020204030204" pitchFamily="34" charset="0"/>
              <a:cs typeface="Times New Roman" panose="02020603050405020304" pitchFamily="18" charset="0"/>
            </a:endParaRPr>
          </a:p>
        </p:txBody>
      </p:sp>
      <p:sp>
        <p:nvSpPr>
          <p:cNvPr id="13" name="TextBox 12"/>
          <p:cNvSpPr txBox="1"/>
          <p:nvPr/>
        </p:nvSpPr>
        <p:spPr>
          <a:xfrm>
            <a:off x="3273377" y="3424414"/>
            <a:ext cx="1122423"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1-</a:t>
            </a:r>
            <a:endParaRPr lang="en-US" sz="8000" dirty="0">
              <a:effectLst>
                <a:glow rad="101600">
                  <a:schemeClr val="accent5">
                    <a:satMod val="175000"/>
                    <a:alpha val="40000"/>
                  </a:schemeClr>
                </a:glow>
              </a:effectLst>
              <a:latin typeface="Algerian" panose="04020705040A02060702" pitchFamily="82" charset="0"/>
            </a:endParaRPr>
          </a:p>
        </p:txBody>
      </p:sp>
      <p:sp>
        <p:nvSpPr>
          <p:cNvPr id="14" name="TextBox 13"/>
          <p:cNvSpPr txBox="1"/>
          <p:nvPr/>
        </p:nvSpPr>
        <p:spPr>
          <a:xfrm>
            <a:off x="3735947" y="5080598"/>
            <a:ext cx="1122423" cy="1323439"/>
          </a:xfrm>
          <a:prstGeom prst="rect">
            <a:avLst/>
          </a:prstGeom>
          <a:noFill/>
        </p:spPr>
        <p:txBody>
          <a:bodyPr wrap="none" rtlCol="0">
            <a:spAutoFit/>
          </a:bodyPr>
          <a:lstStyle/>
          <a:p>
            <a:r>
              <a:rPr lang="en-US" sz="8000" dirty="0">
                <a:effectLst>
                  <a:glow rad="101600">
                    <a:schemeClr val="accent5">
                      <a:satMod val="175000"/>
                      <a:alpha val="40000"/>
                    </a:schemeClr>
                  </a:glow>
                </a:effectLst>
                <a:latin typeface="Algerian" panose="04020705040A02060702" pitchFamily="82" charset="0"/>
              </a:rPr>
              <a:t>2</a:t>
            </a:r>
            <a:r>
              <a:rPr lang="en-US" sz="8000" dirty="0" smtClean="0">
                <a:effectLst>
                  <a:glow rad="101600">
                    <a:schemeClr val="accent5">
                      <a:satMod val="175000"/>
                      <a:alpha val="40000"/>
                    </a:schemeClr>
                  </a:glow>
                </a:effectLst>
                <a:latin typeface="Algerian" panose="04020705040A02060702" pitchFamily="82" charset="0"/>
              </a:rPr>
              <a:t>-</a:t>
            </a:r>
            <a:endParaRPr lang="en-US" sz="8000" dirty="0">
              <a:effectLst>
                <a:glow rad="101600">
                  <a:schemeClr val="accent5">
                    <a:satMod val="175000"/>
                    <a:alpha val="40000"/>
                  </a:schemeClr>
                </a:glow>
              </a:effectLst>
              <a:latin typeface="Algerian" panose="04020705040A02060702" pitchFamily="82" charset="0"/>
            </a:endParaRPr>
          </a:p>
        </p:txBody>
      </p:sp>
      <p:sp>
        <p:nvSpPr>
          <p:cNvPr id="12" name="TextBox 11"/>
          <p:cNvSpPr txBox="1"/>
          <p:nvPr/>
        </p:nvSpPr>
        <p:spPr>
          <a:xfrm>
            <a:off x="304800" y="697041"/>
            <a:ext cx="2549096"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6: </a:t>
            </a:r>
            <a:r>
              <a:rPr lang="en-US" dirty="0" smtClean="0"/>
              <a:t>35</a:t>
            </a:r>
            <a:endParaRPr lang="en-US" dirty="0"/>
          </a:p>
        </p:txBody>
      </p:sp>
      <p:sp>
        <p:nvSpPr>
          <p:cNvPr id="16" name="Rectangle 15"/>
          <p:cNvSpPr/>
          <p:nvPr/>
        </p:nvSpPr>
        <p:spPr>
          <a:xfrm>
            <a:off x="304801" y="1454951"/>
            <a:ext cx="5420138" cy="1631216"/>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35</a:t>
            </a:r>
            <a:r>
              <a:rPr lang="en-US" sz="2400" b="1" dirty="0">
                <a:effectLst>
                  <a:glow rad="127000">
                    <a:schemeClr val="bg1">
                      <a:alpha val="60000"/>
                    </a:schemeClr>
                  </a:glow>
                </a:effectLst>
              </a:rPr>
              <a:t> And Jesus said unto them, I am the </a:t>
            </a:r>
            <a:r>
              <a:rPr lang="en-US" sz="2800" b="1" dirty="0">
                <a:effectLst>
                  <a:glow rad="127000">
                    <a:schemeClr val="bg1">
                      <a:alpha val="60000"/>
                    </a:schemeClr>
                  </a:glow>
                </a:effectLst>
              </a:rPr>
              <a:t>bread of life</a:t>
            </a:r>
            <a:r>
              <a:rPr lang="en-US" sz="2400" b="1" dirty="0">
                <a:effectLst>
                  <a:glow rad="127000">
                    <a:schemeClr val="bg1">
                      <a:alpha val="60000"/>
                    </a:schemeClr>
                  </a:glow>
                </a:effectLst>
              </a:rPr>
              <a:t>: he that cometh to me shall never hunger; and he that believeth on me shall never thirst.</a:t>
            </a:r>
          </a:p>
        </p:txBody>
      </p:sp>
    </p:spTree>
    <p:extLst>
      <p:ext uri="{BB962C8B-B14F-4D97-AF65-F5344CB8AC3E}">
        <p14:creationId xmlns:p14="http://schemas.microsoft.com/office/powerpoint/2010/main" val="360380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0556"/>
            <a:ext cx="4420473" cy="4098147"/>
          </a:xfrm>
          <a:prstGeom prst="rect">
            <a:avLst/>
          </a:prstGeom>
          <a:effectLst>
            <a:glow rad="101600">
              <a:schemeClr val="bg1">
                <a:alpha val="60000"/>
              </a:schemeClr>
            </a:glo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5862">
            <a:off x="4058732" y="143438"/>
            <a:ext cx="4689737" cy="521208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0879">
            <a:off x="8676415" y="424133"/>
            <a:ext cx="3056832" cy="2279672"/>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21889">
            <a:off x="398723" y="4708648"/>
            <a:ext cx="4583006" cy="1751363"/>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1132" y="3024673"/>
            <a:ext cx="3146579" cy="3671009"/>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3648" y="5388461"/>
            <a:ext cx="2299128" cy="137947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8658064"/>
      </p:ext>
    </p:extLst>
  </p:cSld>
  <p:clrMapOvr>
    <a:masterClrMapping/>
  </p:clrMapOvr>
  <mc:AlternateContent xmlns:mc="http://schemas.openxmlformats.org/markup-compatibility/2006" xmlns:p14="http://schemas.microsoft.com/office/powerpoint/2010/main">
    <mc:Choice Requires="p14">
      <p:transition spd="slow" p14:dur="3000" advTm="8000">
        <p:fad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p:val>
                                            <p:fltVal val="0"/>
                                          </p:val>
                                        </p:tav>
                                        <p:tav tm="100000">
                                          <p:val>
                                            <p:strVal val="#ppt_w"/>
                                          </p:val>
                                        </p:tav>
                                      </p:tavLst>
                                    </p:anim>
                                    <p:anim calcmode="lin" valueType="num">
                                      <p:cBhvr>
                                        <p:cTn id="14" dur="3000" fill="hold"/>
                                        <p:tgtEl>
                                          <p:spTgt spid="8"/>
                                        </p:tgtEl>
                                        <p:attrNameLst>
                                          <p:attrName>ppt_h</p:attrName>
                                        </p:attrNameLst>
                                      </p:cBhvr>
                                      <p:tavLst>
                                        <p:tav tm="0">
                                          <p:val>
                                            <p:fltVal val="0"/>
                                          </p:val>
                                        </p:tav>
                                        <p:tav tm="100000">
                                          <p:val>
                                            <p:strVal val="#ppt_h"/>
                                          </p:val>
                                        </p:tav>
                                      </p:tavLst>
                                    </p:anim>
                                    <p:animEffect transition="in" filter="fade">
                                      <p:cBhvr>
                                        <p:cTn id="15" dur="3000"/>
                                        <p:tgtEl>
                                          <p:spTgt spid="8"/>
                                        </p:tgtEl>
                                      </p:cBhvr>
                                    </p:animEffect>
                                  </p:childTnLst>
                                </p:cTn>
                              </p:par>
                            </p:childTnLst>
                          </p:cTn>
                        </p:par>
                        <p:par>
                          <p:cTn id="16" fill="hold">
                            <p:stCondLst>
                              <p:cond delay="6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0" fill="hold"/>
                                        <p:tgtEl>
                                          <p:spTgt spid="2"/>
                                        </p:tgtEl>
                                        <p:attrNameLst>
                                          <p:attrName>ppt_w</p:attrName>
                                        </p:attrNameLst>
                                      </p:cBhvr>
                                      <p:tavLst>
                                        <p:tav tm="0">
                                          <p:val>
                                            <p:fltVal val="0"/>
                                          </p:val>
                                        </p:tav>
                                        <p:tav tm="100000">
                                          <p:val>
                                            <p:strVal val="#ppt_w"/>
                                          </p:val>
                                        </p:tav>
                                      </p:tavLst>
                                    </p:anim>
                                    <p:anim calcmode="lin" valueType="num">
                                      <p:cBhvr>
                                        <p:cTn id="20" dur="3000" fill="hold"/>
                                        <p:tgtEl>
                                          <p:spTgt spid="2"/>
                                        </p:tgtEl>
                                        <p:attrNameLst>
                                          <p:attrName>ppt_h</p:attrName>
                                        </p:attrNameLst>
                                      </p:cBhvr>
                                      <p:tavLst>
                                        <p:tav tm="0">
                                          <p:val>
                                            <p:fltVal val="0"/>
                                          </p:val>
                                        </p:tav>
                                        <p:tav tm="100000">
                                          <p:val>
                                            <p:strVal val="#ppt_h"/>
                                          </p:val>
                                        </p:tav>
                                      </p:tavLst>
                                    </p:anim>
                                    <p:animEffect transition="in" filter="fade">
                                      <p:cBhvr>
                                        <p:cTn id="21" dur="3000"/>
                                        <p:tgtEl>
                                          <p:spTgt spid="2"/>
                                        </p:tgtEl>
                                      </p:cBhvr>
                                    </p:animEffect>
                                  </p:childTnLst>
                                </p:cTn>
                              </p:par>
                            </p:childTnLst>
                          </p:cTn>
                        </p:par>
                        <p:par>
                          <p:cTn id="22" fill="hold">
                            <p:stCondLst>
                              <p:cond delay="9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0" fill="hold"/>
                                        <p:tgtEl>
                                          <p:spTgt spid="6"/>
                                        </p:tgtEl>
                                        <p:attrNameLst>
                                          <p:attrName>ppt_w</p:attrName>
                                        </p:attrNameLst>
                                      </p:cBhvr>
                                      <p:tavLst>
                                        <p:tav tm="0">
                                          <p:val>
                                            <p:fltVal val="0"/>
                                          </p:val>
                                        </p:tav>
                                        <p:tav tm="100000">
                                          <p:val>
                                            <p:strVal val="#ppt_w"/>
                                          </p:val>
                                        </p:tav>
                                      </p:tavLst>
                                    </p:anim>
                                    <p:anim calcmode="lin" valueType="num">
                                      <p:cBhvr>
                                        <p:cTn id="26" dur="3000" fill="hold"/>
                                        <p:tgtEl>
                                          <p:spTgt spid="6"/>
                                        </p:tgtEl>
                                        <p:attrNameLst>
                                          <p:attrName>ppt_h</p:attrName>
                                        </p:attrNameLst>
                                      </p:cBhvr>
                                      <p:tavLst>
                                        <p:tav tm="0">
                                          <p:val>
                                            <p:fltVal val="0"/>
                                          </p:val>
                                        </p:tav>
                                        <p:tav tm="100000">
                                          <p:val>
                                            <p:strVal val="#ppt_h"/>
                                          </p:val>
                                        </p:tav>
                                      </p:tavLst>
                                    </p:anim>
                                    <p:animEffect transition="in" filter="fade">
                                      <p:cBhvr>
                                        <p:cTn id="27" dur="3000"/>
                                        <p:tgtEl>
                                          <p:spTgt spid="6"/>
                                        </p:tgtEl>
                                      </p:cBhvr>
                                    </p:animEffect>
                                  </p:childTnLst>
                                </p:cTn>
                              </p:par>
                            </p:childTnLst>
                          </p:cTn>
                        </p:par>
                        <p:par>
                          <p:cTn id="28" fill="hold">
                            <p:stCondLst>
                              <p:cond delay="1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0" fill="hold"/>
                                        <p:tgtEl>
                                          <p:spTgt spid="7"/>
                                        </p:tgtEl>
                                        <p:attrNameLst>
                                          <p:attrName>ppt_w</p:attrName>
                                        </p:attrNameLst>
                                      </p:cBhvr>
                                      <p:tavLst>
                                        <p:tav tm="0">
                                          <p:val>
                                            <p:fltVal val="0"/>
                                          </p:val>
                                        </p:tav>
                                        <p:tav tm="100000">
                                          <p:val>
                                            <p:strVal val="#ppt_w"/>
                                          </p:val>
                                        </p:tav>
                                      </p:tavLst>
                                    </p:anim>
                                    <p:anim calcmode="lin" valueType="num">
                                      <p:cBhvr>
                                        <p:cTn id="32" dur="3000" fill="hold"/>
                                        <p:tgtEl>
                                          <p:spTgt spid="7"/>
                                        </p:tgtEl>
                                        <p:attrNameLst>
                                          <p:attrName>ppt_h</p:attrName>
                                        </p:attrNameLst>
                                      </p:cBhvr>
                                      <p:tavLst>
                                        <p:tav tm="0">
                                          <p:val>
                                            <p:fltVal val="0"/>
                                          </p:val>
                                        </p:tav>
                                        <p:tav tm="100000">
                                          <p:val>
                                            <p:strVal val="#ppt_h"/>
                                          </p:val>
                                        </p:tav>
                                      </p:tavLst>
                                    </p:anim>
                                    <p:animEffect transition="in" filter="fade">
                                      <p:cBhvr>
                                        <p:cTn id="3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0556"/>
            <a:ext cx="4420473" cy="4098147"/>
          </a:xfrm>
          <a:prstGeom prst="rect">
            <a:avLst/>
          </a:prstGeom>
          <a:effectLst>
            <a:glow rad="101600">
              <a:schemeClr val="bg1">
                <a:alpha val="60000"/>
              </a:schemeClr>
            </a:glow>
          </a:effectLst>
        </p:spPr>
      </p:pic>
    </p:spTree>
    <p:extLst>
      <p:ext uri="{BB962C8B-B14F-4D97-AF65-F5344CB8AC3E}">
        <p14:creationId xmlns:p14="http://schemas.microsoft.com/office/powerpoint/2010/main" val="2417525137"/>
      </p:ext>
    </p:extLst>
  </p:cSld>
  <p:clrMapOvr>
    <a:masterClrMapping/>
  </p:clrMapOvr>
  <mc:AlternateContent xmlns:mc="http://schemas.openxmlformats.org/markup-compatibility/2006" xmlns:p14="http://schemas.microsoft.com/office/powerpoint/2010/main">
    <mc:Choice Requires="p14">
      <p:transition spd="slow" p14:dur="6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0556"/>
            <a:ext cx="4420473" cy="4098147"/>
          </a:xfrm>
          <a:prstGeom prst="rect">
            <a:avLst/>
          </a:prstGeom>
          <a:effectLst>
            <a:glow rad="101600">
              <a:schemeClr val="bg1">
                <a:alpha val="60000"/>
              </a:scheme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81694" y="493295"/>
            <a:ext cx="8220184" cy="5955630"/>
          </a:xfrm>
          <a:prstGeom prst="rect">
            <a:avLst/>
          </a:prstGeom>
          <a:solidFill>
            <a:srgbClr val="F8182D">
              <a:alpha val="4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rot="20929894">
            <a:off x="4152664" y="1842620"/>
            <a:ext cx="4538358" cy="1200329"/>
          </a:xfrm>
          <a:prstGeom prst="rect">
            <a:avLst/>
          </a:prstGeom>
          <a:solidFill>
            <a:srgbClr val="FF0000">
              <a:alpha val="74902"/>
            </a:srgbClr>
          </a:solidFill>
          <a:ln>
            <a:solidFill>
              <a:schemeClr val="bg1"/>
            </a:solidFill>
          </a:ln>
          <a:scene3d>
            <a:camera prst="orthographicFront"/>
            <a:lightRig rig="threePt" dir="t"/>
          </a:scene3d>
          <a:sp3d>
            <a:bevelT/>
          </a:sp3d>
        </p:spPr>
        <p:txBody>
          <a:bodyPr wrap="none" rtlCol="0">
            <a:spAutoFit/>
          </a:bodyPr>
          <a:lstStyle/>
          <a:p>
            <a:r>
              <a:rPr lang="en-US" sz="2400" dirty="0" smtClean="0">
                <a:solidFill>
                  <a:schemeClr val="bg1"/>
                </a:solidFill>
                <a:effectLst>
                  <a:glow rad="228600">
                    <a:schemeClr val="tx1">
                      <a:alpha val="40000"/>
                    </a:schemeClr>
                  </a:glow>
                </a:effectLst>
                <a:latin typeface="Elephant" panose="02020904090505020303" pitchFamily="18" charset="0"/>
              </a:rPr>
              <a:t>During 3</a:t>
            </a:r>
            <a:r>
              <a:rPr lang="en-US" sz="2400" baseline="30000" dirty="0" smtClean="0">
                <a:solidFill>
                  <a:schemeClr val="bg1"/>
                </a:solidFill>
                <a:effectLst>
                  <a:glow rad="228600">
                    <a:schemeClr val="tx1">
                      <a:alpha val="40000"/>
                    </a:schemeClr>
                  </a:glow>
                </a:effectLst>
                <a:latin typeface="Elephant" panose="02020904090505020303" pitchFamily="18" charset="0"/>
              </a:rPr>
              <a:t>rd</a:t>
            </a:r>
            <a:r>
              <a:rPr lang="en-US" sz="2400" dirty="0" smtClean="0">
                <a:solidFill>
                  <a:schemeClr val="bg1"/>
                </a:solidFill>
                <a:effectLst>
                  <a:glow rad="228600">
                    <a:schemeClr val="tx1">
                      <a:alpha val="40000"/>
                    </a:schemeClr>
                  </a:glow>
                </a:effectLst>
                <a:latin typeface="Elephant" panose="02020904090505020303" pitchFamily="18" charset="0"/>
              </a:rPr>
              <a:t> &amp; Final Passover</a:t>
            </a:r>
          </a:p>
          <a:p>
            <a:r>
              <a:rPr lang="en-US" sz="2400" dirty="0" smtClean="0">
                <a:solidFill>
                  <a:schemeClr val="bg1"/>
                </a:solidFill>
                <a:effectLst>
                  <a:glow rad="228600">
                    <a:schemeClr val="tx1">
                      <a:alpha val="40000"/>
                    </a:schemeClr>
                  </a:glow>
                </a:effectLst>
                <a:latin typeface="Elephant" panose="02020904090505020303" pitchFamily="18" charset="0"/>
              </a:rPr>
              <a:t>     Jesus feeds 5000</a:t>
            </a:r>
          </a:p>
          <a:p>
            <a:r>
              <a:rPr lang="en-US" sz="2400" dirty="0" smtClean="0">
                <a:solidFill>
                  <a:schemeClr val="bg1"/>
                </a:solidFill>
                <a:effectLst>
                  <a:glow rad="228600">
                    <a:schemeClr val="tx1">
                      <a:alpha val="40000"/>
                    </a:schemeClr>
                  </a:glow>
                </a:effectLst>
                <a:latin typeface="Elephant" panose="02020904090505020303" pitchFamily="18" charset="0"/>
              </a:rPr>
              <a:t>     Walks on water</a:t>
            </a:r>
            <a:endParaRPr lang="en-US" sz="2400" dirty="0">
              <a:solidFill>
                <a:schemeClr val="bg1"/>
              </a:solidFill>
              <a:effectLst>
                <a:glow rad="228600">
                  <a:schemeClr val="tx1">
                    <a:alpha val="40000"/>
                  </a:schemeClr>
                </a:glow>
              </a:effectLst>
              <a:latin typeface="Elephant" panose="02020904090505020303" pitchFamily="18" charset="0"/>
            </a:endParaRPr>
          </a:p>
        </p:txBody>
      </p:sp>
    </p:spTree>
    <p:extLst>
      <p:ext uri="{BB962C8B-B14F-4D97-AF65-F5344CB8AC3E}">
        <p14:creationId xmlns:p14="http://schemas.microsoft.com/office/powerpoint/2010/main" val="1756375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000"/>
                                        <p:tgtEl>
                                          <p:spTgt spid="7"/>
                                        </p:tgtEl>
                                        <p:attrNameLst>
                                          <p:attrName>ppt_x</p:attrName>
                                        </p:attrNameLst>
                                      </p:cBhvr>
                                      <p:tavLst>
                                        <p:tav tm="0">
                                          <p:val>
                                            <p:strVal val="#ppt_x-#ppt_w*1.125000"/>
                                          </p:val>
                                        </p:tav>
                                        <p:tav tm="100000">
                                          <p:val>
                                            <p:strVal val="#ppt_x"/>
                                          </p:val>
                                        </p:tav>
                                      </p:tavLst>
                                    </p:anim>
                                    <p:animEffect transition="in" filter="wipe(right)">
                                      <p:cBhvr>
                                        <p:cTn id="13" dur="7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6131" y="740722"/>
            <a:ext cx="7392763" cy="5376555"/>
          </a:xfrm>
          <a:prstGeom prst="rect">
            <a:avLst/>
          </a:prstGeom>
          <a:effectLst>
            <a:glow rad="190500">
              <a:schemeClr val="bg1">
                <a:alpha val="60000"/>
              </a:schemeClr>
            </a:glow>
          </a:effectLst>
        </p:spPr>
      </p:pic>
      <p:sp>
        <p:nvSpPr>
          <p:cNvPr id="4" name="TextBox 3"/>
          <p:cNvSpPr txBox="1"/>
          <p:nvPr/>
        </p:nvSpPr>
        <p:spPr>
          <a:xfrm>
            <a:off x="304800" y="174171"/>
            <a:ext cx="1107996" cy="369332"/>
          </a:xfrm>
          <a:prstGeom prst="rect">
            <a:avLst/>
          </a:prstGeom>
          <a:noFill/>
        </p:spPr>
        <p:txBody>
          <a:bodyPr wrap="none" rtlCol="0">
            <a:spAutoFit/>
          </a:bodyPr>
          <a:lstStyle/>
          <a:p>
            <a:r>
              <a:rPr lang="en-US" b="1" dirty="0" smtClean="0">
                <a:effectLst>
                  <a:glow rad="101600">
                    <a:schemeClr val="bg1">
                      <a:alpha val="60000"/>
                    </a:schemeClr>
                  </a:glow>
                </a:effectLst>
              </a:rPr>
              <a:t>Lesson 12</a:t>
            </a:r>
            <a:endParaRPr lang="en-US" b="1" dirty="0">
              <a:effectLst>
                <a:glow rad="101600">
                  <a:schemeClr val="bg1">
                    <a:alpha val="60000"/>
                  </a:schemeClr>
                </a:glow>
              </a:effectLst>
            </a:endParaRPr>
          </a:p>
        </p:txBody>
      </p:sp>
      <p:sp>
        <p:nvSpPr>
          <p:cNvPr id="6" name="TextBox 5"/>
          <p:cNvSpPr txBox="1"/>
          <p:nvPr/>
        </p:nvSpPr>
        <p:spPr>
          <a:xfrm>
            <a:off x="10597110" y="6219371"/>
            <a:ext cx="1316771" cy="369332"/>
          </a:xfrm>
          <a:prstGeom prst="rect">
            <a:avLst/>
          </a:prstGeom>
          <a:noFill/>
        </p:spPr>
        <p:txBody>
          <a:bodyPr wrap="none" rtlCol="0">
            <a:spAutoFit/>
          </a:bodyPr>
          <a:lstStyle/>
          <a:p>
            <a:pPr algn="r"/>
            <a:r>
              <a:rPr lang="en-US" b="1" dirty="0" smtClean="0"/>
              <a:t>Background</a:t>
            </a:r>
            <a:endParaRPr lang="en-US" b="1" dirty="0"/>
          </a:p>
        </p:txBody>
      </p:sp>
      <p:sp>
        <p:nvSpPr>
          <p:cNvPr id="7" name="Rectangle 6"/>
          <p:cNvSpPr/>
          <p:nvPr/>
        </p:nvSpPr>
        <p:spPr>
          <a:xfrm>
            <a:off x="627918" y="5712814"/>
            <a:ext cx="9969191" cy="830997"/>
          </a:xfrm>
          <a:prstGeom prst="rect">
            <a:avLst/>
          </a:prstGeom>
        </p:spPr>
        <p:txBody>
          <a:bodyPr wrap="square">
            <a:spAutoFit/>
          </a:bodyPr>
          <a:lstStyle/>
          <a:p>
            <a:pPr algn="just"/>
            <a:r>
              <a:rPr lang="en-US" sz="2000" dirty="0" smtClean="0">
                <a:effectLst>
                  <a:glow rad="139700">
                    <a:schemeClr val="accent2">
                      <a:satMod val="175000"/>
                      <a:alpha val="40000"/>
                    </a:schemeClr>
                  </a:glow>
                </a:effectLst>
                <a:latin typeface="Arial Rounded MT Bold" panose="020F0704030504030204" pitchFamily="34" charset="0"/>
              </a:rPr>
              <a:t>Instead of cutting bread, the </a:t>
            </a:r>
            <a:r>
              <a:rPr lang="en-US" sz="2000" dirty="0">
                <a:effectLst>
                  <a:glow rad="139700">
                    <a:schemeClr val="accent2">
                      <a:satMod val="175000"/>
                      <a:alpha val="40000"/>
                    </a:schemeClr>
                  </a:glow>
                </a:effectLst>
                <a:latin typeface="Arial Rounded MT Bold" panose="020F0704030504030204" pitchFamily="34" charset="0"/>
              </a:rPr>
              <a:t>custom of </a:t>
            </a:r>
            <a:r>
              <a:rPr lang="en-US" sz="2800" dirty="0">
                <a:solidFill>
                  <a:srgbClr val="FF0000"/>
                </a:solidFill>
                <a:effectLst>
                  <a:glow rad="228600">
                    <a:schemeClr val="accent4">
                      <a:satMod val="175000"/>
                      <a:alpha val="40000"/>
                    </a:schemeClr>
                  </a:glow>
                </a:effectLst>
                <a:latin typeface="Arial Rounded MT Bold" panose="020F0704030504030204" pitchFamily="34" charset="0"/>
              </a:rPr>
              <a:t>breaking </a:t>
            </a:r>
            <a:r>
              <a:rPr lang="en-US" sz="2800" dirty="0" smtClean="0">
                <a:solidFill>
                  <a:srgbClr val="FF0000"/>
                </a:solidFill>
                <a:effectLst>
                  <a:glow rad="228600">
                    <a:schemeClr val="accent4">
                      <a:satMod val="175000"/>
                      <a:alpha val="40000"/>
                    </a:schemeClr>
                  </a:glow>
                </a:effectLst>
                <a:latin typeface="Arial Rounded MT Bold" panose="020F0704030504030204" pitchFamily="34" charset="0"/>
              </a:rPr>
              <a:t>bread</a:t>
            </a:r>
            <a:r>
              <a:rPr lang="en-US" sz="2000" dirty="0" smtClean="0">
                <a:effectLst>
                  <a:glow rad="228600">
                    <a:schemeClr val="accent4">
                      <a:satMod val="175000"/>
                      <a:alpha val="40000"/>
                    </a:schemeClr>
                  </a:glow>
                </a:effectLst>
                <a:latin typeface="Arial Rounded MT Bold" panose="020F0704030504030204" pitchFamily="34" charset="0"/>
              </a:rPr>
              <a:t> </a:t>
            </a:r>
            <a:r>
              <a:rPr lang="en-US" sz="2000" dirty="0">
                <a:effectLst>
                  <a:glow rad="139700">
                    <a:schemeClr val="accent2">
                      <a:satMod val="175000"/>
                      <a:alpha val="40000"/>
                    </a:schemeClr>
                  </a:glow>
                </a:effectLst>
                <a:latin typeface="Arial Rounded MT Bold" panose="020F0704030504030204" pitchFamily="34" charset="0"/>
              </a:rPr>
              <a:t>is found throughout the Scriptures</a:t>
            </a:r>
            <a:r>
              <a:rPr lang="en-US" sz="2000" dirty="0" smtClean="0">
                <a:effectLst>
                  <a:glow rad="139700">
                    <a:schemeClr val="accent2">
                      <a:satMod val="175000"/>
                      <a:alpha val="40000"/>
                    </a:schemeClr>
                  </a:glow>
                </a:effectLst>
                <a:latin typeface="Arial Rounded MT Bold" panose="020F0704030504030204" pitchFamily="34" charset="0"/>
              </a:rPr>
              <a:t>. </a:t>
            </a:r>
            <a:r>
              <a:rPr lang="en-US" sz="2000" dirty="0">
                <a:effectLst>
                  <a:glow rad="139700">
                    <a:schemeClr val="accent2">
                      <a:satMod val="175000"/>
                      <a:alpha val="40000"/>
                    </a:schemeClr>
                  </a:glow>
                </a:effectLst>
                <a:latin typeface="Arial Rounded MT Bold" panose="020F0704030504030204" pitchFamily="34" charset="0"/>
              </a:rPr>
              <a:t>To cut bread would be </a:t>
            </a:r>
            <a:r>
              <a:rPr lang="en-US" sz="2000" dirty="0" smtClean="0">
                <a:effectLst>
                  <a:glow rad="139700">
                    <a:schemeClr val="accent2">
                      <a:satMod val="175000"/>
                      <a:alpha val="40000"/>
                    </a:schemeClr>
                  </a:glow>
                </a:effectLst>
                <a:latin typeface="Arial Rounded MT Bold" panose="020F0704030504030204" pitchFamily="34" charset="0"/>
              </a:rPr>
              <a:t>the cutting of life </a:t>
            </a:r>
            <a:r>
              <a:rPr lang="en-US" sz="2000" dirty="0">
                <a:effectLst>
                  <a:glow rad="139700">
                    <a:schemeClr val="accent2">
                      <a:satMod val="175000"/>
                      <a:alpha val="40000"/>
                    </a:schemeClr>
                  </a:glow>
                </a:effectLst>
                <a:latin typeface="Arial Rounded MT Bold" panose="020F0704030504030204" pitchFamily="34" charset="0"/>
              </a:rPr>
              <a:t>itself. </a:t>
            </a:r>
          </a:p>
        </p:txBody>
      </p:sp>
      <p:sp>
        <p:nvSpPr>
          <p:cNvPr id="8" name="Rectangle 7"/>
          <p:cNvSpPr/>
          <p:nvPr/>
        </p:nvSpPr>
        <p:spPr>
          <a:xfrm>
            <a:off x="627919" y="548895"/>
            <a:ext cx="10143872" cy="830997"/>
          </a:xfrm>
          <a:prstGeom prst="rect">
            <a:avLst/>
          </a:prstGeom>
        </p:spPr>
        <p:txBody>
          <a:bodyPr wrap="square">
            <a:spAutoFit/>
          </a:bodyPr>
          <a:lstStyle/>
          <a:p>
            <a:pPr algn="just"/>
            <a:r>
              <a:rPr lang="en-US" sz="2000" dirty="0" smtClean="0">
                <a:effectLst>
                  <a:glow rad="139700">
                    <a:schemeClr val="accent2">
                      <a:satMod val="175000"/>
                      <a:alpha val="40000"/>
                    </a:schemeClr>
                  </a:glow>
                </a:effectLst>
                <a:latin typeface="Arial Rounded MT Bold" panose="020F0704030504030204" pitchFamily="34" charset="0"/>
              </a:rPr>
              <a:t>In the East it has been estimated that </a:t>
            </a:r>
            <a:r>
              <a:rPr lang="en-US" sz="2800" dirty="0" smtClean="0">
                <a:solidFill>
                  <a:srgbClr val="FF0000"/>
                </a:solidFill>
                <a:effectLst>
                  <a:glow rad="228600">
                    <a:schemeClr val="accent4">
                      <a:satMod val="175000"/>
                      <a:alpha val="40000"/>
                    </a:schemeClr>
                  </a:glow>
                </a:effectLst>
                <a:latin typeface="Arial Rounded MT Bold" panose="020F0704030504030204" pitchFamily="34" charset="0"/>
              </a:rPr>
              <a:t>three-fourths</a:t>
            </a:r>
            <a:r>
              <a:rPr lang="en-US" sz="2000" dirty="0" smtClean="0">
                <a:effectLst>
                  <a:glow rad="139700">
                    <a:schemeClr val="accent2">
                      <a:satMod val="175000"/>
                      <a:alpha val="40000"/>
                    </a:schemeClr>
                  </a:glow>
                </a:effectLst>
                <a:latin typeface="Arial Rounded MT Bold" panose="020F0704030504030204" pitchFamily="34" charset="0"/>
              </a:rPr>
              <a:t> of the people live entirely upon either bread or upon that which is made from wheat or barley flour. </a:t>
            </a:r>
            <a:endParaRPr lang="en-US" sz="2000" dirty="0">
              <a:effectLst>
                <a:glow rad="139700">
                  <a:schemeClr val="accent2">
                    <a:satMod val="175000"/>
                    <a:alpha val="40000"/>
                  </a:schemeClr>
                </a:glow>
              </a:effectLst>
              <a:latin typeface="Arial Rounded MT Bold" panose="020F0704030504030204" pitchFamily="34" charset="0"/>
            </a:endParaRPr>
          </a:p>
        </p:txBody>
      </p:sp>
      <p:sp>
        <p:nvSpPr>
          <p:cNvPr id="9" name="Rectangle 8"/>
          <p:cNvSpPr/>
          <p:nvPr/>
        </p:nvSpPr>
        <p:spPr>
          <a:xfrm>
            <a:off x="1537252" y="1609043"/>
            <a:ext cx="10047187" cy="1138773"/>
          </a:xfrm>
          <a:prstGeom prst="rect">
            <a:avLst/>
          </a:prstGeom>
        </p:spPr>
        <p:txBody>
          <a:bodyPr wrap="square">
            <a:spAutoFit/>
          </a:bodyPr>
          <a:lstStyle/>
          <a:p>
            <a:pPr algn="just"/>
            <a:r>
              <a:rPr lang="en-US" sz="2000" dirty="0">
                <a:effectLst>
                  <a:glow rad="139700">
                    <a:schemeClr val="accent2">
                      <a:satMod val="175000"/>
                      <a:alpha val="40000"/>
                    </a:schemeClr>
                  </a:glow>
                </a:effectLst>
                <a:latin typeface="Arial Rounded MT Bold" panose="020F0704030504030204" pitchFamily="34" charset="0"/>
              </a:rPr>
              <a:t>In the Bible such an expression as </a:t>
            </a:r>
            <a:r>
              <a:rPr lang="en-US" sz="2800" dirty="0">
                <a:solidFill>
                  <a:srgbClr val="FF0000"/>
                </a:solidFill>
                <a:effectLst>
                  <a:glow rad="228600">
                    <a:schemeClr val="accent4">
                      <a:satMod val="175000"/>
                      <a:alpha val="40000"/>
                    </a:schemeClr>
                  </a:glow>
                </a:effectLst>
                <a:latin typeface="Arial Rounded MT Bold" panose="020F0704030504030204" pitchFamily="34" charset="0"/>
              </a:rPr>
              <a:t>"eating bread" </a:t>
            </a:r>
            <a:r>
              <a:rPr lang="en-US" sz="2000" dirty="0">
                <a:effectLst>
                  <a:glow rad="139700">
                    <a:schemeClr val="accent2">
                      <a:satMod val="175000"/>
                      <a:alpha val="40000"/>
                    </a:schemeClr>
                  </a:glow>
                </a:effectLst>
                <a:latin typeface="Arial Rounded MT Bold" panose="020F0704030504030204" pitchFamily="34" charset="0"/>
              </a:rPr>
              <a:t>is often used when Occidentals </a:t>
            </a:r>
            <a:r>
              <a:rPr lang="en-US" sz="2000" dirty="0" smtClean="0">
                <a:effectLst>
                  <a:glow rad="139700">
                    <a:schemeClr val="accent2">
                      <a:satMod val="175000"/>
                      <a:alpha val="40000"/>
                    </a:schemeClr>
                  </a:glow>
                </a:effectLst>
                <a:latin typeface="Arial Rounded MT Bold" panose="020F0704030504030204" pitchFamily="34" charset="0"/>
              </a:rPr>
              <a:t>say </a:t>
            </a:r>
            <a:r>
              <a:rPr lang="en-US" sz="2000" dirty="0">
                <a:effectLst>
                  <a:glow rad="139700">
                    <a:schemeClr val="accent2">
                      <a:satMod val="175000"/>
                      <a:alpha val="40000"/>
                    </a:schemeClr>
                  </a:glow>
                </a:effectLst>
                <a:latin typeface="Arial Rounded MT Bold" panose="020F0704030504030204" pitchFamily="34" charset="0"/>
              </a:rPr>
              <a:t>"eating a meal." When the Bible says, "The Egyptians might not eat bread with the Hebrews", it means </a:t>
            </a:r>
            <a:r>
              <a:rPr lang="en-US" sz="2000" dirty="0" smtClean="0">
                <a:effectLst>
                  <a:glow rad="139700">
                    <a:schemeClr val="accent2">
                      <a:satMod val="175000"/>
                      <a:alpha val="40000"/>
                    </a:schemeClr>
                  </a:glow>
                </a:effectLst>
                <a:latin typeface="Arial Rounded MT Bold" panose="020F0704030504030204" pitchFamily="34" charset="0"/>
              </a:rPr>
              <a:t>they </a:t>
            </a:r>
            <a:r>
              <a:rPr lang="en-US" sz="2000" dirty="0">
                <a:effectLst>
                  <a:glow rad="139700">
                    <a:schemeClr val="accent2">
                      <a:satMod val="175000"/>
                      <a:alpha val="40000"/>
                    </a:schemeClr>
                  </a:glow>
                </a:effectLst>
                <a:latin typeface="Arial Rounded MT Bold" panose="020F0704030504030204" pitchFamily="34" charset="0"/>
              </a:rPr>
              <a:t>could not eat a meal with them. </a:t>
            </a:r>
          </a:p>
        </p:txBody>
      </p:sp>
      <p:sp>
        <p:nvSpPr>
          <p:cNvPr id="10" name="Rectangle 9"/>
          <p:cNvSpPr/>
          <p:nvPr/>
        </p:nvSpPr>
        <p:spPr>
          <a:xfrm>
            <a:off x="1537252" y="4344891"/>
            <a:ext cx="10047187" cy="1138773"/>
          </a:xfrm>
          <a:prstGeom prst="rect">
            <a:avLst/>
          </a:prstGeom>
        </p:spPr>
        <p:txBody>
          <a:bodyPr wrap="square">
            <a:spAutoFit/>
          </a:bodyPr>
          <a:lstStyle/>
          <a:p>
            <a:pPr algn="just"/>
            <a:r>
              <a:rPr lang="en-US" sz="2000" dirty="0">
                <a:effectLst>
                  <a:glow rad="139700">
                    <a:schemeClr val="accent2">
                      <a:satMod val="175000"/>
                      <a:alpha val="40000"/>
                    </a:schemeClr>
                  </a:glow>
                </a:effectLst>
                <a:latin typeface="Arial Rounded MT Bold" panose="020F0704030504030204" pitchFamily="34" charset="0"/>
              </a:rPr>
              <a:t>It may be said that </a:t>
            </a:r>
            <a:r>
              <a:rPr lang="en-US" sz="2000" dirty="0" smtClean="0">
                <a:effectLst>
                  <a:glow rad="139700">
                    <a:schemeClr val="accent2">
                      <a:satMod val="175000"/>
                      <a:alpha val="40000"/>
                    </a:schemeClr>
                  </a:glow>
                </a:effectLst>
                <a:latin typeface="Arial Rounded MT Bold" panose="020F0704030504030204" pitchFamily="34" charset="0"/>
              </a:rPr>
              <a:t>this </a:t>
            </a:r>
            <a:r>
              <a:rPr lang="en-US" sz="2000" dirty="0">
                <a:effectLst>
                  <a:glow rad="139700">
                    <a:schemeClr val="accent2">
                      <a:satMod val="175000"/>
                      <a:alpha val="40000"/>
                    </a:schemeClr>
                  </a:glow>
                </a:effectLst>
                <a:latin typeface="Arial Rounded MT Bold" panose="020F0704030504030204" pitchFamily="34" charset="0"/>
              </a:rPr>
              <a:t>people </a:t>
            </a:r>
            <a:r>
              <a:rPr lang="en-US" sz="2000" dirty="0" smtClean="0">
                <a:effectLst>
                  <a:glow rad="139700">
                    <a:schemeClr val="accent2">
                      <a:satMod val="175000"/>
                      <a:alpha val="40000"/>
                    </a:schemeClr>
                  </a:glow>
                </a:effectLst>
                <a:latin typeface="Arial Rounded MT Bold" panose="020F0704030504030204" pitchFamily="34" charset="0"/>
              </a:rPr>
              <a:t>has a </a:t>
            </a:r>
            <a:r>
              <a:rPr lang="en-US" sz="2800" dirty="0" smtClean="0">
                <a:solidFill>
                  <a:srgbClr val="FF0000"/>
                </a:solidFill>
                <a:effectLst>
                  <a:glow rad="228600">
                    <a:schemeClr val="accent4">
                      <a:satMod val="175000"/>
                      <a:alpha val="40000"/>
                    </a:schemeClr>
                  </a:glow>
                </a:effectLst>
                <a:latin typeface="Arial Rounded MT Bold" panose="020F0704030504030204" pitchFamily="34" charset="0"/>
              </a:rPr>
              <a:t>religious attitude </a:t>
            </a:r>
            <a:r>
              <a:rPr lang="en-US" sz="2000" dirty="0" smtClean="0">
                <a:effectLst>
                  <a:glow rad="139700">
                    <a:schemeClr val="accent2">
                      <a:satMod val="175000"/>
                      <a:alpha val="40000"/>
                    </a:schemeClr>
                  </a:glow>
                </a:effectLst>
                <a:latin typeface="Arial Rounded MT Bold" panose="020F0704030504030204" pitchFamily="34" charset="0"/>
              </a:rPr>
              <a:t>toward bread. </a:t>
            </a:r>
            <a:r>
              <a:rPr lang="en-US" sz="2000" dirty="0">
                <a:effectLst>
                  <a:glow rad="139700">
                    <a:schemeClr val="accent2">
                      <a:satMod val="175000"/>
                      <a:alpha val="40000"/>
                    </a:schemeClr>
                  </a:glow>
                </a:effectLst>
                <a:latin typeface="Arial Rounded MT Bold" panose="020F0704030504030204" pitchFamily="34" charset="0"/>
              </a:rPr>
              <a:t>Everything about bread from the sowing of the seed to the baking of the loaves is done in the name of GOD. </a:t>
            </a:r>
          </a:p>
        </p:txBody>
      </p:sp>
      <p:sp>
        <p:nvSpPr>
          <p:cNvPr id="11" name="Rectangle 10"/>
          <p:cNvSpPr/>
          <p:nvPr/>
        </p:nvSpPr>
        <p:spPr>
          <a:xfrm>
            <a:off x="627919" y="2976967"/>
            <a:ext cx="9969191" cy="1138773"/>
          </a:xfrm>
          <a:prstGeom prst="rect">
            <a:avLst/>
          </a:prstGeom>
        </p:spPr>
        <p:txBody>
          <a:bodyPr wrap="square">
            <a:spAutoFit/>
          </a:bodyPr>
          <a:lstStyle/>
          <a:p>
            <a:pPr algn="just"/>
            <a:r>
              <a:rPr lang="en-US" sz="2000" dirty="0">
                <a:effectLst>
                  <a:glow rad="139700">
                    <a:schemeClr val="accent2">
                      <a:satMod val="175000"/>
                      <a:alpha val="40000"/>
                    </a:schemeClr>
                  </a:glow>
                </a:effectLst>
                <a:latin typeface="Arial Rounded MT Bold" panose="020F0704030504030204" pitchFamily="34" charset="0"/>
              </a:rPr>
              <a:t>The Palestinians are brought up </a:t>
            </a:r>
            <a:r>
              <a:rPr lang="en-US" sz="2000" dirty="0" smtClean="0">
                <a:effectLst>
                  <a:glow rad="139700">
                    <a:schemeClr val="accent2">
                      <a:satMod val="175000"/>
                      <a:alpha val="40000"/>
                    </a:schemeClr>
                  </a:glow>
                </a:effectLst>
                <a:latin typeface="Arial Rounded MT Bold" panose="020F0704030504030204" pitchFamily="34" charset="0"/>
              </a:rPr>
              <a:t>thinking bread has a </a:t>
            </a:r>
            <a:r>
              <a:rPr lang="en-US" sz="2800" dirty="0" smtClean="0">
                <a:solidFill>
                  <a:srgbClr val="FF0000"/>
                </a:solidFill>
                <a:effectLst>
                  <a:glow rad="228600">
                    <a:schemeClr val="accent4">
                      <a:satMod val="175000"/>
                      <a:alpha val="40000"/>
                    </a:schemeClr>
                  </a:glow>
                </a:effectLst>
                <a:latin typeface="Arial Rounded MT Bold" panose="020F0704030504030204" pitchFamily="34" charset="0"/>
              </a:rPr>
              <a:t>sacred </a:t>
            </a:r>
            <a:r>
              <a:rPr lang="en-US" sz="2800" dirty="0">
                <a:solidFill>
                  <a:srgbClr val="FF0000"/>
                </a:solidFill>
                <a:effectLst>
                  <a:glow rad="228600">
                    <a:schemeClr val="accent4">
                      <a:satMod val="175000"/>
                      <a:alpha val="40000"/>
                    </a:schemeClr>
                  </a:glow>
                </a:effectLst>
                <a:latin typeface="Arial Rounded MT Bold" panose="020F0704030504030204" pitchFamily="34" charset="0"/>
              </a:rPr>
              <a:t>meaning</a:t>
            </a:r>
            <a:r>
              <a:rPr lang="en-US" sz="2000" dirty="0">
                <a:effectLst>
                  <a:glow rad="139700">
                    <a:schemeClr val="accent2">
                      <a:satMod val="175000"/>
                      <a:alpha val="40000"/>
                    </a:schemeClr>
                  </a:glow>
                </a:effectLst>
                <a:latin typeface="Arial Rounded MT Bold" panose="020F0704030504030204" pitchFamily="34" charset="0"/>
              </a:rPr>
              <a:t>. In some places they have such a reverence for bread that they will not arise to salute a </a:t>
            </a:r>
            <a:r>
              <a:rPr lang="en-US" sz="2000" dirty="0" smtClean="0">
                <a:effectLst>
                  <a:glow rad="139700">
                    <a:schemeClr val="accent2">
                      <a:satMod val="175000"/>
                      <a:alpha val="40000"/>
                    </a:schemeClr>
                  </a:glow>
                </a:effectLst>
                <a:latin typeface="Arial Rounded MT Bold" panose="020F0704030504030204" pitchFamily="34" charset="0"/>
              </a:rPr>
              <a:t>guest </a:t>
            </a:r>
            <a:r>
              <a:rPr lang="en-US" sz="2000" dirty="0">
                <a:effectLst>
                  <a:glow rad="139700">
                    <a:schemeClr val="accent2">
                      <a:satMod val="175000"/>
                      <a:alpha val="40000"/>
                    </a:schemeClr>
                  </a:glow>
                </a:effectLst>
                <a:latin typeface="Arial Rounded MT Bold" panose="020F0704030504030204" pitchFamily="34" charset="0"/>
              </a:rPr>
              <a:t>if they are in the midst of breaking bread </a:t>
            </a:r>
            <a:r>
              <a:rPr lang="en-US" sz="2000" dirty="0" smtClean="0">
                <a:effectLst>
                  <a:glow rad="139700">
                    <a:schemeClr val="accent2">
                      <a:satMod val="175000"/>
                      <a:alpha val="40000"/>
                    </a:schemeClr>
                  </a:glow>
                </a:effectLst>
                <a:latin typeface="Arial Rounded MT Bold" panose="020F0704030504030204" pitchFamily="34" charset="0"/>
              </a:rPr>
              <a:t>together. </a:t>
            </a:r>
            <a:endParaRPr lang="en-US" sz="2000" dirty="0">
              <a:effectLst>
                <a:glow rad="139700">
                  <a:schemeClr val="accent2">
                    <a:satMod val="175000"/>
                    <a:alpha val="40000"/>
                  </a:schemeClr>
                </a:glow>
              </a:effectLst>
              <a:latin typeface="Arial Rounded MT Bold" panose="020F0704030504030204" pitchFamily="34" charset="0"/>
            </a:endParaRPr>
          </a:p>
        </p:txBody>
      </p:sp>
      <p:sp>
        <p:nvSpPr>
          <p:cNvPr id="12" name="TextBox 11"/>
          <p:cNvSpPr txBox="1"/>
          <p:nvPr/>
        </p:nvSpPr>
        <p:spPr>
          <a:xfrm>
            <a:off x="37668" y="319081"/>
            <a:ext cx="800219"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1</a:t>
            </a:r>
            <a:endParaRPr lang="en-US" sz="8000" dirty="0">
              <a:effectLst>
                <a:glow rad="101600">
                  <a:schemeClr val="accent5">
                    <a:satMod val="175000"/>
                    <a:alpha val="40000"/>
                  </a:schemeClr>
                </a:glow>
              </a:effectLst>
              <a:latin typeface="Algerian" panose="04020705040A02060702" pitchFamily="82" charset="0"/>
            </a:endParaRPr>
          </a:p>
        </p:txBody>
      </p:sp>
      <p:sp>
        <p:nvSpPr>
          <p:cNvPr id="13" name="TextBox 12"/>
          <p:cNvSpPr txBox="1"/>
          <p:nvPr/>
        </p:nvSpPr>
        <p:spPr>
          <a:xfrm>
            <a:off x="890364" y="1534691"/>
            <a:ext cx="800219"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2</a:t>
            </a:r>
            <a:endParaRPr lang="en-US" sz="8000" dirty="0">
              <a:effectLst>
                <a:glow rad="101600">
                  <a:schemeClr val="accent5">
                    <a:satMod val="175000"/>
                    <a:alpha val="40000"/>
                  </a:schemeClr>
                </a:glow>
              </a:effectLst>
              <a:latin typeface="Algerian" panose="04020705040A02060702" pitchFamily="82" charset="0"/>
            </a:endParaRPr>
          </a:p>
        </p:txBody>
      </p:sp>
      <p:sp>
        <p:nvSpPr>
          <p:cNvPr id="14" name="TextBox 13"/>
          <p:cNvSpPr txBox="1"/>
          <p:nvPr/>
        </p:nvSpPr>
        <p:spPr>
          <a:xfrm>
            <a:off x="11163" y="2933735"/>
            <a:ext cx="800219"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3</a:t>
            </a:r>
            <a:endParaRPr lang="en-US" sz="8000" dirty="0">
              <a:effectLst>
                <a:glow rad="101600">
                  <a:schemeClr val="accent5">
                    <a:satMod val="175000"/>
                    <a:alpha val="40000"/>
                  </a:schemeClr>
                </a:glow>
              </a:effectLst>
              <a:latin typeface="Algerian" panose="04020705040A02060702" pitchFamily="82" charset="0"/>
            </a:endParaRPr>
          </a:p>
        </p:txBody>
      </p:sp>
      <p:sp>
        <p:nvSpPr>
          <p:cNvPr id="15" name="TextBox 14"/>
          <p:cNvSpPr txBox="1"/>
          <p:nvPr/>
        </p:nvSpPr>
        <p:spPr>
          <a:xfrm>
            <a:off x="890366" y="4260650"/>
            <a:ext cx="800219"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4</a:t>
            </a:r>
            <a:endParaRPr lang="en-US" sz="8000" dirty="0">
              <a:effectLst>
                <a:glow rad="101600">
                  <a:schemeClr val="accent5">
                    <a:satMod val="175000"/>
                    <a:alpha val="40000"/>
                  </a:schemeClr>
                </a:glow>
              </a:effectLst>
              <a:latin typeface="Algerian" panose="04020705040A02060702" pitchFamily="82" charset="0"/>
            </a:endParaRPr>
          </a:p>
        </p:txBody>
      </p:sp>
      <p:sp>
        <p:nvSpPr>
          <p:cNvPr id="16" name="TextBox 15"/>
          <p:cNvSpPr txBox="1"/>
          <p:nvPr/>
        </p:nvSpPr>
        <p:spPr>
          <a:xfrm>
            <a:off x="-15401" y="5529708"/>
            <a:ext cx="800219" cy="1323439"/>
          </a:xfrm>
          <a:prstGeom prst="rect">
            <a:avLst/>
          </a:prstGeom>
          <a:noFill/>
        </p:spPr>
        <p:txBody>
          <a:bodyPr wrap="none" rtlCol="0">
            <a:spAutoFit/>
          </a:bodyPr>
          <a:lstStyle/>
          <a:p>
            <a:r>
              <a:rPr lang="en-US" sz="8000" dirty="0" smtClean="0">
                <a:effectLst>
                  <a:glow rad="101600">
                    <a:schemeClr val="accent5">
                      <a:satMod val="175000"/>
                      <a:alpha val="40000"/>
                    </a:schemeClr>
                  </a:glow>
                </a:effectLst>
                <a:latin typeface="Algerian" panose="04020705040A02060702" pitchFamily="82" charset="0"/>
              </a:rPr>
              <a:t>5</a:t>
            </a:r>
            <a:endParaRPr lang="en-US" sz="8000" dirty="0">
              <a:effectLst>
                <a:glow rad="101600">
                  <a:schemeClr val="accent5">
                    <a:satMod val="175000"/>
                    <a:alpha val="40000"/>
                  </a:schemeClr>
                </a:glow>
              </a:effectLst>
              <a:latin typeface="Algerian" panose="04020705040A02060702" pitchFamily="82" charset="0"/>
            </a:endParaRPr>
          </a:p>
        </p:txBody>
      </p:sp>
    </p:spTree>
    <p:extLst>
      <p:ext uri="{BB962C8B-B14F-4D97-AF65-F5344CB8AC3E}">
        <p14:creationId xmlns:p14="http://schemas.microsoft.com/office/powerpoint/2010/main" val="195261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3000" fill="hold"/>
                                        <p:tgtEl>
                                          <p:spTgt spid="8"/>
                                        </p:tgtEl>
                                        <p:attrNameLst>
                                          <p:attrName>ppt_w</p:attrName>
                                        </p:attrNameLst>
                                      </p:cBhvr>
                                      <p:tavLst>
                                        <p:tav tm="0">
                                          <p:val>
                                            <p:fltVal val="0"/>
                                          </p:val>
                                        </p:tav>
                                        <p:tav tm="100000">
                                          <p:val>
                                            <p:strVal val="#ppt_w"/>
                                          </p:val>
                                        </p:tav>
                                      </p:tavLst>
                                    </p:anim>
                                    <p:anim calcmode="lin" valueType="num">
                                      <p:cBhvr>
                                        <p:cTn id="17" dur="3000" fill="hold"/>
                                        <p:tgtEl>
                                          <p:spTgt spid="8"/>
                                        </p:tgtEl>
                                        <p:attrNameLst>
                                          <p:attrName>ppt_h</p:attrName>
                                        </p:attrNameLst>
                                      </p:cBhvr>
                                      <p:tavLst>
                                        <p:tav tm="0">
                                          <p:val>
                                            <p:fltVal val="0"/>
                                          </p:val>
                                        </p:tav>
                                        <p:tav tm="100000">
                                          <p:val>
                                            <p:strVal val="#ppt_h"/>
                                          </p:val>
                                        </p:tav>
                                      </p:tavLst>
                                    </p:anim>
                                    <p:animEffect transition="in" filter="fade">
                                      <p:cBhvr>
                                        <p:cTn id="18" dur="3000"/>
                                        <p:tgtEl>
                                          <p:spTgt spid="8"/>
                                        </p:tgtEl>
                                      </p:cBhvr>
                                    </p:animEffect>
                                  </p:childTnLst>
                                </p:cTn>
                              </p:par>
                            </p:childTnLst>
                          </p:cTn>
                        </p:par>
                        <p:par>
                          <p:cTn id="19" fill="hold">
                            <p:stCondLst>
                              <p:cond delay="3500"/>
                            </p:stCondLst>
                            <p:childTnLst>
                              <p:par>
                                <p:cTn id="20" presetID="10" presetClass="entr" presetSubtype="0"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0"/>
                            </p:stCondLst>
                            <p:childTnLst>
                              <p:par>
                                <p:cTn id="24" presetID="53" presetClass="entr" presetSubtype="16"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 calcmode="lin" valueType="num">
                                      <p:cBhvr>
                                        <p:cTn id="26" dur="3000" fill="hold"/>
                                        <p:tgtEl>
                                          <p:spTgt spid="9"/>
                                        </p:tgtEl>
                                        <p:attrNameLst>
                                          <p:attrName>ppt_w</p:attrName>
                                        </p:attrNameLst>
                                      </p:cBhvr>
                                      <p:tavLst>
                                        <p:tav tm="0">
                                          <p:val>
                                            <p:fltVal val="0"/>
                                          </p:val>
                                        </p:tav>
                                        <p:tav tm="100000">
                                          <p:val>
                                            <p:strVal val="#ppt_w"/>
                                          </p:val>
                                        </p:tav>
                                      </p:tavLst>
                                    </p:anim>
                                    <p:anim calcmode="lin" valueType="num">
                                      <p:cBhvr>
                                        <p:cTn id="27" dur="3000" fill="hold"/>
                                        <p:tgtEl>
                                          <p:spTgt spid="9"/>
                                        </p:tgtEl>
                                        <p:attrNameLst>
                                          <p:attrName>ppt_h</p:attrName>
                                        </p:attrNameLst>
                                      </p:cBhvr>
                                      <p:tavLst>
                                        <p:tav tm="0">
                                          <p:val>
                                            <p:fltVal val="0"/>
                                          </p:val>
                                        </p:tav>
                                        <p:tav tm="100000">
                                          <p:val>
                                            <p:strVal val="#ppt_h"/>
                                          </p:val>
                                        </p:tav>
                                      </p:tavLst>
                                    </p:anim>
                                    <p:animEffect transition="in" filter="fade">
                                      <p:cBhvr>
                                        <p:cTn id="28" dur="3000"/>
                                        <p:tgtEl>
                                          <p:spTgt spid="9"/>
                                        </p:tgtEl>
                                      </p:cBhvr>
                                    </p:animEffect>
                                  </p:childTnLst>
                                </p:cTn>
                              </p:par>
                            </p:childTnLst>
                          </p:cTn>
                        </p:par>
                        <p:par>
                          <p:cTn id="29" fill="hold">
                            <p:stCondLst>
                              <p:cond delay="9000"/>
                            </p:stCondLst>
                            <p:childTnLst>
                              <p:par>
                                <p:cTn id="30" presetID="10" presetClass="entr" presetSubtype="0" fill="hold" grpId="0" nodeType="after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0500"/>
                            </p:stCondLst>
                            <p:childTnLst>
                              <p:par>
                                <p:cTn id="34" presetID="53" presetClass="entr" presetSubtype="16" fill="hold" grpId="0" nodeType="afterEffect">
                                  <p:stCondLst>
                                    <p:cond delay="10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3000" fill="hold"/>
                                        <p:tgtEl>
                                          <p:spTgt spid="11"/>
                                        </p:tgtEl>
                                        <p:attrNameLst>
                                          <p:attrName>ppt_w</p:attrName>
                                        </p:attrNameLst>
                                      </p:cBhvr>
                                      <p:tavLst>
                                        <p:tav tm="0">
                                          <p:val>
                                            <p:fltVal val="0"/>
                                          </p:val>
                                        </p:tav>
                                        <p:tav tm="100000">
                                          <p:val>
                                            <p:strVal val="#ppt_w"/>
                                          </p:val>
                                        </p:tav>
                                      </p:tavLst>
                                    </p:anim>
                                    <p:anim calcmode="lin" valueType="num">
                                      <p:cBhvr>
                                        <p:cTn id="37" dur="3000" fill="hold"/>
                                        <p:tgtEl>
                                          <p:spTgt spid="11"/>
                                        </p:tgtEl>
                                        <p:attrNameLst>
                                          <p:attrName>ppt_h</p:attrName>
                                        </p:attrNameLst>
                                      </p:cBhvr>
                                      <p:tavLst>
                                        <p:tav tm="0">
                                          <p:val>
                                            <p:fltVal val="0"/>
                                          </p:val>
                                        </p:tav>
                                        <p:tav tm="100000">
                                          <p:val>
                                            <p:strVal val="#ppt_h"/>
                                          </p:val>
                                        </p:tav>
                                      </p:tavLst>
                                    </p:anim>
                                    <p:animEffect transition="in" filter="fade">
                                      <p:cBhvr>
                                        <p:cTn id="38" dur="3000"/>
                                        <p:tgtEl>
                                          <p:spTgt spid="11"/>
                                        </p:tgtEl>
                                      </p:cBhvr>
                                    </p:animEffect>
                                  </p:childTnLst>
                                </p:cTn>
                              </p:par>
                            </p:childTnLst>
                          </p:cTn>
                        </p:par>
                        <p:par>
                          <p:cTn id="39" fill="hold">
                            <p:stCondLst>
                              <p:cond delay="14500"/>
                            </p:stCondLst>
                            <p:childTnLst>
                              <p:par>
                                <p:cTn id="40" presetID="10" presetClass="entr" presetSubtype="0" fill="hold" grpId="0" nodeType="after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16000"/>
                            </p:stCondLst>
                            <p:childTnLst>
                              <p:par>
                                <p:cTn id="44" presetID="53" presetClass="entr" presetSubtype="16" fill="hold" grpId="0" nodeType="afterEffect">
                                  <p:stCondLst>
                                    <p:cond delay="10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3000" fill="hold"/>
                                        <p:tgtEl>
                                          <p:spTgt spid="10"/>
                                        </p:tgtEl>
                                        <p:attrNameLst>
                                          <p:attrName>ppt_w</p:attrName>
                                        </p:attrNameLst>
                                      </p:cBhvr>
                                      <p:tavLst>
                                        <p:tav tm="0">
                                          <p:val>
                                            <p:fltVal val="0"/>
                                          </p:val>
                                        </p:tav>
                                        <p:tav tm="100000">
                                          <p:val>
                                            <p:strVal val="#ppt_w"/>
                                          </p:val>
                                        </p:tav>
                                      </p:tavLst>
                                    </p:anim>
                                    <p:anim calcmode="lin" valueType="num">
                                      <p:cBhvr>
                                        <p:cTn id="47" dur="3000" fill="hold"/>
                                        <p:tgtEl>
                                          <p:spTgt spid="10"/>
                                        </p:tgtEl>
                                        <p:attrNameLst>
                                          <p:attrName>ppt_h</p:attrName>
                                        </p:attrNameLst>
                                      </p:cBhvr>
                                      <p:tavLst>
                                        <p:tav tm="0">
                                          <p:val>
                                            <p:fltVal val="0"/>
                                          </p:val>
                                        </p:tav>
                                        <p:tav tm="100000">
                                          <p:val>
                                            <p:strVal val="#ppt_h"/>
                                          </p:val>
                                        </p:tav>
                                      </p:tavLst>
                                    </p:anim>
                                    <p:animEffect transition="in" filter="fade">
                                      <p:cBhvr>
                                        <p:cTn id="48" dur="3000"/>
                                        <p:tgtEl>
                                          <p:spTgt spid="10"/>
                                        </p:tgtEl>
                                      </p:cBhvr>
                                    </p:animEffect>
                                  </p:childTnLst>
                                </p:cTn>
                              </p:par>
                            </p:childTnLst>
                          </p:cTn>
                        </p:par>
                        <p:par>
                          <p:cTn id="49" fill="hold">
                            <p:stCondLst>
                              <p:cond delay="20000"/>
                            </p:stCondLst>
                            <p:childTnLst>
                              <p:par>
                                <p:cTn id="50" presetID="10" presetClass="entr" presetSubtype="0" fill="hold" grpId="0" nodeType="after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21500"/>
                            </p:stCondLst>
                            <p:childTnLst>
                              <p:par>
                                <p:cTn id="54" presetID="53" presetClass="entr" presetSubtype="16" fill="hold" grpId="0" nodeType="afterEffect">
                                  <p:stCondLst>
                                    <p:cond delay="1000"/>
                                  </p:stCondLst>
                                  <p:childTnLst>
                                    <p:set>
                                      <p:cBhvr>
                                        <p:cTn id="55" dur="1" fill="hold">
                                          <p:stCondLst>
                                            <p:cond delay="0"/>
                                          </p:stCondLst>
                                        </p:cTn>
                                        <p:tgtEl>
                                          <p:spTgt spid="7"/>
                                        </p:tgtEl>
                                        <p:attrNameLst>
                                          <p:attrName>style.visibility</p:attrName>
                                        </p:attrNameLst>
                                      </p:cBhvr>
                                      <p:to>
                                        <p:strVal val="visible"/>
                                      </p:to>
                                    </p:set>
                                    <p:anim calcmode="lin" valueType="num">
                                      <p:cBhvr>
                                        <p:cTn id="56" dur="3000" fill="hold"/>
                                        <p:tgtEl>
                                          <p:spTgt spid="7"/>
                                        </p:tgtEl>
                                        <p:attrNameLst>
                                          <p:attrName>ppt_w</p:attrName>
                                        </p:attrNameLst>
                                      </p:cBhvr>
                                      <p:tavLst>
                                        <p:tav tm="0">
                                          <p:val>
                                            <p:fltVal val="0"/>
                                          </p:val>
                                        </p:tav>
                                        <p:tav tm="100000">
                                          <p:val>
                                            <p:strVal val="#ppt_w"/>
                                          </p:val>
                                        </p:tav>
                                      </p:tavLst>
                                    </p:anim>
                                    <p:anim calcmode="lin" valueType="num">
                                      <p:cBhvr>
                                        <p:cTn id="57" dur="3000" fill="hold"/>
                                        <p:tgtEl>
                                          <p:spTgt spid="7"/>
                                        </p:tgtEl>
                                        <p:attrNameLst>
                                          <p:attrName>ppt_h</p:attrName>
                                        </p:attrNameLst>
                                      </p:cBhvr>
                                      <p:tavLst>
                                        <p:tav tm="0">
                                          <p:val>
                                            <p:fltVal val="0"/>
                                          </p:val>
                                        </p:tav>
                                        <p:tav tm="100000">
                                          <p:val>
                                            <p:strVal val="#ppt_h"/>
                                          </p:val>
                                        </p:tav>
                                      </p:tavLst>
                                    </p:anim>
                                    <p:animEffect transition="in" filter="fade">
                                      <p:cBhvr>
                                        <p:cTn id="5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10538312" y="6219371"/>
            <a:ext cx="1375569"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Introduction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3" y="679145"/>
            <a:ext cx="4286538" cy="5499709"/>
          </a:xfrm>
          <a:prstGeom prst="rect">
            <a:avLst/>
          </a:prstGeom>
          <a:ln>
            <a:solidFill>
              <a:schemeClr val="tx1"/>
            </a:solidFill>
          </a:ln>
          <a:effectLst>
            <a:outerShdw blurRad="292100" dist="139700" dir="2700000" algn="tl" rotWithShape="0">
              <a:srgbClr val="333333">
                <a:alpha val="65000"/>
              </a:srgbClr>
            </a:outerShdw>
          </a:effectLst>
        </p:spPr>
      </p:pic>
      <p:sp>
        <p:nvSpPr>
          <p:cNvPr id="9" name="7-Point Star 8"/>
          <p:cNvSpPr/>
          <p:nvPr/>
        </p:nvSpPr>
        <p:spPr>
          <a:xfrm>
            <a:off x="2088108" y="2240497"/>
            <a:ext cx="984879" cy="710678"/>
          </a:xfrm>
          <a:prstGeom prst="star7">
            <a:avLst/>
          </a:prstGeom>
          <a:noFill/>
          <a:ln w="57150">
            <a:solidFill>
              <a:srgbClr val="FF0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7344"/>
          <a:stretch/>
        </p:blipFill>
        <p:spPr>
          <a:xfrm>
            <a:off x="3287922" y="417423"/>
            <a:ext cx="3276186" cy="2367052"/>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9127" y="3701960"/>
            <a:ext cx="4424754" cy="2900259"/>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2656" y="3429000"/>
            <a:ext cx="2837692" cy="304163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295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par>
                          <p:cTn id="20" fill="hold">
                            <p:stCondLst>
                              <p:cond delay="3000"/>
                            </p:stCondLst>
                            <p:childTnLst>
                              <p:par>
                                <p:cTn id="21" presetID="10" presetClass="entr" presetSubtype="0" fill="hold"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51792" y="957277"/>
            <a:ext cx="2722220" cy="769441"/>
          </a:xfrm>
          <a:prstGeom prst="rect">
            <a:avLst/>
          </a:prstGeom>
          <a:noFill/>
        </p:spPr>
        <p:txBody>
          <a:bodyPr wrap="none" rtlCol="0">
            <a:spAutoFit/>
          </a:bodyPr>
          <a:lstStyle/>
          <a:p>
            <a:r>
              <a:rPr lang="en-US" sz="4400" b="1" dirty="0" smtClean="0">
                <a:ln>
                  <a:solidFill>
                    <a:schemeClr val="bg1"/>
                  </a:solidFill>
                </a:ln>
                <a:solidFill>
                  <a:srgbClr val="FF0000"/>
                </a:solidFill>
                <a:effectLst>
                  <a:glow rad="101600">
                    <a:schemeClr val="tx1">
                      <a:alpha val="60000"/>
                    </a:schemeClr>
                  </a:glow>
                </a:effectLst>
              </a:rPr>
              <a:t>John 5: 2-5</a:t>
            </a:r>
            <a:endParaRPr lang="en-US" sz="4400" b="1" dirty="0">
              <a:ln>
                <a:solidFill>
                  <a:schemeClr val="bg1"/>
                </a:solidFill>
              </a:ln>
              <a:solidFill>
                <a:srgbClr val="FF0000"/>
              </a:solidFill>
              <a:effectLst>
                <a:glow rad="101600">
                  <a:schemeClr val="tx1">
                    <a:alpha val="60000"/>
                  </a:schemeClr>
                </a:glo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304800" y="1779726"/>
            <a:ext cx="6321287" cy="4893647"/>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2</a:t>
            </a:r>
            <a:r>
              <a:rPr lang="en-US" sz="2400" b="1" dirty="0">
                <a:effectLst>
                  <a:glow rad="127000">
                    <a:schemeClr val="bg1">
                      <a:alpha val="60000"/>
                    </a:schemeClr>
                  </a:glow>
                </a:effectLst>
              </a:rPr>
              <a:t> Now there is at Jerusalem by the sheep market a pool, which is called in the Hebrew tongue Bethesda, having five porches.</a:t>
            </a:r>
          </a:p>
          <a:p>
            <a:r>
              <a:rPr lang="en-US" sz="2400" b="1" baseline="30000" dirty="0">
                <a:effectLst>
                  <a:glow rad="127000">
                    <a:schemeClr val="bg1">
                      <a:alpha val="60000"/>
                    </a:schemeClr>
                  </a:glow>
                </a:effectLst>
              </a:rPr>
              <a:t>3</a:t>
            </a:r>
            <a:r>
              <a:rPr lang="en-US" sz="2400" b="1" dirty="0">
                <a:effectLst>
                  <a:glow rad="127000">
                    <a:schemeClr val="bg1">
                      <a:alpha val="60000"/>
                    </a:schemeClr>
                  </a:glow>
                </a:effectLst>
              </a:rPr>
              <a:t> In these lay a great multitude of impotent folk, of blind, halt, withered, waiting for the moving of the water.</a:t>
            </a:r>
          </a:p>
          <a:p>
            <a:r>
              <a:rPr lang="en-US" sz="2400" b="1" baseline="30000" dirty="0">
                <a:effectLst>
                  <a:glow rad="127000">
                    <a:schemeClr val="bg1">
                      <a:alpha val="60000"/>
                    </a:schemeClr>
                  </a:glow>
                </a:effectLst>
              </a:rPr>
              <a:t>4</a:t>
            </a:r>
            <a:r>
              <a:rPr lang="en-US" sz="2400" b="1" dirty="0">
                <a:effectLst>
                  <a:glow rad="127000">
                    <a:schemeClr val="bg1">
                      <a:alpha val="60000"/>
                    </a:schemeClr>
                  </a:glow>
                </a:effectLst>
              </a:rPr>
              <a:t> For an angel went down at a certain season into the pool, and troubled the water: whosoever then first after the troubling of the water stepped in was made whole of whatsoever disease he had.</a:t>
            </a:r>
          </a:p>
          <a:p>
            <a:r>
              <a:rPr lang="en-US" sz="2400" b="1" baseline="30000" dirty="0">
                <a:effectLst>
                  <a:glow rad="127000">
                    <a:schemeClr val="bg1">
                      <a:alpha val="60000"/>
                    </a:schemeClr>
                  </a:glow>
                </a:effectLst>
              </a:rPr>
              <a:t>5</a:t>
            </a:r>
            <a:r>
              <a:rPr lang="en-US" sz="2400" b="1" dirty="0">
                <a:effectLst>
                  <a:glow rad="127000">
                    <a:schemeClr val="bg1">
                      <a:alpha val="60000"/>
                    </a:schemeClr>
                  </a:glow>
                </a:effectLst>
              </a:rPr>
              <a:t> And a certain man was there, which had an infirmity thirty and eight years</a:t>
            </a:r>
            <a:r>
              <a:rPr lang="en-US" sz="2400" b="1" dirty="0" smtClean="0">
                <a:effectLst>
                  <a:glow rad="127000">
                    <a:schemeClr val="bg1">
                      <a:alpha val="60000"/>
                    </a:schemeClr>
                  </a:glow>
                </a:effectLst>
              </a:rPr>
              <a:t>.</a:t>
            </a:r>
            <a:endParaRPr lang="en-US" sz="2400" b="1" dirty="0">
              <a:effectLst>
                <a:glow rad="127000">
                  <a:schemeClr val="bg1">
                    <a:alpha val="60000"/>
                  </a:schemeClr>
                </a:glow>
              </a:effectLst>
            </a:endParaRPr>
          </a:p>
        </p:txBody>
      </p:sp>
    </p:spTree>
    <p:extLst>
      <p:ext uri="{BB962C8B-B14F-4D97-AF65-F5344CB8AC3E}">
        <p14:creationId xmlns:p14="http://schemas.microsoft.com/office/powerpoint/2010/main" val="765030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38540" y="957277"/>
            <a:ext cx="2722220" cy="769441"/>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6-8</a:t>
            </a:r>
          </a:p>
        </p:txBody>
      </p:sp>
      <p:sp>
        <p:nvSpPr>
          <p:cNvPr id="2" name="Rectangle 1"/>
          <p:cNvSpPr/>
          <p:nvPr/>
        </p:nvSpPr>
        <p:spPr>
          <a:xfrm>
            <a:off x="304800" y="1779726"/>
            <a:ext cx="6255026" cy="3416320"/>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6 </a:t>
            </a:r>
            <a:r>
              <a:rPr lang="en-US" sz="2400" b="1" dirty="0" smtClean="0">
                <a:effectLst>
                  <a:glow rad="127000">
                    <a:schemeClr val="bg1">
                      <a:alpha val="60000"/>
                    </a:schemeClr>
                  </a:glow>
                </a:effectLst>
              </a:rPr>
              <a:t>When Jesus saw him lie, and knew that he had been now a long time in that case, he </a:t>
            </a:r>
            <a:r>
              <a:rPr lang="en-US" sz="2400" b="1" dirty="0" err="1" smtClean="0">
                <a:effectLst>
                  <a:glow rad="127000">
                    <a:schemeClr val="bg1">
                      <a:alpha val="60000"/>
                    </a:schemeClr>
                  </a:glow>
                </a:effectLst>
              </a:rPr>
              <a:t>saith</a:t>
            </a:r>
            <a:r>
              <a:rPr lang="en-US" sz="2400" b="1" dirty="0" smtClean="0">
                <a:effectLst>
                  <a:glow rad="127000">
                    <a:schemeClr val="bg1">
                      <a:alpha val="60000"/>
                    </a:schemeClr>
                  </a:glow>
                </a:effectLst>
              </a:rPr>
              <a:t> unto him, Wilt thou be made whole?</a:t>
            </a:r>
          </a:p>
          <a:p>
            <a:r>
              <a:rPr lang="en-US" sz="2400" b="1" baseline="30000" dirty="0" smtClean="0">
                <a:effectLst>
                  <a:glow rad="127000">
                    <a:schemeClr val="bg1">
                      <a:alpha val="60000"/>
                    </a:schemeClr>
                  </a:glow>
                </a:effectLst>
              </a:rPr>
              <a:t>7 </a:t>
            </a:r>
            <a:r>
              <a:rPr lang="en-US" sz="2400" b="1" dirty="0" smtClean="0">
                <a:effectLst>
                  <a:glow rad="127000">
                    <a:schemeClr val="bg1">
                      <a:alpha val="60000"/>
                    </a:schemeClr>
                  </a:glow>
                </a:effectLst>
              </a:rPr>
              <a:t>The impotent man answered him, Sir, I have no man, when the water is troubled, to put me into the pool: but while I am coming, another </a:t>
            </a:r>
            <a:r>
              <a:rPr lang="en-US" sz="2400" b="1" dirty="0" err="1" smtClean="0">
                <a:effectLst>
                  <a:glow rad="127000">
                    <a:schemeClr val="bg1">
                      <a:alpha val="60000"/>
                    </a:schemeClr>
                  </a:glow>
                </a:effectLst>
              </a:rPr>
              <a:t>steppeth</a:t>
            </a:r>
            <a:r>
              <a:rPr lang="en-US" sz="2400" b="1" dirty="0" smtClean="0">
                <a:effectLst>
                  <a:glow rad="127000">
                    <a:schemeClr val="bg1">
                      <a:alpha val="60000"/>
                    </a:schemeClr>
                  </a:glow>
                </a:effectLst>
              </a:rPr>
              <a:t> down before me.</a:t>
            </a:r>
          </a:p>
          <a:p>
            <a:r>
              <a:rPr lang="en-US" sz="2400" b="1" baseline="30000" dirty="0" smtClean="0">
                <a:effectLst>
                  <a:glow rad="127000">
                    <a:schemeClr val="bg1">
                      <a:alpha val="60000"/>
                    </a:schemeClr>
                  </a:glow>
                </a:effectLst>
              </a:rPr>
              <a:t>8 </a:t>
            </a:r>
            <a:r>
              <a:rPr lang="en-US" sz="2400" b="1" dirty="0" smtClean="0">
                <a:effectLst>
                  <a:glow rad="127000">
                    <a:schemeClr val="bg1">
                      <a:alpha val="60000"/>
                    </a:schemeClr>
                  </a:glow>
                </a:effectLst>
              </a:rPr>
              <a:t>Jesus </a:t>
            </a:r>
            <a:r>
              <a:rPr lang="en-US" sz="2400" b="1" dirty="0" err="1" smtClean="0">
                <a:effectLst>
                  <a:glow rad="127000">
                    <a:schemeClr val="bg1">
                      <a:alpha val="60000"/>
                    </a:schemeClr>
                  </a:glow>
                </a:effectLst>
              </a:rPr>
              <a:t>saith</a:t>
            </a:r>
            <a:r>
              <a:rPr lang="en-US" sz="2400" b="1" dirty="0" smtClean="0">
                <a:effectLst>
                  <a:glow rad="127000">
                    <a:schemeClr val="bg1">
                      <a:alpha val="60000"/>
                    </a:schemeClr>
                  </a:glow>
                </a:effectLst>
              </a:rPr>
              <a:t> unto him, Rise, take up thy bed, and walk.</a:t>
            </a:r>
            <a:endParaRPr lang="en-US" sz="2400" b="1" dirty="0">
              <a:effectLst>
                <a:glow rad="127000">
                  <a:schemeClr val="bg1">
                    <a:alpha val="60000"/>
                  </a:schemeClr>
                </a:glow>
              </a:effectLst>
            </a:endParaRPr>
          </a:p>
        </p:txBody>
      </p:sp>
    </p:spTree>
    <p:extLst>
      <p:ext uri="{BB962C8B-B14F-4D97-AF65-F5344CB8AC3E}">
        <p14:creationId xmlns:p14="http://schemas.microsoft.com/office/powerpoint/2010/main" val="2109498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47377" y="934612"/>
            <a:ext cx="3007555" cy="1446550"/>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9-13</a:t>
            </a:r>
          </a:p>
          <a:p>
            <a:endParaRPr lang="en-US" dirty="0"/>
          </a:p>
        </p:txBody>
      </p:sp>
      <p:sp>
        <p:nvSpPr>
          <p:cNvPr id="2" name="Rectangle 1"/>
          <p:cNvSpPr/>
          <p:nvPr/>
        </p:nvSpPr>
        <p:spPr>
          <a:xfrm>
            <a:off x="304800" y="1779726"/>
            <a:ext cx="6573078" cy="4893647"/>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9 </a:t>
            </a:r>
            <a:r>
              <a:rPr lang="en-US" sz="2400" b="1" dirty="0" smtClean="0">
                <a:effectLst>
                  <a:glow rad="127000">
                    <a:schemeClr val="bg1">
                      <a:alpha val="60000"/>
                    </a:schemeClr>
                  </a:glow>
                </a:effectLst>
              </a:rPr>
              <a:t>And immediately the man was made whole, and took up his bed, and walked: and on the same day was the sabbath.</a:t>
            </a:r>
          </a:p>
          <a:p>
            <a:r>
              <a:rPr lang="en-US" sz="2400" b="1" baseline="30000" dirty="0" smtClean="0">
                <a:effectLst>
                  <a:glow rad="127000">
                    <a:schemeClr val="bg1">
                      <a:alpha val="60000"/>
                    </a:schemeClr>
                  </a:glow>
                </a:effectLst>
              </a:rPr>
              <a:t>10 </a:t>
            </a:r>
            <a:r>
              <a:rPr lang="en-US" sz="2400" b="1" dirty="0" smtClean="0">
                <a:effectLst>
                  <a:glow rad="127000">
                    <a:schemeClr val="bg1">
                      <a:alpha val="60000"/>
                    </a:schemeClr>
                  </a:glow>
                </a:effectLst>
              </a:rPr>
              <a:t>The Jews therefore said unto him that was cured, It is the sabbath day: it is not lawful for thee to carry thy bed.</a:t>
            </a:r>
          </a:p>
          <a:p>
            <a:r>
              <a:rPr lang="en-US" sz="2400" b="1" baseline="30000" dirty="0" smtClean="0">
                <a:effectLst>
                  <a:glow rad="127000">
                    <a:schemeClr val="bg1">
                      <a:alpha val="60000"/>
                    </a:schemeClr>
                  </a:glow>
                </a:effectLst>
              </a:rPr>
              <a:t>11 </a:t>
            </a:r>
            <a:r>
              <a:rPr lang="en-US" sz="2400" b="1" dirty="0" smtClean="0">
                <a:effectLst>
                  <a:glow rad="127000">
                    <a:schemeClr val="bg1">
                      <a:alpha val="60000"/>
                    </a:schemeClr>
                  </a:glow>
                </a:effectLst>
              </a:rPr>
              <a:t>He answered them, He that made me whole, the same said unto me, Take up thy bed, and walk.</a:t>
            </a:r>
          </a:p>
          <a:p>
            <a:r>
              <a:rPr lang="en-US" sz="2400" b="1" baseline="30000" dirty="0" smtClean="0">
                <a:effectLst>
                  <a:glow rad="127000">
                    <a:schemeClr val="bg1">
                      <a:alpha val="60000"/>
                    </a:schemeClr>
                  </a:glow>
                </a:effectLst>
              </a:rPr>
              <a:t>12 </a:t>
            </a:r>
            <a:r>
              <a:rPr lang="en-US" sz="2400" b="1" dirty="0" smtClean="0">
                <a:effectLst>
                  <a:glow rad="127000">
                    <a:schemeClr val="bg1">
                      <a:alpha val="60000"/>
                    </a:schemeClr>
                  </a:glow>
                </a:effectLst>
              </a:rPr>
              <a:t>Then asked they him, What man is that which said unto thee, Take up thy bed, and walk?</a:t>
            </a:r>
          </a:p>
          <a:p>
            <a:r>
              <a:rPr lang="en-US" sz="2400" b="1" baseline="30000" dirty="0" smtClean="0">
                <a:effectLst>
                  <a:glow rad="127000">
                    <a:schemeClr val="bg1">
                      <a:alpha val="60000"/>
                    </a:schemeClr>
                  </a:glow>
                </a:effectLst>
              </a:rPr>
              <a:t>13 </a:t>
            </a:r>
            <a:r>
              <a:rPr lang="en-US" sz="2400" b="1" dirty="0" smtClean="0">
                <a:effectLst>
                  <a:glow rad="127000">
                    <a:schemeClr val="bg1">
                      <a:alpha val="60000"/>
                    </a:schemeClr>
                  </a:glow>
                </a:effectLst>
              </a:rPr>
              <a:t>And he that was healed </a:t>
            </a:r>
            <a:r>
              <a:rPr lang="en-US" sz="2400" b="1" dirty="0" err="1" smtClean="0">
                <a:effectLst>
                  <a:glow rad="127000">
                    <a:schemeClr val="bg1">
                      <a:alpha val="60000"/>
                    </a:schemeClr>
                  </a:glow>
                </a:effectLst>
              </a:rPr>
              <a:t>wist</a:t>
            </a:r>
            <a:r>
              <a:rPr lang="en-US" sz="2400" b="1" dirty="0" smtClean="0">
                <a:effectLst>
                  <a:glow rad="127000">
                    <a:schemeClr val="bg1">
                      <a:alpha val="60000"/>
                    </a:schemeClr>
                  </a:glow>
                </a:effectLst>
              </a:rPr>
              <a:t> not who it was: for Jesus had conveyed himself away, a multitude being in that place.</a:t>
            </a:r>
            <a:endParaRPr lang="en-US" sz="2400" b="1" dirty="0">
              <a:effectLst>
                <a:glow rad="127000">
                  <a:schemeClr val="bg1">
                    <a:alpha val="60000"/>
                  </a:schemeClr>
                </a:glow>
              </a:effectLst>
            </a:endParaRPr>
          </a:p>
        </p:txBody>
      </p:sp>
    </p:spTree>
    <p:extLst>
      <p:ext uri="{BB962C8B-B14F-4D97-AF65-F5344CB8AC3E}">
        <p14:creationId xmlns:p14="http://schemas.microsoft.com/office/powerpoint/2010/main" val="957627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69" y="358837"/>
            <a:ext cx="5480304" cy="365760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74171"/>
            <a:ext cx="110799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Lesson 12</a:t>
            </a:r>
          </a:p>
        </p:txBody>
      </p:sp>
      <p:sp>
        <p:nvSpPr>
          <p:cNvPr id="6" name="TextBox 5"/>
          <p:cNvSpPr txBox="1"/>
          <p:nvPr/>
        </p:nvSpPr>
        <p:spPr>
          <a:xfrm>
            <a:off x="9299575" y="6219371"/>
            <a:ext cx="2614306" cy="369332"/>
          </a:xfrm>
          <a:prstGeom prst="rect">
            <a:avLst/>
          </a:prstGeom>
          <a:noFill/>
        </p:spPr>
        <p:txBody>
          <a:bodyPr wrap="none" rtlCol="0">
            <a:spAutoFit/>
          </a:bodyPr>
          <a:lstStyle>
            <a:defPPr>
              <a:defRPr lang="en-US"/>
            </a:defPPr>
            <a:lvl1pPr>
              <a:defRPr b="1">
                <a:effectLst>
                  <a:glow rad="101600">
                    <a:schemeClr val="bg1">
                      <a:alpha val="60000"/>
                    </a:schemeClr>
                  </a:glow>
                </a:effectLst>
              </a:defRPr>
            </a:lvl1pPr>
          </a:lstStyle>
          <a:p>
            <a:r>
              <a:rPr lang="en-US" dirty="0"/>
              <a:t>1- Jesus heals on Sabbath</a:t>
            </a:r>
          </a:p>
        </p:txBody>
      </p:sp>
      <p:sp>
        <p:nvSpPr>
          <p:cNvPr id="5" name="TextBox 4"/>
          <p:cNvSpPr txBox="1"/>
          <p:nvPr/>
        </p:nvSpPr>
        <p:spPr>
          <a:xfrm>
            <a:off x="233353" y="947865"/>
            <a:ext cx="3007555" cy="1446550"/>
          </a:xfrm>
          <a:prstGeom prst="rect">
            <a:avLst/>
          </a:prstGeom>
          <a:noFill/>
        </p:spPr>
        <p:txBody>
          <a:bodyPr wrap="none" rtlCol="0">
            <a:spAutoFit/>
          </a:bodyPr>
          <a:lstStyle>
            <a:defPPr>
              <a:defRPr lang="en-US"/>
            </a:defPPr>
            <a:lvl1pPr>
              <a:defRPr sz="4400" b="1">
                <a:ln>
                  <a:solidFill>
                    <a:schemeClr val="bg1"/>
                  </a:solidFill>
                </a:ln>
                <a:solidFill>
                  <a:srgbClr val="FF0000"/>
                </a:solidFill>
                <a:effectLst>
                  <a:glow rad="101600">
                    <a:schemeClr val="tx1">
                      <a:alpha val="60000"/>
                    </a:schemeClr>
                  </a:glow>
                </a:effectLst>
              </a:defRPr>
            </a:lvl1pPr>
          </a:lstStyle>
          <a:p>
            <a:r>
              <a:rPr lang="en-US" dirty="0"/>
              <a:t>John 5: 9-13</a:t>
            </a:r>
          </a:p>
          <a:p>
            <a:endParaRPr lang="en-US" dirty="0"/>
          </a:p>
        </p:txBody>
      </p:sp>
      <p:sp>
        <p:nvSpPr>
          <p:cNvPr id="2" name="Rectangle 1"/>
          <p:cNvSpPr/>
          <p:nvPr/>
        </p:nvSpPr>
        <p:spPr>
          <a:xfrm>
            <a:off x="304800" y="1779726"/>
            <a:ext cx="6573078" cy="4893647"/>
          </a:xfrm>
          <a:prstGeom prst="rect">
            <a:avLst/>
          </a:prstGeom>
          <a:solidFill>
            <a:srgbClr val="FFCCCC">
              <a:alpha val="74902"/>
            </a:srgbClr>
          </a:solidFill>
          <a:scene3d>
            <a:camera prst="orthographicFront"/>
            <a:lightRig rig="threePt" dir="t"/>
          </a:scene3d>
          <a:sp3d>
            <a:bevelT/>
          </a:sp3d>
        </p:spPr>
        <p:txBody>
          <a:bodyPr wrap="square" rtlCol="0">
            <a:spAutoFit/>
          </a:bodyPr>
          <a:lstStyle/>
          <a:p>
            <a:r>
              <a:rPr lang="en-US" sz="2400" b="1" baseline="30000" dirty="0" smtClean="0">
                <a:effectLst>
                  <a:glow rad="127000">
                    <a:schemeClr val="bg1">
                      <a:alpha val="60000"/>
                    </a:schemeClr>
                  </a:glow>
                </a:effectLst>
              </a:rPr>
              <a:t>9 </a:t>
            </a:r>
            <a:r>
              <a:rPr lang="en-US" sz="2400" b="1" dirty="0" smtClean="0">
                <a:effectLst>
                  <a:glow rad="127000">
                    <a:schemeClr val="bg1">
                      <a:alpha val="60000"/>
                    </a:schemeClr>
                  </a:glow>
                </a:effectLst>
              </a:rPr>
              <a:t>And immediately the man was made whole, and took up his bed, and walked: and on the same day was the sabbath.</a:t>
            </a:r>
          </a:p>
          <a:p>
            <a:r>
              <a:rPr lang="en-US" sz="2400" b="1" baseline="30000" dirty="0" smtClean="0">
                <a:effectLst>
                  <a:glow rad="127000">
                    <a:schemeClr val="bg1">
                      <a:alpha val="60000"/>
                    </a:schemeClr>
                  </a:glow>
                </a:effectLst>
              </a:rPr>
              <a:t>10 </a:t>
            </a:r>
            <a:r>
              <a:rPr lang="en-US" sz="2400" b="1" dirty="0" smtClean="0">
                <a:effectLst>
                  <a:glow rad="127000">
                    <a:schemeClr val="bg1">
                      <a:alpha val="60000"/>
                    </a:schemeClr>
                  </a:glow>
                </a:effectLst>
              </a:rPr>
              <a:t>The Jews therefore said unto him that was cured, It is the sabbath day: it is not lawful for thee to carry thy bed.</a:t>
            </a:r>
          </a:p>
          <a:p>
            <a:r>
              <a:rPr lang="en-US" sz="2400" b="1" baseline="30000" dirty="0" smtClean="0">
                <a:effectLst>
                  <a:glow rad="127000">
                    <a:schemeClr val="bg1">
                      <a:alpha val="60000"/>
                    </a:schemeClr>
                  </a:glow>
                </a:effectLst>
              </a:rPr>
              <a:t>11 </a:t>
            </a:r>
            <a:r>
              <a:rPr lang="en-US" sz="2400" b="1" dirty="0" smtClean="0">
                <a:effectLst>
                  <a:glow rad="127000">
                    <a:schemeClr val="bg1">
                      <a:alpha val="60000"/>
                    </a:schemeClr>
                  </a:glow>
                </a:effectLst>
              </a:rPr>
              <a:t>He answered them, He that made me whole, the same said unto me, Take up thy bed, and walk.</a:t>
            </a:r>
          </a:p>
          <a:p>
            <a:r>
              <a:rPr lang="en-US" sz="2400" b="1" baseline="30000" dirty="0" smtClean="0">
                <a:effectLst>
                  <a:glow rad="127000">
                    <a:schemeClr val="bg1">
                      <a:alpha val="60000"/>
                    </a:schemeClr>
                  </a:glow>
                </a:effectLst>
              </a:rPr>
              <a:t>12 </a:t>
            </a:r>
            <a:r>
              <a:rPr lang="en-US" sz="2400" b="1" dirty="0" smtClean="0">
                <a:effectLst>
                  <a:glow rad="127000">
                    <a:schemeClr val="bg1">
                      <a:alpha val="60000"/>
                    </a:schemeClr>
                  </a:glow>
                </a:effectLst>
              </a:rPr>
              <a:t>Then asked they him, What man is that which said unto thee, Take up thy bed, and walk?</a:t>
            </a:r>
          </a:p>
          <a:p>
            <a:r>
              <a:rPr lang="en-US" sz="2400" b="1" baseline="30000" dirty="0" smtClean="0">
                <a:effectLst>
                  <a:glow rad="127000">
                    <a:schemeClr val="bg1">
                      <a:alpha val="60000"/>
                    </a:schemeClr>
                  </a:glow>
                </a:effectLst>
              </a:rPr>
              <a:t>13 </a:t>
            </a:r>
            <a:r>
              <a:rPr lang="en-US" sz="2400" b="1" dirty="0" smtClean="0">
                <a:effectLst>
                  <a:glow rad="127000">
                    <a:schemeClr val="bg1">
                      <a:alpha val="60000"/>
                    </a:schemeClr>
                  </a:glow>
                </a:effectLst>
              </a:rPr>
              <a:t>And he that was healed </a:t>
            </a:r>
            <a:r>
              <a:rPr lang="en-US" sz="2400" b="1" dirty="0" err="1" smtClean="0">
                <a:effectLst>
                  <a:glow rad="127000">
                    <a:schemeClr val="bg1">
                      <a:alpha val="60000"/>
                    </a:schemeClr>
                  </a:glow>
                </a:effectLst>
              </a:rPr>
              <a:t>wist</a:t>
            </a:r>
            <a:r>
              <a:rPr lang="en-US" sz="2400" b="1" dirty="0" smtClean="0">
                <a:effectLst>
                  <a:glow rad="127000">
                    <a:schemeClr val="bg1">
                      <a:alpha val="60000"/>
                    </a:schemeClr>
                  </a:glow>
                </a:effectLst>
              </a:rPr>
              <a:t> not who it was: for Jesus had conveyed himself away, a multitude being in that place.</a:t>
            </a:r>
            <a:endParaRPr lang="en-US" sz="2400" b="1" dirty="0">
              <a:effectLst>
                <a:glow rad="127000">
                  <a:schemeClr val="bg1">
                    <a:alpha val="60000"/>
                  </a:schemeClr>
                </a:glow>
              </a:effectLst>
            </a:endParaRPr>
          </a:p>
        </p:txBody>
      </p:sp>
      <p:sp>
        <p:nvSpPr>
          <p:cNvPr id="8" name="TextBox 7"/>
          <p:cNvSpPr txBox="1"/>
          <p:nvPr/>
        </p:nvSpPr>
        <p:spPr>
          <a:xfrm rot="20792499">
            <a:off x="7022841" y="4140376"/>
            <a:ext cx="4818931" cy="1200329"/>
          </a:xfrm>
          <a:prstGeom prst="rect">
            <a:avLst/>
          </a:prstGeom>
          <a:noFill/>
        </p:spPr>
        <p:txBody>
          <a:bodyPr wrap="square" rtlCol="0">
            <a:spAutoFit/>
          </a:bodyPr>
          <a:lstStyle/>
          <a:p>
            <a:r>
              <a:rPr lang="en-US" sz="3600" dirty="0" smtClean="0"/>
              <a:t>Insert Jesus heals lame man on sabbath video</a:t>
            </a:r>
            <a:endParaRPr lang="en-US" sz="3600" dirty="0"/>
          </a:p>
        </p:txBody>
      </p:sp>
    </p:spTree>
    <p:extLst>
      <p:ext uri="{BB962C8B-B14F-4D97-AF65-F5344CB8AC3E}">
        <p14:creationId xmlns:p14="http://schemas.microsoft.com/office/powerpoint/2010/main" val="286229638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722</Words>
  <Application>Microsoft Office PowerPoint</Application>
  <PresentationFormat>Widescreen</PresentationFormat>
  <Paragraphs>174</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Elephant</vt:lpstr>
      <vt:lpstr>Calibri</vt:lpstr>
      <vt:lpstr>Algerian</vt:lpstr>
      <vt:lpstr>Arial</vt:lpstr>
      <vt:lpstr>Arial Rounded MT Bold</vt:lpstr>
      <vt:lpstr>Times New Roman</vt:lpstr>
      <vt:lpstr>Calibri Light</vt:lpstr>
      <vt:lpstr>Brush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133</cp:revision>
  <dcterms:created xsi:type="dcterms:W3CDTF">2015-03-08T19:39:08Z</dcterms:created>
  <dcterms:modified xsi:type="dcterms:W3CDTF">2015-03-14T03:55:23Z</dcterms:modified>
</cp:coreProperties>
</file>