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9" r:id="rId2"/>
    <p:sldId id="286" r:id="rId3"/>
    <p:sldId id="260" r:id="rId4"/>
    <p:sldId id="261" r:id="rId5"/>
    <p:sldId id="279" r:id="rId6"/>
    <p:sldId id="266" r:id="rId7"/>
    <p:sldId id="267" r:id="rId8"/>
    <p:sldId id="280" r:id="rId9"/>
    <p:sldId id="262" r:id="rId10"/>
    <p:sldId id="269" r:id="rId11"/>
    <p:sldId id="258" r:id="rId12"/>
    <p:sldId id="281" r:id="rId13"/>
    <p:sldId id="283" r:id="rId14"/>
    <p:sldId id="278" r:id="rId15"/>
    <p:sldId id="270" r:id="rId16"/>
    <p:sldId id="271" r:id="rId17"/>
    <p:sldId id="272" r:id="rId18"/>
    <p:sldId id="273" r:id="rId19"/>
    <p:sldId id="284" r:id="rId20"/>
    <p:sldId id="263" r:id="rId21"/>
    <p:sldId id="274" r:id="rId22"/>
    <p:sldId id="275" r:id="rId23"/>
    <p:sldId id="276" r:id="rId24"/>
    <p:sldId id="277" r:id="rId25"/>
    <p:sldId id="285" r:id="rId26"/>
    <p:sldId id="265" r:id="rId27"/>
  </p:sldIdLst>
  <p:sldSz cx="12192000" cy="6858000"/>
  <p:notesSz cx="6858000" cy="9144000"/>
  <p:embeddedFontLst>
    <p:embeddedFont>
      <p:font typeface="Calibri Light" panose="020F0302020204030204" pitchFamily="34" charset="0"/>
      <p:regular r:id="rId28"/>
      <p:italic r:id="rId29"/>
    </p:embeddedFont>
    <p:embeddedFont>
      <p:font typeface="Brush Script MT" panose="03060802040406070304" pitchFamily="66" charset="0"/>
      <p:italic r:id="rId30"/>
    </p:embeddedFont>
    <p:embeddedFont>
      <p:font typeface="Calibri" panose="020F050202020403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6000"/>
    <a:srgbClr val="E7A939"/>
    <a:srgbClr val="CE87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2" d="100"/>
          <a:sy n="72" d="100"/>
        </p:scale>
        <p:origin x="576" y="66"/>
      </p:cViewPr>
      <p:guideLst>
        <p:guide orient="horz" pos="2160"/>
        <p:guide pos="19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2129C9-BB95-4698-B56A-79FA1F9D140B}" type="datetimeFigureOut">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1C7D3-2E77-4BFB-9348-3BE46CD79369}" type="slidenum">
              <a:rPr lang="en-US" smtClean="0"/>
              <a:t>‹#›</a:t>
            </a:fld>
            <a:endParaRPr lang="en-US"/>
          </a:p>
        </p:txBody>
      </p:sp>
    </p:spTree>
    <p:extLst>
      <p:ext uri="{BB962C8B-B14F-4D97-AF65-F5344CB8AC3E}">
        <p14:creationId xmlns:p14="http://schemas.microsoft.com/office/powerpoint/2010/main" val="7897625"/>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2129C9-BB95-4698-B56A-79FA1F9D140B}" type="datetimeFigureOut">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1C7D3-2E77-4BFB-9348-3BE46CD79369}" type="slidenum">
              <a:rPr lang="en-US" smtClean="0"/>
              <a:t>‹#›</a:t>
            </a:fld>
            <a:endParaRPr lang="en-US"/>
          </a:p>
        </p:txBody>
      </p:sp>
    </p:spTree>
    <p:extLst>
      <p:ext uri="{BB962C8B-B14F-4D97-AF65-F5344CB8AC3E}">
        <p14:creationId xmlns:p14="http://schemas.microsoft.com/office/powerpoint/2010/main" val="3624818244"/>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2129C9-BB95-4698-B56A-79FA1F9D140B}" type="datetimeFigureOut">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1C7D3-2E77-4BFB-9348-3BE46CD79369}" type="slidenum">
              <a:rPr lang="en-US" smtClean="0"/>
              <a:t>‹#›</a:t>
            </a:fld>
            <a:endParaRPr lang="en-US"/>
          </a:p>
        </p:txBody>
      </p:sp>
    </p:spTree>
    <p:extLst>
      <p:ext uri="{BB962C8B-B14F-4D97-AF65-F5344CB8AC3E}">
        <p14:creationId xmlns:p14="http://schemas.microsoft.com/office/powerpoint/2010/main" val="212454293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2129C9-BB95-4698-B56A-79FA1F9D140B}" type="datetimeFigureOut">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1C7D3-2E77-4BFB-9348-3BE46CD79369}" type="slidenum">
              <a:rPr lang="en-US" smtClean="0"/>
              <a:t>‹#›</a:t>
            </a:fld>
            <a:endParaRPr lang="en-US"/>
          </a:p>
        </p:txBody>
      </p:sp>
    </p:spTree>
    <p:extLst>
      <p:ext uri="{BB962C8B-B14F-4D97-AF65-F5344CB8AC3E}">
        <p14:creationId xmlns:p14="http://schemas.microsoft.com/office/powerpoint/2010/main" val="186500264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129C9-BB95-4698-B56A-79FA1F9D140B}" type="datetimeFigureOut">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1C7D3-2E77-4BFB-9348-3BE46CD79369}" type="slidenum">
              <a:rPr lang="en-US" smtClean="0"/>
              <a:t>‹#›</a:t>
            </a:fld>
            <a:endParaRPr lang="en-US"/>
          </a:p>
        </p:txBody>
      </p:sp>
    </p:spTree>
    <p:extLst>
      <p:ext uri="{BB962C8B-B14F-4D97-AF65-F5344CB8AC3E}">
        <p14:creationId xmlns:p14="http://schemas.microsoft.com/office/powerpoint/2010/main" val="177043763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2129C9-BB95-4698-B56A-79FA1F9D140B}" type="datetimeFigureOut">
              <a:rPr lang="en-US" smtClean="0"/>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1C7D3-2E77-4BFB-9348-3BE46CD79369}" type="slidenum">
              <a:rPr lang="en-US" smtClean="0"/>
              <a:t>‹#›</a:t>
            </a:fld>
            <a:endParaRPr lang="en-US"/>
          </a:p>
        </p:txBody>
      </p:sp>
    </p:spTree>
    <p:extLst>
      <p:ext uri="{BB962C8B-B14F-4D97-AF65-F5344CB8AC3E}">
        <p14:creationId xmlns:p14="http://schemas.microsoft.com/office/powerpoint/2010/main" val="137422677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2129C9-BB95-4698-B56A-79FA1F9D140B}" type="datetimeFigureOut">
              <a:rPr lang="en-US" smtClean="0"/>
              <a:t>3/30/2015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F1C7D3-2E77-4BFB-9348-3BE46CD79369}" type="slidenum">
              <a:rPr lang="en-US" smtClean="0"/>
              <a:t>‹#›</a:t>
            </a:fld>
            <a:endParaRPr lang="en-US"/>
          </a:p>
        </p:txBody>
      </p:sp>
    </p:spTree>
    <p:extLst>
      <p:ext uri="{BB962C8B-B14F-4D97-AF65-F5344CB8AC3E}">
        <p14:creationId xmlns:p14="http://schemas.microsoft.com/office/powerpoint/2010/main" val="466339801"/>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2129C9-BB95-4698-B56A-79FA1F9D140B}" type="datetimeFigureOut">
              <a:rPr lang="en-US" smtClean="0"/>
              <a:t>3/30/2015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F1C7D3-2E77-4BFB-9348-3BE46CD79369}" type="slidenum">
              <a:rPr lang="en-US" smtClean="0"/>
              <a:t>‹#›</a:t>
            </a:fld>
            <a:endParaRPr lang="en-US"/>
          </a:p>
        </p:txBody>
      </p:sp>
    </p:spTree>
    <p:extLst>
      <p:ext uri="{BB962C8B-B14F-4D97-AF65-F5344CB8AC3E}">
        <p14:creationId xmlns:p14="http://schemas.microsoft.com/office/powerpoint/2010/main" val="271349038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2129C9-BB95-4698-B56A-79FA1F9D140B}" type="datetimeFigureOut">
              <a:rPr lang="en-US" smtClean="0"/>
              <a:t>3/30/2015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F1C7D3-2E77-4BFB-9348-3BE46CD79369}" type="slidenum">
              <a:rPr lang="en-US" smtClean="0"/>
              <a:t>‹#›</a:t>
            </a:fld>
            <a:endParaRPr lang="en-US"/>
          </a:p>
        </p:txBody>
      </p:sp>
    </p:spTree>
    <p:extLst>
      <p:ext uri="{BB962C8B-B14F-4D97-AF65-F5344CB8AC3E}">
        <p14:creationId xmlns:p14="http://schemas.microsoft.com/office/powerpoint/2010/main" val="4150242790"/>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2129C9-BB95-4698-B56A-79FA1F9D140B}" type="datetimeFigureOut">
              <a:rPr lang="en-US" smtClean="0"/>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1C7D3-2E77-4BFB-9348-3BE46CD79369}" type="slidenum">
              <a:rPr lang="en-US" smtClean="0"/>
              <a:t>‹#›</a:t>
            </a:fld>
            <a:endParaRPr lang="en-US"/>
          </a:p>
        </p:txBody>
      </p:sp>
    </p:spTree>
    <p:extLst>
      <p:ext uri="{BB962C8B-B14F-4D97-AF65-F5344CB8AC3E}">
        <p14:creationId xmlns:p14="http://schemas.microsoft.com/office/powerpoint/2010/main" val="2104621522"/>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2129C9-BB95-4698-B56A-79FA1F9D140B}" type="datetimeFigureOut">
              <a:rPr lang="en-US" smtClean="0"/>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1C7D3-2E77-4BFB-9348-3BE46CD79369}" type="slidenum">
              <a:rPr lang="en-US" smtClean="0"/>
              <a:t>‹#›</a:t>
            </a:fld>
            <a:endParaRPr lang="en-US"/>
          </a:p>
        </p:txBody>
      </p:sp>
    </p:spTree>
    <p:extLst>
      <p:ext uri="{BB962C8B-B14F-4D97-AF65-F5344CB8AC3E}">
        <p14:creationId xmlns:p14="http://schemas.microsoft.com/office/powerpoint/2010/main" val="153639556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129C9-BB95-4698-B56A-79FA1F9D140B}" type="datetimeFigureOut">
              <a:rPr lang="en-US" smtClean="0"/>
              <a:t>3/30/2015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F1C7D3-2E77-4BFB-9348-3BE46CD79369}" type="slidenum">
              <a:rPr lang="en-US" smtClean="0"/>
              <a:t>‹#›</a:t>
            </a:fld>
            <a:endParaRPr lang="en-US"/>
          </a:p>
        </p:txBody>
      </p:sp>
    </p:spTree>
    <p:extLst>
      <p:ext uri="{BB962C8B-B14F-4D97-AF65-F5344CB8AC3E}">
        <p14:creationId xmlns:p14="http://schemas.microsoft.com/office/powerpoint/2010/main" val="781238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99861354"/>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90579" y="6274973"/>
            <a:ext cx="3244543" cy="369332"/>
          </a:xfrm>
          <a:prstGeom prst="rect">
            <a:avLst/>
          </a:prstGeom>
          <a:noFill/>
        </p:spPr>
        <p:txBody>
          <a:bodyPr wrap="none" rtlCol="0">
            <a:spAutoFit/>
          </a:bodyPr>
          <a:lstStyle/>
          <a:p>
            <a:pPr algn="r"/>
            <a:r>
              <a:rPr lang="en-US" b="1" dirty="0" smtClean="0">
                <a:effectLst>
                  <a:glow rad="152400">
                    <a:schemeClr val="bg1">
                      <a:alpha val="60000"/>
                    </a:schemeClr>
                  </a:glow>
                </a:effectLst>
              </a:rPr>
              <a:t>2- Parable of unmerciful servant</a:t>
            </a:r>
            <a:endParaRPr lang="en-US" b="1" dirty="0">
              <a:effectLst>
                <a:glow rad="152400">
                  <a:schemeClr val="bg1">
                    <a:alpha val="60000"/>
                  </a:schemeClr>
                </a:glow>
              </a:effectLst>
            </a:endParaRPr>
          </a:p>
        </p:txBody>
      </p:sp>
      <p:sp>
        <p:nvSpPr>
          <p:cNvPr id="4" name="TextBox 3"/>
          <p:cNvSpPr txBox="1"/>
          <p:nvPr/>
        </p:nvSpPr>
        <p:spPr>
          <a:xfrm>
            <a:off x="1020417" y="132521"/>
            <a:ext cx="2232342" cy="646331"/>
          </a:xfrm>
          <a:prstGeom prst="rect">
            <a:avLst/>
          </a:prstGeom>
          <a:noFill/>
        </p:spPr>
        <p:txBody>
          <a:bodyPr wrap="none" rtlCol="0">
            <a:spAutoFit/>
          </a:bodyPr>
          <a:lstStyle/>
          <a:p>
            <a:r>
              <a:rPr lang="en-US" b="1" dirty="0" smtClean="0">
                <a:effectLst>
                  <a:glow rad="152400">
                    <a:schemeClr val="bg1">
                      <a:alpha val="60000"/>
                    </a:schemeClr>
                  </a:glow>
                </a:effectLst>
              </a:rPr>
              <a:t>Lesson 14 </a:t>
            </a:r>
          </a:p>
          <a:p>
            <a:r>
              <a:rPr lang="en-US" b="1" dirty="0" smtClean="0">
                <a:effectLst>
                  <a:glow rad="152400">
                    <a:schemeClr val="bg1">
                      <a:alpha val="60000"/>
                    </a:schemeClr>
                  </a:glow>
                </a:effectLst>
              </a:rPr>
              <a:t>Who is my Neighbor?</a:t>
            </a:r>
            <a:endParaRPr lang="en-US" b="1" dirty="0">
              <a:effectLst>
                <a:glow rad="152400">
                  <a:schemeClr val="bg1">
                    <a:alpha val="60000"/>
                  </a:schemeClr>
                </a:glow>
              </a:effectLst>
            </a:endParaRPr>
          </a:p>
        </p:txBody>
      </p:sp>
      <p:sp>
        <p:nvSpPr>
          <p:cNvPr id="2" name="Rectangle 1"/>
          <p:cNvSpPr/>
          <p:nvPr/>
        </p:nvSpPr>
        <p:spPr>
          <a:xfrm>
            <a:off x="1420905" y="2416006"/>
            <a:ext cx="7269673" cy="2677656"/>
          </a:xfrm>
          <a:prstGeom prst="rect">
            <a:avLst/>
          </a:prstGeom>
        </p:spPr>
        <p:txBody>
          <a:bodyPr wrap="square">
            <a:spAutoFit/>
          </a:bodyPr>
          <a:lstStyle/>
          <a:p>
            <a:r>
              <a:rPr lang="en-US" sz="2800" b="1" baseline="30000" dirty="0" smtClean="0">
                <a:solidFill>
                  <a:schemeClr val="accent2">
                    <a:lumMod val="75000"/>
                  </a:schemeClr>
                </a:solidFill>
                <a:effectLst>
                  <a:glow rad="101600">
                    <a:schemeClr val="bg1">
                      <a:alpha val="60000"/>
                    </a:schemeClr>
                  </a:glow>
                </a:effectLst>
              </a:rPr>
              <a:t>21 </a:t>
            </a:r>
            <a:r>
              <a:rPr lang="en-US" sz="2800" b="1" dirty="0" smtClean="0">
                <a:solidFill>
                  <a:schemeClr val="accent2">
                    <a:lumMod val="75000"/>
                  </a:schemeClr>
                </a:solidFill>
                <a:effectLst>
                  <a:glow rad="101600">
                    <a:schemeClr val="bg1">
                      <a:alpha val="60000"/>
                    </a:schemeClr>
                  </a:glow>
                </a:effectLst>
              </a:rPr>
              <a:t>Then came Peter to him, and said, Lord, how oft shall my brother sin against me, and I forgive him? till seven times?</a:t>
            </a:r>
          </a:p>
          <a:p>
            <a:r>
              <a:rPr lang="en-US" sz="2800" b="1" baseline="30000" dirty="0" smtClean="0">
                <a:solidFill>
                  <a:schemeClr val="accent2">
                    <a:lumMod val="75000"/>
                  </a:schemeClr>
                </a:solidFill>
                <a:effectLst>
                  <a:glow rad="101600">
                    <a:schemeClr val="bg1">
                      <a:alpha val="60000"/>
                    </a:schemeClr>
                  </a:glow>
                </a:effectLst>
              </a:rPr>
              <a:t>22 </a:t>
            </a:r>
            <a:r>
              <a:rPr lang="en-US" sz="2800" b="1" dirty="0" smtClean="0">
                <a:solidFill>
                  <a:schemeClr val="accent2">
                    <a:lumMod val="75000"/>
                  </a:schemeClr>
                </a:solidFill>
                <a:effectLst>
                  <a:glow rad="101600">
                    <a:schemeClr val="bg1">
                      <a:alpha val="60000"/>
                    </a:schemeClr>
                  </a:glow>
                </a:effectLst>
              </a:rPr>
              <a:t>Jesus saith unto him, I say not unto thee, Until seven times: but, Until seventy times seven.</a:t>
            </a:r>
            <a:endParaRPr lang="en-US" sz="2800" b="1" dirty="0">
              <a:solidFill>
                <a:schemeClr val="accent2">
                  <a:lumMod val="75000"/>
                </a:schemeClr>
              </a:solidFill>
              <a:effectLst>
                <a:glow rad="101600">
                  <a:schemeClr val="bg1">
                    <a:alpha val="60000"/>
                  </a:schemeClr>
                </a:glow>
              </a:effectLst>
            </a:endParaRPr>
          </a:p>
        </p:txBody>
      </p:sp>
      <p:sp>
        <p:nvSpPr>
          <p:cNvPr id="5" name="TextBox 4"/>
          <p:cNvSpPr txBox="1"/>
          <p:nvPr/>
        </p:nvSpPr>
        <p:spPr>
          <a:xfrm>
            <a:off x="887506" y="1627094"/>
            <a:ext cx="3830792" cy="646331"/>
          </a:xfrm>
          <a:prstGeom prst="rect">
            <a:avLst/>
          </a:prstGeom>
          <a:noFill/>
        </p:spPr>
        <p:txBody>
          <a:bodyPr wrap="none" rtlCol="0">
            <a:spAutoFit/>
          </a:bodyPr>
          <a:lstStyle/>
          <a:p>
            <a:r>
              <a:rPr lang="en-US" sz="3600" b="1" dirty="0" smtClean="0">
                <a:ln>
                  <a:solidFill>
                    <a:schemeClr val="tx1"/>
                  </a:solidFill>
                </a:ln>
                <a:solidFill>
                  <a:srgbClr val="9A6000"/>
                </a:solidFill>
                <a:effectLst>
                  <a:glow rad="101600">
                    <a:schemeClr val="bg1">
                      <a:alpha val="60000"/>
                    </a:schemeClr>
                  </a:glow>
                </a:effectLst>
              </a:rPr>
              <a:t>Matthew 18: 21-22</a:t>
            </a:r>
            <a:endParaRPr lang="en-US" sz="3600" b="1" dirty="0">
              <a:ln>
                <a:solidFill>
                  <a:schemeClr val="tx1"/>
                </a:solidFill>
              </a:ln>
              <a:solidFill>
                <a:srgbClr val="9A6000"/>
              </a:solidFill>
              <a:effectLst>
                <a:glow rad="101600">
                  <a:schemeClr val="bg1">
                    <a:alpha val="60000"/>
                  </a:schemeClr>
                </a:glow>
              </a:effectLst>
            </a:endParaRPr>
          </a:p>
        </p:txBody>
      </p:sp>
      <p:pic>
        <p:nvPicPr>
          <p:cNvPr id="6" name="Picture 5"/>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7212" r="17140"/>
          <a:stretch/>
        </p:blipFill>
        <p:spPr>
          <a:xfrm>
            <a:off x="9380179" y="368425"/>
            <a:ext cx="2501153" cy="3810000"/>
          </a:xfrm>
          <a:prstGeom prst="rect">
            <a:avLst/>
          </a:prstGeom>
          <a:effectLst>
            <a:glow rad="101600">
              <a:schemeClr val="bg1">
                <a:alpha val="60000"/>
              </a:schemeClr>
            </a:glow>
          </a:effectLst>
        </p:spPr>
      </p:pic>
    </p:spTree>
    <p:extLst>
      <p:ext uri="{BB962C8B-B14F-4D97-AF65-F5344CB8AC3E}">
        <p14:creationId xmlns:p14="http://schemas.microsoft.com/office/powerpoint/2010/main" val="14246043"/>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18351" y="6274973"/>
            <a:ext cx="1316771" cy="369332"/>
          </a:xfrm>
          <a:prstGeom prst="rect">
            <a:avLst/>
          </a:prstGeom>
          <a:noFill/>
        </p:spPr>
        <p:txBody>
          <a:bodyPr wrap="none" rtlCol="0">
            <a:spAutoFit/>
          </a:bodyPr>
          <a:lstStyle/>
          <a:p>
            <a:pPr algn="r"/>
            <a:r>
              <a:rPr lang="en-US" b="1" dirty="0" smtClean="0">
                <a:effectLst>
                  <a:glow rad="152400">
                    <a:schemeClr val="bg1">
                      <a:alpha val="60000"/>
                    </a:schemeClr>
                  </a:glow>
                </a:effectLst>
              </a:rPr>
              <a:t>Background</a:t>
            </a:r>
            <a:endParaRPr lang="en-US" b="1" dirty="0">
              <a:effectLst>
                <a:glow rad="152400">
                  <a:schemeClr val="bg1">
                    <a:alpha val="60000"/>
                  </a:schemeClr>
                </a:glow>
              </a:effectLst>
            </a:endParaRPr>
          </a:p>
        </p:txBody>
      </p:sp>
      <p:sp>
        <p:nvSpPr>
          <p:cNvPr id="4" name="TextBox 3"/>
          <p:cNvSpPr txBox="1"/>
          <p:nvPr/>
        </p:nvSpPr>
        <p:spPr>
          <a:xfrm>
            <a:off x="1020417" y="132521"/>
            <a:ext cx="2232342" cy="646331"/>
          </a:xfrm>
          <a:prstGeom prst="rect">
            <a:avLst/>
          </a:prstGeom>
          <a:noFill/>
        </p:spPr>
        <p:txBody>
          <a:bodyPr wrap="none" rtlCol="0">
            <a:spAutoFit/>
          </a:bodyPr>
          <a:lstStyle/>
          <a:p>
            <a:r>
              <a:rPr lang="en-US" b="1" dirty="0" smtClean="0">
                <a:effectLst>
                  <a:glow rad="152400">
                    <a:schemeClr val="bg1">
                      <a:alpha val="60000"/>
                    </a:schemeClr>
                  </a:glow>
                </a:effectLst>
              </a:rPr>
              <a:t>Lesson 14 </a:t>
            </a:r>
          </a:p>
          <a:p>
            <a:r>
              <a:rPr lang="en-US" b="1" dirty="0" smtClean="0">
                <a:effectLst>
                  <a:glow rad="152400">
                    <a:schemeClr val="bg1">
                      <a:alpha val="60000"/>
                    </a:schemeClr>
                  </a:glow>
                </a:effectLst>
              </a:rPr>
              <a:t>Who is my Neighbor?</a:t>
            </a:r>
            <a:endParaRPr lang="en-US" b="1" dirty="0">
              <a:effectLst>
                <a:glow rad="152400">
                  <a:schemeClr val="bg1">
                    <a:alpha val="60000"/>
                  </a:schemeClr>
                </a:glow>
              </a:effectLst>
            </a:endParaRPr>
          </a:p>
        </p:txBody>
      </p:sp>
      <p:sp>
        <p:nvSpPr>
          <p:cNvPr id="7" name="Rectangle 6"/>
          <p:cNvSpPr/>
          <p:nvPr/>
        </p:nvSpPr>
        <p:spPr>
          <a:xfrm>
            <a:off x="398929" y="862652"/>
            <a:ext cx="10219422" cy="450507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wrap="square">
            <a:spAutoFit/>
          </a:bodyPr>
          <a:lstStyle/>
          <a:p>
            <a:pPr marL="457200">
              <a:lnSpc>
                <a:spcPct val="107000"/>
              </a:lnSpc>
            </a:pPr>
            <a:r>
              <a:rPr lang="en-US" sz="2400" dirty="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Why did Jesus say </a:t>
            </a:r>
            <a:r>
              <a:rPr lang="en-US" sz="2400" b="1" dirty="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70x7</a:t>
            </a:r>
            <a:r>
              <a:rPr lang="en-US" sz="2400" dirty="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 ?</a:t>
            </a:r>
          </a:p>
          <a:p>
            <a:pPr marL="457200">
              <a:lnSpc>
                <a:spcPct val="107000"/>
              </a:lnSpc>
            </a:pPr>
            <a:r>
              <a:rPr lang="en-US" sz="2400" dirty="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What is the significance of that number?</a:t>
            </a:r>
          </a:p>
          <a:p>
            <a:pPr marL="457200">
              <a:lnSpc>
                <a:spcPct val="107000"/>
              </a:lnSpc>
            </a:pPr>
            <a:r>
              <a:rPr lang="en-US" sz="2400" dirty="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It equals </a:t>
            </a:r>
            <a:r>
              <a:rPr lang="en-US" sz="2400" b="1" dirty="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490</a:t>
            </a:r>
            <a:r>
              <a:rPr lang="en-US" sz="2400" dirty="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a:t>
            </a:r>
          </a:p>
          <a:p>
            <a:pPr marL="457200">
              <a:lnSpc>
                <a:spcPct val="107000"/>
              </a:lnSpc>
            </a:pPr>
            <a:endParaRPr lang="en-US" sz="1400" dirty="0" smtClean="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endParaRPr>
          </a:p>
          <a:p>
            <a:pPr marL="457200">
              <a:lnSpc>
                <a:spcPct val="107000"/>
              </a:lnSpc>
            </a:pPr>
            <a:r>
              <a:rPr lang="en-US" sz="2400" dirty="0" smtClean="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1- That </a:t>
            </a:r>
            <a:r>
              <a:rPr lang="en-US" sz="2400" dirty="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is how many years Israel stayed in the land </a:t>
            </a:r>
            <a:r>
              <a:rPr lang="en-US" sz="2400" dirty="0" smtClean="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without</a:t>
            </a:r>
          </a:p>
          <a:p>
            <a:pPr marL="457200">
              <a:lnSpc>
                <a:spcPct val="107000"/>
              </a:lnSpc>
            </a:pPr>
            <a:r>
              <a:rPr lang="en-US" sz="2400" dirty="0" smtClean="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obeying </a:t>
            </a:r>
            <a:r>
              <a:rPr lang="en-US" sz="2400" dirty="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the Sabbath year.</a:t>
            </a:r>
          </a:p>
          <a:p>
            <a:pPr marL="457200">
              <a:lnSpc>
                <a:spcPct val="107000"/>
              </a:lnSpc>
            </a:pPr>
            <a:r>
              <a:rPr lang="en-US" sz="2400" dirty="0" smtClean="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2- God </a:t>
            </a:r>
            <a:r>
              <a:rPr lang="en-US" sz="2400" dirty="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forgave Israel 490 times before </a:t>
            </a:r>
            <a:r>
              <a:rPr lang="en-US" sz="2400" dirty="0" smtClean="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sending them </a:t>
            </a:r>
            <a:r>
              <a:rPr lang="en-US" sz="2400" dirty="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to Babylon.</a:t>
            </a:r>
          </a:p>
          <a:p>
            <a:pPr marL="457200">
              <a:lnSpc>
                <a:spcPct val="107000"/>
              </a:lnSpc>
            </a:pPr>
            <a:endParaRPr lang="en-US" sz="1400" dirty="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endParaRPr>
          </a:p>
          <a:p>
            <a:pPr marL="457200">
              <a:lnSpc>
                <a:spcPct val="107000"/>
              </a:lnSpc>
            </a:pPr>
            <a:r>
              <a:rPr lang="en-US" sz="2400" dirty="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Also compare Daniel’s prophecy.</a:t>
            </a:r>
          </a:p>
          <a:p>
            <a:pPr marL="457200">
              <a:lnSpc>
                <a:spcPct val="107000"/>
              </a:lnSpc>
            </a:pPr>
            <a:r>
              <a:rPr lang="en-US" sz="2400" dirty="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God is going </a:t>
            </a:r>
            <a:r>
              <a:rPr lang="en-US" sz="2400" dirty="0" smtClean="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to</a:t>
            </a:r>
          </a:p>
          <a:p>
            <a:pPr marL="457200">
              <a:lnSpc>
                <a:spcPct val="107000"/>
              </a:lnSpc>
            </a:pPr>
            <a:r>
              <a:rPr lang="en-US" sz="2400" dirty="0" smtClean="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forgive Israel</a:t>
            </a:r>
          </a:p>
          <a:p>
            <a:pPr marL="457200">
              <a:lnSpc>
                <a:spcPct val="107000"/>
              </a:lnSpc>
            </a:pPr>
            <a:r>
              <a:rPr lang="en-US" sz="2400" dirty="0" smtClean="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for </a:t>
            </a:r>
            <a:r>
              <a:rPr lang="en-US" sz="2400" dirty="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490 more </a:t>
            </a:r>
            <a:r>
              <a:rPr lang="en-US" sz="2400" dirty="0" smtClean="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years.</a:t>
            </a:r>
            <a:endParaRPr lang="en-US" sz="2400" dirty="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7212" r="17140"/>
          <a:stretch/>
        </p:blipFill>
        <p:spPr>
          <a:xfrm>
            <a:off x="9380181" y="361121"/>
            <a:ext cx="2501153" cy="3810000"/>
          </a:xfrm>
          <a:prstGeom prst="rect">
            <a:avLst/>
          </a:prstGeom>
          <a:effectLst>
            <a:glow rad="101600">
              <a:schemeClr val="bg1">
                <a:alpha val="60000"/>
              </a:schemeClr>
            </a:glow>
          </a:effectLst>
        </p:spPr>
      </p:pic>
      <p:sp>
        <p:nvSpPr>
          <p:cNvPr id="9" name="TextBox 8"/>
          <p:cNvSpPr txBox="1"/>
          <p:nvPr/>
        </p:nvSpPr>
        <p:spPr>
          <a:xfrm rot="21144492">
            <a:off x="4362646" y="3637576"/>
            <a:ext cx="6765380" cy="2585323"/>
          </a:xfrm>
          <a:prstGeom prst="rect">
            <a:avLst/>
          </a:prstGeom>
          <a:noFill/>
        </p:spPr>
        <p:txBody>
          <a:bodyPr wrap="square" rtlCol="0">
            <a:spAutoFit/>
          </a:bodyPr>
          <a:lstStyle>
            <a:defPPr>
              <a:defRPr lang="en-US"/>
            </a:defPPr>
            <a:lvl1pPr>
              <a:defRPr sz="5400">
                <a:ln>
                  <a:solidFill>
                    <a:schemeClr val="bg1"/>
                  </a:solidFill>
                </a:ln>
                <a:solidFill>
                  <a:srgbClr val="FF0000"/>
                </a:solidFill>
                <a:effectLst>
                  <a:glow rad="152400">
                    <a:schemeClr val="accent2">
                      <a:lumMod val="50000"/>
                      <a:alpha val="60000"/>
                    </a:schemeClr>
                  </a:glow>
                </a:effectLst>
                <a:latin typeface="Brush Script Std" panose="03060802040607070404" pitchFamily="66" charset="0"/>
              </a:defRPr>
            </a:lvl1pPr>
          </a:lstStyle>
          <a:p>
            <a:r>
              <a:rPr lang="en-US" b="1" dirty="0">
                <a:latin typeface="Brush Script MT" panose="03060802040406070304" pitchFamily="66" charset="0"/>
              </a:rPr>
              <a:t>God does not ask </a:t>
            </a:r>
            <a:r>
              <a:rPr lang="en-US" b="1" dirty="0" smtClean="0">
                <a:latin typeface="Brush Script MT" panose="03060802040406070304" pitchFamily="66" charset="0"/>
              </a:rPr>
              <a:t>us</a:t>
            </a:r>
          </a:p>
          <a:p>
            <a:r>
              <a:rPr lang="en-US" b="1" dirty="0" smtClean="0">
                <a:latin typeface="Brush Script MT" panose="03060802040406070304" pitchFamily="66" charset="0"/>
              </a:rPr>
              <a:t>to </a:t>
            </a:r>
            <a:r>
              <a:rPr lang="en-US" b="1" dirty="0">
                <a:latin typeface="Brush Script MT" panose="03060802040406070304" pitchFamily="66" charset="0"/>
              </a:rPr>
              <a:t>do </a:t>
            </a:r>
            <a:r>
              <a:rPr lang="en-US" b="1" dirty="0" smtClean="0">
                <a:latin typeface="Brush Script MT" panose="03060802040406070304" pitchFamily="66" charset="0"/>
              </a:rPr>
              <a:t>anything</a:t>
            </a:r>
          </a:p>
          <a:p>
            <a:r>
              <a:rPr lang="en-US" b="1" dirty="0" smtClean="0">
                <a:latin typeface="Brush Script MT" panose="03060802040406070304" pitchFamily="66" charset="0"/>
              </a:rPr>
              <a:t>that </a:t>
            </a:r>
            <a:r>
              <a:rPr lang="en-US" b="1" dirty="0">
                <a:latin typeface="Brush Script MT" panose="03060802040406070304" pitchFamily="66" charset="0"/>
              </a:rPr>
              <a:t>He isn’t willing to do. </a:t>
            </a:r>
          </a:p>
        </p:txBody>
      </p:sp>
    </p:spTree>
    <p:extLst>
      <p:ext uri="{BB962C8B-B14F-4D97-AF65-F5344CB8AC3E}">
        <p14:creationId xmlns:p14="http://schemas.microsoft.com/office/powerpoint/2010/main" val="40821303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90579" y="6274973"/>
            <a:ext cx="3244543" cy="369332"/>
          </a:xfrm>
          <a:prstGeom prst="rect">
            <a:avLst/>
          </a:prstGeom>
          <a:noFill/>
        </p:spPr>
        <p:txBody>
          <a:bodyPr wrap="none" rtlCol="0">
            <a:spAutoFit/>
          </a:bodyPr>
          <a:lstStyle/>
          <a:p>
            <a:pPr algn="r"/>
            <a:r>
              <a:rPr lang="en-US" b="1" dirty="0" smtClean="0">
                <a:effectLst>
                  <a:glow rad="152400">
                    <a:schemeClr val="bg1">
                      <a:alpha val="60000"/>
                    </a:schemeClr>
                  </a:glow>
                </a:effectLst>
              </a:rPr>
              <a:t>2- Parable of unmerciful servant</a:t>
            </a:r>
            <a:endParaRPr lang="en-US" b="1" dirty="0">
              <a:effectLst>
                <a:glow rad="152400">
                  <a:schemeClr val="bg1">
                    <a:alpha val="60000"/>
                  </a:schemeClr>
                </a:glow>
              </a:effectLst>
            </a:endParaRPr>
          </a:p>
        </p:txBody>
      </p:sp>
      <p:sp>
        <p:nvSpPr>
          <p:cNvPr id="4" name="TextBox 3"/>
          <p:cNvSpPr txBox="1"/>
          <p:nvPr/>
        </p:nvSpPr>
        <p:spPr>
          <a:xfrm>
            <a:off x="1020417" y="132521"/>
            <a:ext cx="2232342" cy="646331"/>
          </a:xfrm>
          <a:prstGeom prst="rect">
            <a:avLst/>
          </a:prstGeom>
          <a:noFill/>
        </p:spPr>
        <p:txBody>
          <a:bodyPr wrap="none" rtlCol="0">
            <a:spAutoFit/>
          </a:bodyPr>
          <a:lstStyle/>
          <a:p>
            <a:r>
              <a:rPr lang="en-US" b="1" dirty="0" smtClean="0">
                <a:effectLst>
                  <a:glow rad="152400">
                    <a:schemeClr val="bg1">
                      <a:alpha val="60000"/>
                    </a:schemeClr>
                  </a:glow>
                </a:effectLst>
              </a:rPr>
              <a:t>Lesson 14 </a:t>
            </a:r>
          </a:p>
          <a:p>
            <a:r>
              <a:rPr lang="en-US" b="1" dirty="0" smtClean="0">
                <a:effectLst>
                  <a:glow rad="152400">
                    <a:schemeClr val="bg1">
                      <a:alpha val="60000"/>
                    </a:schemeClr>
                  </a:glow>
                </a:effectLst>
              </a:rPr>
              <a:t>Who is my Neighbor?</a:t>
            </a:r>
            <a:endParaRPr lang="en-US" b="1" dirty="0">
              <a:effectLst>
                <a:glow rad="152400">
                  <a:schemeClr val="bg1">
                    <a:alpha val="60000"/>
                  </a:schemeClr>
                </a:glow>
              </a:effectLst>
            </a:endParaRPr>
          </a:p>
        </p:txBody>
      </p:sp>
      <p:sp>
        <p:nvSpPr>
          <p:cNvPr id="2" name="Rectangle 1"/>
          <p:cNvSpPr/>
          <p:nvPr/>
        </p:nvSpPr>
        <p:spPr>
          <a:xfrm>
            <a:off x="1420905" y="2416006"/>
            <a:ext cx="7269673" cy="2677656"/>
          </a:xfrm>
          <a:prstGeom prst="rect">
            <a:avLst/>
          </a:prstGeom>
        </p:spPr>
        <p:txBody>
          <a:bodyPr wrap="square">
            <a:spAutoFit/>
          </a:bodyPr>
          <a:lstStyle/>
          <a:p>
            <a:r>
              <a:rPr lang="en-US" sz="2800" b="1" baseline="30000" dirty="0" smtClean="0">
                <a:solidFill>
                  <a:schemeClr val="accent2">
                    <a:lumMod val="75000"/>
                  </a:schemeClr>
                </a:solidFill>
                <a:effectLst>
                  <a:glow rad="101600">
                    <a:schemeClr val="bg1">
                      <a:alpha val="60000"/>
                    </a:schemeClr>
                  </a:glow>
                </a:effectLst>
              </a:rPr>
              <a:t>21 </a:t>
            </a:r>
            <a:r>
              <a:rPr lang="en-US" sz="2800" b="1" dirty="0" smtClean="0">
                <a:solidFill>
                  <a:schemeClr val="accent2">
                    <a:lumMod val="75000"/>
                  </a:schemeClr>
                </a:solidFill>
                <a:effectLst>
                  <a:glow rad="101600">
                    <a:schemeClr val="bg1">
                      <a:alpha val="60000"/>
                    </a:schemeClr>
                  </a:glow>
                </a:effectLst>
              </a:rPr>
              <a:t>Then came Peter to him, and said, Lord, how oft shall my brother sin against me, and I forgive him? till seven times?</a:t>
            </a:r>
          </a:p>
          <a:p>
            <a:r>
              <a:rPr lang="en-US" sz="2800" b="1" baseline="30000" dirty="0" smtClean="0">
                <a:solidFill>
                  <a:schemeClr val="accent2">
                    <a:lumMod val="75000"/>
                  </a:schemeClr>
                </a:solidFill>
                <a:effectLst>
                  <a:glow rad="101600">
                    <a:schemeClr val="bg1">
                      <a:alpha val="60000"/>
                    </a:schemeClr>
                  </a:glow>
                </a:effectLst>
              </a:rPr>
              <a:t>22 </a:t>
            </a:r>
            <a:r>
              <a:rPr lang="en-US" sz="2800" b="1" dirty="0" smtClean="0">
                <a:solidFill>
                  <a:schemeClr val="accent2">
                    <a:lumMod val="75000"/>
                  </a:schemeClr>
                </a:solidFill>
                <a:effectLst>
                  <a:glow rad="101600">
                    <a:schemeClr val="bg1">
                      <a:alpha val="60000"/>
                    </a:schemeClr>
                  </a:glow>
                </a:effectLst>
              </a:rPr>
              <a:t>Jesus saith unto him, I say not unto thee, Until seven times: but, Until seventy times seven.</a:t>
            </a:r>
            <a:endParaRPr lang="en-US" sz="2800" b="1" dirty="0">
              <a:solidFill>
                <a:schemeClr val="accent2">
                  <a:lumMod val="75000"/>
                </a:schemeClr>
              </a:solidFill>
              <a:effectLst>
                <a:glow rad="101600">
                  <a:schemeClr val="bg1">
                    <a:alpha val="60000"/>
                  </a:schemeClr>
                </a:glow>
              </a:effectLst>
            </a:endParaRPr>
          </a:p>
        </p:txBody>
      </p:sp>
      <p:sp>
        <p:nvSpPr>
          <p:cNvPr id="5" name="TextBox 4"/>
          <p:cNvSpPr txBox="1"/>
          <p:nvPr/>
        </p:nvSpPr>
        <p:spPr>
          <a:xfrm>
            <a:off x="887506" y="1627094"/>
            <a:ext cx="3830792" cy="646331"/>
          </a:xfrm>
          <a:prstGeom prst="rect">
            <a:avLst/>
          </a:prstGeom>
          <a:noFill/>
        </p:spPr>
        <p:txBody>
          <a:bodyPr wrap="none" rtlCol="0">
            <a:spAutoFit/>
          </a:bodyPr>
          <a:lstStyle/>
          <a:p>
            <a:r>
              <a:rPr lang="en-US" sz="3600" b="1" dirty="0" smtClean="0">
                <a:ln>
                  <a:solidFill>
                    <a:schemeClr val="tx1"/>
                  </a:solidFill>
                </a:ln>
                <a:solidFill>
                  <a:srgbClr val="9A6000"/>
                </a:solidFill>
                <a:effectLst>
                  <a:glow rad="101600">
                    <a:schemeClr val="bg1">
                      <a:alpha val="60000"/>
                    </a:schemeClr>
                  </a:glow>
                </a:effectLst>
              </a:rPr>
              <a:t>Matthew 18: 21-22</a:t>
            </a:r>
            <a:endParaRPr lang="en-US" sz="3600" b="1" dirty="0">
              <a:ln>
                <a:solidFill>
                  <a:schemeClr val="tx1"/>
                </a:solidFill>
              </a:ln>
              <a:solidFill>
                <a:srgbClr val="9A6000"/>
              </a:solidFill>
              <a:effectLst>
                <a:glow rad="101600">
                  <a:schemeClr val="bg1">
                    <a:alpha val="60000"/>
                  </a:schemeClr>
                </a:glow>
              </a:effectLst>
            </a:endParaRPr>
          </a:p>
        </p:txBody>
      </p:sp>
      <p:pic>
        <p:nvPicPr>
          <p:cNvPr id="6" name="Picture 5"/>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7212" r="17140"/>
          <a:stretch/>
        </p:blipFill>
        <p:spPr>
          <a:xfrm>
            <a:off x="9380179" y="368425"/>
            <a:ext cx="2501153" cy="3810000"/>
          </a:xfrm>
          <a:prstGeom prst="rect">
            <a:avLst/>
          </a:prstGeom>
          <a:effectLst>
            <a:glow rad="101600">
              <a:schemeClr val="bg1">
                <a:alpha val="60000"/>
              </a:schemeClr>
            </a:glow>
          </a:effectLst>
        </p:spPr>
      </p:pic>
      <p:sp>
        <p:nvSpPr>
          <p:cNvPr id="9" name="TextBox 8"/>
          <p:cNvSpPr txBox="1"/>
          <p:nvPr/>
        </p:nvSpPr>
        <p:spPr>
          <a:xfrm rot="21144492">
            <a:off x="2880563" y="4321526"/>
            <a:ext cx="8721857" cy="1754326"/>
          </a:xfrm>
          <a:prstGeom prst="rect">
            <a:avLst/>
          </a:prstGeom>
          <a:noFill/>
        </p:spPr>
        <p:txBody>
          <a:bodyPr wrap="square" rtlCol="0">
            <a:spAutoFit/>
          </a:bodyPr>
          <a:lstStyle>
            <a:defPPr>
              <a:defRPr lang="en-US"/>
            </a:defPPr>
            <a:lvl1pPr>
              <a:defRPr sz="5400">
                <a:ln>
                  <a:solidFill>
                    <a:schemeClr val="bg1"/>
                  </a:solidFill>
                </a:ln>
                <a:solidFill>
                  <a:srgbClr val="FF0000"/>
                </a:solidFill>
                <a:effectLst>
                  <a:glow rad="152400">
                    <a:schemeClr val="accent2">
                      <a:lumMod val="50000"/>
                      <a:alpha val="60000"/>
                    </a:schemeClr>
                  </a:glow>
                </a:effectLst>
                <a:latin typeface="Brush Script Std" panose="03060802040607070404" pitchFamily="66" charset="0"/>
              </a:defRPr>
            </a:lvl1pPr>
          </a:lstStyle>
          <a:p>
            <a:r>
              <a:rPr lang="en-US" b="1" dirty="0" smtClean="0">
                <a:latin typeface="Brush Script MT" panose="03060802040406070304" pitchFamily="66" charset="0"/>
              </a:rPr>
              <a:t>Even if unsolicited, what does forgiving others do for us?. </a:t>
            </a:r>
            <a:endParaRPr lang="en-US" b="1" dirty="0">
              <a:latin typeface="Brush Script MT" panose="03060802040406070304" pitchFamily="66" charset="0"/>
            </a:endParaRPr>
          </a:p>
        </p:txBody>
      </p:sp>
    </p:spTree>
    <p:extLst>
      <p:ext uri="{BB962C8B-B14F-4D97-AF65-F5344CB8AC3E}">
        <p14:creationId xmlns:p14="http://schemas.microsoft.com/office/powerpoint/2010/main" val="28278617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90579" y="6274973"/>
            <a:ext cx="3244543" cy="369332"/>
          </a:xfrm>
          <a:prstGeom prst="rect">
            <a:avLst/>
          </a:prstGeom>
          <a:noFill/>
        </p:spPr>
        <p:txBody>
          <a:bodyPr wrap="none" rtlCol="0">
            <a:spAutoFit/>
          </a:bodyPr>
          <a:lstStyle/>
          <a:p>
            <a:pPr algn="r"/>
            <a:r>
              <a:rPr lang="en-US" b="1" dirty="0" smtClean="0">
                <a:effectLst>
                  <a:glow rad="152400">
                    <a:schemeClr val="bg1">
                      <a:alpha val="60000"/>
                    </a:schemeClr>
                  </a:glow>
                </a:effectLst>
              </a:rPr>
              <a:t>2- Parable of unmerciful servant</a:t>
            </a:r>
            <a:endParaRPr lang="en-US" b="1" dirty="0">
              <a:effectLst>
                <a:glow rad="152400">
                  <a:schemeClr val="bg1">
                    <a:alpha val="60000"/>
                  </a:schemeClr>
                </a:glow>
              </a:effectLst>
            </a:endParaRPr>
          </a:p>
        </p:txBody>
      </p:sp>
      <p:sp>
        <p:nvSpPr>
          <p:cNvPr id="4" name="TextBox 3"/>
          <p:cNvSpPr txBox="1"/>
          <p:nvPr/>
        </p:nvSpPr>
        <p:spPr>
          <a:xfrm>
            <a:off x="1020417" y="132521"/>
            <a:ext cx="2232342" cy="646331"/>
          </a:xfrm>
          <a:prstGeom prst="rect">
            <a:avLst/>
          </a:prstGeom>
          <a:noFill/>
        </p:spPr>
        <p:txBody>
          <a:bodyPr wrap="none" rtlCol="0">
            <a:spAutoFit/>
          </a:bodyPr>
          <a:lstStyle/>
          <a:p>
            <a:r>
              <a:rPr lang="en-US" b="1" dirty="0" smtClean="0">
                <a:effectLst>
                  <a:glow rad="152400">
                    <a:schemeClr val="bg1">
                      <a:alpha val="60000"/>
                    </a:schemeClr>
                  </a:glow>
                </a:effectLst>
              </a:rPr>
              <a:t>Lesson 14 </a:t>
            </a:r>
          </a:p>
          <a:p>
            <a:r>
              <a:rPr lang="en-US" b="1" dirty="0" smtClean="0">
                <a:effectLst>
                  <a:glow rad="152400">
                    <a:schemeClr val="bg1">
                      <a:alpha val="60000"/>
                    </a:schemeClr>
                  </a:glow>
                </a:effectLst>
              </a:rPr>
              <a:t>Who is my Neighbor?</a:t>
            </a:r>
            <a:endParaRPr lang="en-US" b="1" dirty="0">
              <a:effectLst>
                <a:glow rad="152400">
                  <a:schemeClr val="bg1">
                    <a:alpha val="60000"/>
                  </a:schemeClr>
                </a:glow>
              </a:effectLst>
            </a:endParaRPr>
          </a:p>
        </p:txBody>
      </p:sp>
      <p:sp>
        <p:nvSpPr>
          <p:cNvPr id="2" name="Rectangle 1"/>
          <p:cNvSpPr/>
          <p:nvPr/>
        </p:nvSpPr>
        <p:spPr>
          <a:xfrm>
            <a:off x="1420905" y="2416006"/>
            <a:ext cx="7269673" cy="2677656"/>
          </a:xfrm>
          <a:prstGeom prst="rect">
            <a:avLst/>
          </a:prstGeom>
        </p:spPr>
        <p:txBody>
          <a:bodyPr wrap="square">
            <a:spAutoFit/>
          </a:bodyPr>
          <a:lstStyle/>
          <a:p>
            <a:r>
              <a:rPr lang="en-US" sz="2800" b="1" baseline="30000" dirty="0" smtClean="0">
                <a:solidFill>
                  <a:schemeClr val="accent2">
                    <a:lumMod val="75000"/>
                  </a:schemeClr>
                </a:solidFill>
                <a:effectLst>
                  <a:glow rad="101600">
                    <a:schemeClr val="bg1">
                      <a:alpha val="60000"/>
                    </a:schemeClr>
                  </a:glow>
                </a:effectLst>
              </a:rPr>
              <a:t>21 </a:t>
            </a:r>
            <a:r>
              <a:rPr lang="en-US" sz="2800" b="1" dirty="0" smtClean="0">
                <a:solidFill>
                  <a:schemeClr val="accent2">
                    <a:lumMod val="75000"/>
                  </a:schemeClr>
                </a:solidFill>
                <a:effectLst>
                  <a:glow rad="101600">
                    <a:schemeClr val="bg1">
                      <a:alpha val="60000"/>
                    </a:schemeClr>
                  </a:glow>
                </a:effectLst>
              </a:rPr>
              <a:t>Then came Peter to him, and said, Lord, how oft shall my brother sin against me, and I forgive him? till seven times?</a:t>
            </a:r>
          </a:p>
          <a:p>
            <a:r>
              <a:rPr lang="en-US" sz="2800" b="1" baseline="30000" dirty="0" smtClean="0">
                <a:solidFill>
                  <a:schemeClr val="accent2">
                    <a:lumMod val="75000"/>
                  </a:schemeClr>
                </a:solidFill>
                <a:effectLst>
                  <a:glow rad="101600">
                    <a:schemeClr val="bg1">
                      <a:alpha val="60000"/>
                    </a:schemeClr>
                  </a:glow>
                </a:effectLst>
              </a:rPr>
              <a:t>22 </a:t>
            </a:r>
            <a:r>
              <a:rPr lang="en-US" sz="2800" b="1" dirty="0" smtClean="0">
                <a:solidFill>
                  <a:schemeClr val="accent2">
                    <a:lumMod val="75000"/>
                  </a:schemeClr>
                </a:solidFill>
                <a:effectLst>
                  <a:glow rad="101600">
                    <a:schemeClr val="bg1">
                      <a:alpha val="60000"/>
                    </a:schemeClr>
                  </a:glow>
                </a:effectLst>
              </a:rPr>
              <a:t>Jesus saith unto him, I say not unto thee, Until seven times: but, Until seventy times seven.</a:t>
            </a:r>
            <a:endParaRPr lang="en-US" sz="2800" b="1" dirty="0">
              <a:solidFill>
                <a:schemeClr val="accent2">
                  <a:lumMod val="75000"/>
                </a:schemeClr>
              </a:solidFill>
              <a:effectLst>
                <a:glow rad="101600">
                  <a:schemeClr val="bg1">
                    <a:alpha val="60000"/>
                  </a:schemeClr>
                </a:glow>
              </a:effectLst>
            </a:endParaRPr>
          </a:p>
        </p:txBody>
      </p:sp>
      <p:sp>
        <p:nvSpPr>
          <p:cNvPr id="5" name="TextBox 4"/>
          <p:cNvSpPr txBox="1"/>
          <p:nvPr/>
        </p:nvSpPr>
        <p:spPr>
          <a:xfrm>
            <a:off x="887506" y="1627094"/>
            <a:ext cx="3830792" cy="646331"/>
          </a:xfrm>
          <a:prstGeom prst="rect">
            <a:avLst/>
          </a:prstGeom>
          <a:noFill/>
        </p:spPr>
        <p:txBody>
          <a:bodyPr wrap="none" rtlCol="0">
            <a:spAutoFit/>
          </a:bodyPr>
          <a:lstStyle/>
          <a:p>
            <a:r>
              <a:rPr lang="en-US" sz="3600" b="1" dirty="0" smtClean="0">
                <a:ln>
                  <a:solidFill>
                    <a:schemeClr val="tx1"/>
                  </a:solidFill>
                </a:ln>
                <a:solidFill>
                  <a:srgbClr val="9A6000"/>
                </a:solidFill>
                <a:effectLst>
                  <a:glow rad="101600">
                    <a:schemeClr val="bg1">
                      <a:alpha val="60000"/>
                    </a:schemeClr>
                  </a:glow>
                </a:effectLst>
              </a:rPr>
              <a:t>Matthew 18: 21-22</a:t>
            </a:r>
            <a:endParaRPr lang="en-US" sz="3600" b="1" dirty="0">
              <a:ln>
                <a:solidFill>
                  <a:schemeClr val="tx1"/>
                </a:solidFill>
              </a:ln>
              <a:solidFill>
                <a:srgbClr val="9A6000"/>
              </a:solidFill>
              <a:effectLst>
                <a:glow rad="101600">
                  <a:schemeClr val="bg1">
                    <a:alpha val="60000"/>
                  </a:schemeClr>
                </a:glow>
              </a:effectLst>
            </a:endParaRPr>
          </a:p>
        </p:txBody>
      </p:sp>
      <p:pic>
        <p:nvPicPr>
          <p:cNvPr id="6" name="Picture 5"/>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7212" r="17140"/>
          <a:stretch/>
        </p:blipFill>
        <p:spPr>
          <a:xfrm>
            <a:off x="9380179" y="368425"/>
            <a:ext cx="2501153" cy="3810000"/>
          </a:xfrm>
          <a:prstGeom prst="rect">
            <a:avLst/>
          </a:prstGeom>
          <a:effectLst>
            <a:glow rad="101600">
              <a:schemeClr val="bg1">
                <a:alpha val="60000"/>
              </a:schemeClr>
            </a:glow>
          </a:effectLst>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1098" b="7148"/>
          <a:stretch/>
        </p:blipFill>
        <p:spPr>
          <a:xfrm rot="21249579">
            <a:off x="823385" y="2865997"/>
            <a:ext cx="8464713" cy="2917993"/>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7708653"/>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90579" y="6274973"/>
            <a:ext cx="3244543" cy="369332"/>
          </a:xfrm>
          <a:prstGeom prst="rect">
            <a:avLst/>
          </a:prstGeom>
          <a:noFill/>
        </p:spPr>
        <p:txBody>
          <a:bodyPr wrap="none" rtlCol="0">
            <a:spAutoFit/>
          </a:bodyPr>
          <a:lstStyle/>
          <a:p>
            <a:pPr algn="r"/>
            <a:r>
              <a:rPr lang="en-US" b="1" dirty="0" smtClean="0">
                <a:effectLst>
                  <a:glow rad="152400">
                    <a:schemeClr val="bg1">
                      <a:alpha val="60000"/>
                    </a:schemeClr>
                  </a:glow>
                </a:effectLst>
              </a:rPr>
              <a:t>2- Parable of unmerciful servant</a:t>
            </a:r>
            <a:endParaRPr lang="en-US" b="1" dirty="0">
              <a:effectLst>
                <a:glow rad="152400">
                  <a:schemeClr val="bg1">
                    <a:alpha val="60000"/>
                  </a:schemeClr>
                </a:glow>
              </a:effectLst>
            </a:endParaRPr>
          </a:p>
        </p:txBody>
      </p:sp>
      <p:sp>
        <p:nvSpPr>
          <p:cNvPr id="4" name="TextBox 3"/>
          <p:cNvSpPr txBox="1"/>
          <p:nvPr/>
        </p:nvSpPr>
        <p:spPr>
          <a:xfrm>
            <a:off x="1020417" y="132521"/>
            <a:ext cx="2232342" cy="646331"/>
          </a:xfrm>
          <a:prstGeom prst="rect">
            <a:avLst/>
          </a:prstGeom>
          <a:noFill/>
        </p:spPr>
        <p:txBody>
          <a:bodyPr wrap="none" rtlCol="0">
            <a:spAutoFit/>
          </a:bodyPr>
          <a:lstStyle/>
          <a:p>
            <a:r>
              <a:rPr lang="en-US" b="1" dirty="0" smtClean="0">
                <a:effectLst>
                  <a:glow rad="152400">
                    <a:schemeClr val="bg1">
                      <a:alpha val="60000"/>
                    </a:schemeClr>
                  </a:glow>
                </a:effectLst>
              </a:rPr>
              <a:t>Lesson 14 </a:t>
            </a:r>
          </a:p>
          <a:p>
            <a:r>
              <a:rPr lang="en-US" b="1" dirty="0" smtClean="0">
                <a:effectLst>
                  <a:glow rad="152400">
                    <a:schemeClr val="bg1">
                      <a:alpha val="60000"/>
                    </a:schemeClr>
                  </a:glow>
                </a:effectLst>
              </a:rPr>
              <a:t>Who is my Neighbor?</a:t>
            </a:r>
            <a:endParaRPr lang="en-US" b="1" dirty="0">
              <a:effectLst>
                <a:glow rad="152400">
                  <a:schemeClr val="bg1">
                    <a:alpha val="60000"/>
                  </a:schemeClr>
                </a:glow>
              </a:effectLst>
            </a:endParaRPr>
          </a:p>
        </p:txBody>
      </p:sp>
      <p:sp>
        <p:nvSpPr>
          <p:cNvPr id="2" name="Rectangle 1"/>
          <p:cNvSpPr/>
          <p:nvPr/>
        </p:nvSpPr>
        <p:spPr>
          <a:xfrm>
            <a:off x="1020417" y="2273425"/>
            <a:ext cx="11171583" cy="1815882"/>
          </a:xfrm>
          <a:prstGeom prst="rect">
            <a:avLst/>
          </a:prstGeom>
        </p:spPr>
        <p:txBody>
          <a:bodyPr wrap="square">
            <a:spAutoFit/>
          </a:bodyPr>
          <a:lstStyle/>
          <a:p>
            <a:r>
              <a:rPr lang="en-US" sz="2800" b="1" baseline="30000" dirty="0" smtClean="0">
                <a:solidFill>
                  <a:schemeClr val="accent2">
                    <a:lumMod val="75000"/>
                  </a:schemeClr>
                </a:solidFill>
                <a:effectLst>
                  <a:glow rad="101600">
                    <a:schemeClr val="bg1">
                      <a:alpha val="60000"/>
                    </a:schemeClr>
                  </a:glow>
                </a:effectLst>
              </a:rPr>
              <a:t>23 </a:t>
            </a:r>
            <a:r>
              <a:rPr lang="en-US" sz="2800" b="1" dirty="0" smtClean="0">
                <a:solidFill>
                  <a:schemeClr val="accent2">
                    <a:lumMod val="75000"/>
                  </a:schemeClr>
                </a:solidFill>
                <a:effectLst>
                  <a:glow rad="101600">
                    <a:schemeClr val="bg1">
                      <a:alpha val="60000"/>
                    </a:schemeClr>
                  </a:glow>
                </a:effectLst>
              </a:rPr>
              <a:t>Therefore is the kingdom of heaven likened unto a</a:t>
            </a:r>
          </a:p>
          <a:p>
            <a:r>
              <a:rPr lang="en-US" sz="2800" b="1" dirty="0" smtClean="0">
                <a:solidFill>
                  <a:schemeClr val="accent2">
                    <a:lumMod val="75000"/>
                  </a:schemeClr>
                </a:solidFill>
                <a:effectLst>
                  <a:glow rad="101600">
                    <a:schemeClr val="bg1">
                      <a:alpha val="60000"/>
                    </a:schemeClr>
                  </a:glow>
                </a:effectLst>
              </a:rPr>
              <a:t>certain king, which would take account of his servants.</a:t>
            </a:r>
          </a:p>
          <a:p>
            <a:r>
              <a:rPr lang="en-US" sz="2800" b="1" baseline="30000" dirty="0" smtClean="0">
                <a:solidFill>
                  <a:schemeClr val="accent2">
                    <a:lumMod val="75000"/>
                  </a:schemeClr>
                </a:solidFill>
                <a:effectLst>
                  <a:glow rad="101600">
                    <a:schemeClr val="bg1">
                      <a:alpha val="60000"/>
                    </a:schemeClr>
                  </a:glow>
                </a:effectLst>
              </a:rPr>
              <a:t>24 </a:t>
            </a:r>
            <a:r>
              <a:rPr lang="en-US" sz="2800" b="1" dirty="0" smtClean="0">
                <a:solidFill>
                  <a:schemeClr val="accent2">
                    <a:lumMod val="75000"/>
                  </a:schemeClr>
                </a:solidFill>
                <a:effectLst>
                  <a:glow rad="101600">
                    <a:schemeClr val="bg1">
                      <a:alpha val="60000"/>
                    </a:schemeClr>
                  </a:glow>
                </a:effectLst>
              </a:rPr>
              <a:t>And when he had begun to reckon, one was</a:t>
            </a:r>
          </a:p>
          <a:p>
            <a:r>
              <a:rPr lang="en-US" sz="2800" b="1" dirty="0" smtClean="0">
                <a:solidFill>
                  <a:schemeClr val="accent2">
                    <a:lumMod val="75000"/>
                  </a:schemeClr>
                </a:solidFill>
                <a:effectLst>
                  <a:glow rad="101600">
                    <a:schemeClr val="bg1">
                      <a:alpha val="60000"/>
                    </a:schemeClr>
                  </a:glow>
                </a:effectLst>
              </a:rPr>
              <a:t>brought unto him, which owed him ten thousand talents.</a:t>
            </a:r>
          </a:p>
        </p:txBody>
      </p:sp>
      <p:sp>
        <p:nvSpPr>
          <p:cNvPr id="5" name="TextBox 4"/>
          <p:cNvSpPr txBox="1"/>
          <p:nvPr/>
        </p:nvSpPr>
        <p:spPr>
          <a:xfrm>
            <a:off x="887506" y="1627094"/>
            <a:ext cx="3830792" cy="646331"/>
          </a:xfrm>
          <a:prstGeom prst="rect">
            <a:avLst/>
          </a:prstGeom>
          <a:noFill/>
        </p:spPr>
        <p:txBody>
          <a:bodyPr wrap="none" rtlCol="0">
            <a:spAutoFit/>
          </a:bodyPr>
          <a:lstStyle/>
          <a:p>
            <a:r>
              <a:rPr lang="en-US" sz="3600" b="1" dirty="0" smtClean="0">
                <a:ln>
                  <a:solidFill>
                    <a:schemeClr val="tx1"/>
                  </a:solidFill>
                </a:ln>
                <a:solidFill>
                  <a:srgbClr val="9A6000"/>
                </a:solidFill>
                <a:effectLst>
                  <a:glow rad="101600">
                    <a:schemeClr val="bg1">
                      <a:alpha val="60000"/>
                    </a:schemeClr>
                  </a:glow>
                </a:effectLst>
              </a:rPr>
              <a:t>Matthew 18: 23-24</a:t>
            </a:r>
            <a:endParaRPr lang="en-US" sz="3600" b="1" dirty="0">
              <a:ln>
                <a:solidFill>
                  <a:schemeClr val="tx1"/>
                </a:solidFill>
              </a:ln>
              <a:solidFill>
                <a:srgbClr val="9A6000"/>
              </a:solidFill>
              <a:effectLst>
                <a:glow rad="101600">
                  <a:schemeClr val="bg1">
                    <a:alpha val="60000"/>
                  </a:schemeClr>
                </a:glow>
              </a:effectLst>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2753" y="58137"/>
            <a:ext cx="4114800" cy="24688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Rectangle 5"/>
          <p:cNvSpPr/>
          <p:nvPr/>
        </p:nvSpPr>
        <p:spPr>
          <a:xfrm rot="21163854">
            <a:off x="3490963" y="4650790"/>
            <a:ext cx="7184601" cy="1277850"/>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wrap="square" lIns="0" rIns="365760" anchor="ctr" anchorCtr="0">
            <a:spAutoFit/>
          </a:bodyPr>
          <a:lstStyle/>
          <a:p>
            <a:pPr marL="457200" algn="ctr">
              <a:lnSpc>
                <a:spcPct val="107000"/>
              </a:lnSpc>
            </a:pPr>
            <a:r>
              <a:rPr lang="en-CA" sz="2400" b="1" dirty="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What was the value of 10,000 </a:t>
            </a:r>
            <a:r>
              <a:rPr lang="en-CA" sz="2400" b="1" dirty="0" smtClean="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talents?</a:t>
            </a:r>
          </a:p>
          <a:p>
            <a:pPr marL="457200" algn="ctr">
              <a:lnSpc>
                <a:spcPct val="107000"/>
              </a:lnSpc>
            </a:pPr>
            <a:r>
              <a:rPr lang="en-CA" sz="2400" dirty="0" smtClean="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1 talent = 20 years wages / Purchase a slave</a:t>
            </a:r>
          </a:p>
          <a:p>
            <a:pPr marL="457200" algn="ctr">
              <a:lnSpc>
                <a:spcPct val="107000"/>
              </a:lnSpc>
            </a:pPr>
            <a:r>
              <a:rPr lang="en-CA" sz="2400" dirty="0" smtClean="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10,000 talents = 200,000 years wages</a:t>
            </a:r>
          </a:p>
        </p:txBody>
      </p:sp>
      <p:pic>
        <p:nvPicPr>
          <p:cNvPr id="8" name="Picture 7"/>
          <p:cNvPicPr>
            <a:picLocks/>
          </p:cNvPicPr>
          <p:nvPr/>
        </p:nvPicPr>
        <p:blipFill rotWithShape="1">
          <a:blip r:embed="rId3" cstate="print">
            <a:clrChange>
              <a:clrFrom>
                <a:srgbClr val="FFFDFC"/>
              </a:clrFrom>
              <a:clrTo>
                <a:srgbClr val="FFFDFC">
                  <a:alpha val="0"/>
                </a:srgbClr>
              </a:clrTo>
            </a:clrChange>
            <a:extLst>
              <a:ext uri="{28A0092B-C50C-407E-A947-70E740481C1C}">
                <a14:useLocalDpi xmlns:a14="http://schemas.microsoft.com/office/drawing/2010/main" val="0"/>
              </a:ext>
            </a:extLst>
          </a:blip>
          <a:srcRect r="10944" b="11672"/>
          <a:stretch/>
        </p:blipFill>
        <p:spPr>
          <a:xfrm rot="5772633">
            <a:off x="7248253" y="1274167"/>
            <a:ext cx="1346297" cy="4937938"/>
          </a:xfrm>
          <a:prstGeom prst="rect">
            <a:avLst/>
          </a:prstGeom>
          <a:effectLst>
            <a:glow rad="101600">
              <a:schemeClr val="accent1">
                <a:satMod val="175000"/>
                <a:alpha val="40000"/>
              </a:schemeClr>
            </a:glow>
          </a:effectLst>
        </p:spPr>
      </p:pic>
      <p:pic>
        <p:nvPicPr>
          <p:cNvPr id="7" name="Picture 6"/>
          <p:cNvPicPr>
            <a:picLocks noChangeAspect="1"/>
          </p:cNvPicPr>
          <p:nvPr/>
        </p:nvPicPr>
        <p:blipFill>
          <a:blip r:embed="rId4">
            <a:clrChange>
              <a:clrFrom>
                <a:srgbClr val="080808"/>
              </a:clrFrom>
              <a:clrTo>
                <a:srgbClr val="080808">
                  <a:alpha val="0"/>
                </a:srgbClr>
              </a:clrTo>
            </a:clrChange>
            <a:extLst>
              <a:ext uri="{28A0092B-C50C-407E-A947-70E740481C1C}">
                <a14:useLocalDpi xmlns:a14="http://schemas.microsoft.com/office/drawing/2010/main" val="0"/>
              </a:ext>
            </a:extLst>
          </a:blip>
          <a:stretch>
            <a:fillRect/>
          </a:stretch>
        </p:blipFill>
        <p:spPr>
          <a:xfrm>
            <a:off x="887506" y="4089307"/>
            <a:ext cx="2847975" cy="2714625"/>
          </a:xfrm>
          <a:prstGeom prst="rect">
            <a:avLst/>
          </a:prstGeom>
          <a:effectLst>
            <a:glow rad="101600">
              <a:schemeClr val="bg1">
                <a:alpha val="60000"/>
              </a:schemeClr>
            </a:glow>
          </a:effectLst>
        </p:spPr>
      </p:pic>
    </p:spTree>
    <p:extLst>
      <p:ext uri="{BB962C8B-B14F-4D97-AF65-F5344CB8AC3E}">
        <p14:creationId xmlns:p14="http://schemas.microsoft.com/office/powerpoint/2010/main" val="19565630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par>
                          <p:cTn id="11" fill="hold">
                            <p:stCondLst>
                              <p:cond delay="2000"/>
                            </p:stCondLst>
                            <p:childTnLst>
                              <p:par>
                                <p:cTn id="12" presetID="53" presetClass="entr" presetSubtype="16"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fltVal val="0"/>
                                          </p:val>
                                        </p:tav>
                                        <p:tav tm="100000">
                                          <p:val>
                                            <p:strVal val="#ppt_w"/>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Effect transition="in" filter="fade">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90579" y="6274973"/>
            <a:ext cx="3244543" cy="369332"/>
          </a:xfrm>
          <a:prstGeom prst="rect">
            <a:avLst/>
          </a:prstGeom>
          <a:noFill/>
        </p:spPr>
        <p:txBody>
          <a:bodyPr wrap="none" rtlCol="0">
            <a:spAutoFit/>
          </a:bodyPr>
          <a:lstStyle/>
          <a:p>
            <a:pPr algn="r"/>
            <a:r>
              <a:rPr lang="en-US" b="1" dirty="0" smtClean="0">
                <a:effectLst>
                  <a:glow rad="152400">
                    <a:schemeClr val="bg1">
                      <a:alpha val="60000"/>
                    </a:schemeClr>
                  </a:glow>
                </a:effectLst>
              </a:rPr>
              <a:t>2- Parable of unmerciful servant</a:t>
            </a:r>
            <a:endParaRPr lang="en-US" b="1" dirty="0">
              <a:effectLst>
                <a:glow rad="152400">
                  <a:schemeClr val="bg1">
                    <a:alpha val="60000"/>
                  </a:schemeClr>
                </a:glow>
              </a:effectLst>
            </a:endParaRPr>
          </a:p>
        </p:txBody>
      </p:sp>
      <p:sp>
        <p:nvSpPr>
          <p:cNvPr id="4" name="TextBox 3"/>
          <p:cNvSpPr txBox="1"/>
          <p:nvPr/>
        </p:nvSpPr>
        <p:spPr>
          <a:xfrm>
            <a:off x="1020417" y="132521"/>
            <a:ext cx="2232342" cy="646331"/>
          </a:xfrm>
          <a:prstGeom prst="rect">
            <a:avLst/>
          </a:prstGeom>
          <a:noFill/>
        </p:spPr>
        <p:txBody>
          <a:bodyPr wrap="none" rtlCol="0">
            <a:spAutoFit/>
          </a:bodyPr>
          <a:lstStyle/>
          <a:p>
            <a:r>
              <a:rPr lang="en-US" b="1" dirty="0" smtClean="0">
                <a:effectLst>
                  <a:glow rad="152400">
                    <a:schemeClr val="bg1">
                      <a:alpha val="60000"/>
                    </a:schemeClr>
                  </a:glow>
                </a:effectLst>
              </a:rPr>
              <a:t>Lesson 14 </a:t>
            </a:r>
          </a:p>
          <a:p>
            <a:r>
              <a:rPr lang="en-US" b="1" dirty="0" smtClean="0">
                <a:effectLst>
                  <a:glow rad="152400">
                    <a:schemeClr val="bg1">
                      <a:alpha val="60000"/>
                    </a:schemeClr>
                  </a:glow>
                </a:effectLst>
              </a:rPr>
              <a:t>Who is my Neighbor?</a:t>
            </a:r>
            <a:endParaRPr lang="en-US" b="1" dirty="0">
              <a:effectLst>
                <a:glow rad="152400">
                  <a:schemeClr val="bg1">
                    <a:alpha val="60000"/>
                  </a:schemeClr>
                </a:glow>
              </a:effectLst>
            </a:endParaRPr>
          </a:p>
        </p:txBody>
      </p:sp>
      <p:sp>
        <p:nvSpPr>
          <p:cNvPr id="2" name="Rectangle 1"/>
          <p:cNvSpPr/>
          <p:nvPr/>
        </p:nvSpPr>
        <p:spPr>
          <a:xfrm>
            <a:off x="1020417" y="2273425"/>
            <a:ext cx="10914705" cy="3108543"/>
          </a:xfrm>
          <a:prstGeom prst="rect">
            <a:avLst/>
          </a:prstGeom>
        </p:spPr>
        <p:txBody>
          <a:bodyPr wrap="square">
            <a:spAutoFit/>
          </a:bodyPr>
          <a:lstStyle/>
          <a:p>
            <a:r>
              <a:rPr lang="en-US" sz="2800" b="1" baseline="30000" dirty="0" smtClean="0">
                <a:solidFill>
                  <a:schemeClr val="accent2">
                    <a:lumMod val="75000"/>
                  </a:schemeClr>
                </a:solidFill>
                <a:effectLst>
                  <a:glow rad="101600">
                    <a:schemeClr val="bg1">
                      <a:alpha val="60000"/>
                    </a:schemeClr>
                  </a:glow>
                </a:effectLst>
              </a:rPr>
              <a:t>25 </a:t>
            </a:r>
            <a:r>
              <a:rPr lang="en-US" sz="2800" b="1" dirty="0" smtClean="0">
                <a:solidFill>
                  <a:schemeClr val="accent2">
                    <a:lumMod val="75000"/>
                  </a:schemeClr>
                </a:solidFill>
                <a:effectLst>
                  <a:glow rad="101600">
                    <a:schemeClr val="bg1">
                      <a:alpha val="60000"/>
                    </a:schemeClr>
                  </a:glow>
                </a:effectLst>
              </a:rPr>
              <a:t>But forasmuch as he had not to pay, his lord commanded</a:t>
            </a:r>
          </a:p>
          <a:p>
            <a:r>
              <a:rPr lang="en-US" sz="2800" b="1" dirty="0" smtClean="0">
                <a:solidFill>
                  <a:schemeClr val="accent2">
                    <a:lumMod val="75000"/>
                  </a:schemeClr>
                </a:solidFill>
                <a:effectLst>
                  <a:glow rad="101600">
                    <a:schemeClr val="bg1">
                      <a:alpha val="60000"/>
                    </a:schemeClr>
                  </a:glow>
                </a:effectLst>
              </a:rPr>
              <a:t>him to be sold, and his wife, and children, and all that he had, and payment to be made.</a:t>
            </a:r>
          </a:p>
          <a:p>
            <a:r>
              <a:rPr lang="en-US" sz="2800" b="1" baseline="30000" dirty="0" smtClean="0">
                <a:solidFill>
                  <a:schemeClr val="accent2">
                    <a:lumMod val="75000"/>
                  </a:schemeClr>
                </a:solidFill>
                <a:effectLst>
                  <a:glow rad="101600">
                    <a:schemeClr val="bg1">
                      <a:alpha val="60000"/>
                    </a:schemeClr>
                  </a:glow>
                </a:effectLst>
              </a:rPr>
              <a:t>26 </a:t>
            </a:r>
            <a:r>
              <a:rPr lang="en-US" sz="2800" b="1" dirty="0" smtClean="0">
                <a:solidFill>
                  <a:schemeClr val="accent2">
                    <a:lumMod val="75000"/>
                  </a:schemeClr>
                </a:solidFill>
                <a:effectLst>
                  <a:glow rad="101600">
                    <a:schemeClr val="bg1">
                      <a:alpha val="60000"/>
                    </a:schemeClr>
                  </a:glow>
                </a:effectLst>
              </a:rPr>
              <a:t>The servant therefore fell down, and worshipped him, saying, Lord, have patience with me, and I will pay thee all.</a:t>
            </a:r>
          </a:p>
          <a:p>
            <a:r>
              <a:rPr lang="en-US" sz="2800" b="1" baseline="30000" dirty="0" smtClean="0">
                <a:solidFill>
                  <a:schemeClr val="accent2">
                    <a:lumMod val="75000"/>
                  </a:schemeClr>
                </a:solidFill>
                <a:effectLst>
                  <a:glow rad="101600">
                    <a:schemeClr val="bg1">
                      <a:alpha val="60000"/>
                    </a:schemeClr>
                  </a:glow>
                </a:effectLst>
              </a:rPr>
              <a:t>27 </a:t>
            </a:r>
            <a:r>
              <a:rPr lang="en-US" sz="2800" b="1" dirty="0" smtClean="0">
                <a:solidFill>
                  <a:schemeClr val="accent2">
                    <a:lumMod val="75000"/>
                  </a:schemeClr>
                </a:solidFill>
                <a:effectLst>
                  <a:glow rad="101600">
                    <a:schemeClr val="bg1">
                      <a:alpha val="60000"/>
                    </a:schemeClr>
                  </a:glow>
                </a:effectLst>
              </a:rPr>
              <a:t>Then the lord of that servant was moved with compassion, and loosed him, and forgave him the debt.</a:t>
            </a:r>
            <a:endParaRPr lang="en-US" sz="2800" b="1" dirty="0">
              <a:solidFill>
                <a:schemeClr val="accent2">
                  <a:lumMod val="75000"/>
                </a:schemeClr>
              </a:solidFill>
              <a:effectLst>
                <a:glow rad="101600">
                  <a:schemeClr val="bg1">
                    <a:alpha val="60000"/>
                  </a:schemeClr>
                </a:glow>
              </a:effectLst>
            </a:endParaRPr>
          </a:p>
        </p:txBody>
      </p:sp>
      <p:sp>
        <p:nvSpPr>
          <p:cNvPr id="5" name="TextBox 4"/>
          <p:cNvSpPr txBox="1"/>
          <p:nvPr/>
        </p:nvSpPr>
        <p:spPr>
          <a:xfrm>
            <a:off x="887506" y="1627094"/>
            <a:ext cx="3830792" cy="646331"/>
          </a:xfrm>
          <a:prstGeom prst="rect">
            <a:avLst/>
          </a:prstGeom>
          <a:noFill/>
        </p:spPr>
        <p:txBody>
          <a:bodyPr wrap="none" rtlCol="0">
            <a:spAutoFit/>
          </a:bodyPr>
          <a:lstStyle/>
          <a:p>
            <a:r>
              <a:rPr lang="en-US" sz="3600" b="1" dirty="0" smtClean="0">
                <a:ln>
                  <a:solidFill>
                    <a:schemeClr val="tx1"/>
                  </a:solidFill>
                </a:ln>
                <a:solidFill>
                  <a:srgbClr val="9A6000"/>
                </a:solidFill>
                <a:effectLst>
                  <a:glow rad="101600">
                    <a:schemeClr val="bg1">
                      <a:alpha val="60000"/>
                    </a:schemeClr>
                  </a:glow>
                </a:effectLst>
              </a:rPr>
              <a:t>Matthew 18: 25-27</a:t>
            </a:r>
            <a:endParaRPr lang="en-US" sz="3600" b="1" dirty="0">
              <a:ln>
                <a:solidFill>
                  <a:schemeClr val="tx1"/>
                </a:solidFill>
              </a:ln>
              <a:solidFill>
                <a:srgbClr val="9A6000"/>
              </a:solidFill>
              <a:effectLst>
                <a:glow rad="101600">
                  <a:schemeClr val="bg1">
                    <a:alpha val="60000"/>
                  </a:schemeClr>
                </a:glow>
              </a:effectLst>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2753" y="58137"/>
            <a:ext cx="4114800" cy="24688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cxnSp>
        <p:nvCxnSpPr>
          <p:cNvPr id="13" name="Straight Connector 12"/>
          <p:cNvCxnSpPr/>
          <p:nvPr/>
        </p:nvCxnSpPr>
        <p:spPr>
          <a:xfrm>
            <a:off x="2433918" y="5274392"/>
            <a:ext cx="3200400"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3064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90579" y="6274973"/>
            <a:ext cx="3244543" cy="369332"/>
          </a:xfrm>
          <a:prstGeom prst="rect">
            <a:avLst/>
          </a:prstGeom>
          <a:noFill/>
        </p:spPr>
        <p:txBody>
          <a:bodyPr wrap="none" rtlCol="0">
            <a:spAutoFit/>
          </a:bodyPr>
          <a:lstStyle/>
          <a:p>
            <a:pPr algn="r"/>
            <a:r>
              <a:rPr lang="en-US" b="1" dirty="0" smtClean="0">
                <a:effectLst>
                  <a:glow rad="152400">
                    <a:schemeClr val="bg1">
                      <a:alpha val="60000"/>
                    </a:schemeClr>
                  </a:glow>
                </a:effectLst>
              </a:rPr>
              <a:t>2- Parable of unmerciful servant</a:t>
            </a:r>
            <a:endParaRPr lang="en-US" b="1" dirty="0">
              <a:effectLst>
                <a:glow rad="152400">
                  <a:schemeClr val="bg1">
                    <a:alpha val="60000"/>
                  </a:schemeClr>
                </a:glow>
              </a:effectLst>
            </a:endParaRPr>
          </a:p>
        </p:txBody>
      </p:sp>
      <p:sp>
        <p:nvSpPr>
          <p:cNvPr id="4" name="TextBox 3"/>
          <p:cNvSpPr txBox="1"/>
          <p:nvPr/>
        </p:nvSpPr>
        <p:spPr>
          <a:xfrm>
            <a:off x="1020417" y="132521"/>
            <a:ext cx="2232342" cy="646331"/>
          </a:xfrm>
          <a:prstGeom prst="rect">
            <a:avLst/>
          </a:prstGeom>
          <a:noFill/>
        </p:spPr>
        <p:txBody>
          <a:bodyPr wrap="none" rtlCol="0">
            <a:spAutoFit/>
          </a:bodyPr>
          <a:lstStyle/>
          <a:p>
            <a:r>
              <a:rPr lang="en-US" b="1" dirty="0" smtClean="0">
                <a:effectLst>
                  <a:glow rad="152400">
                    <a:schemeClr val="bg1">
                      <a:alpha val="60000"/>
                    </a:schemeClr>
                  </a:glow>
                </a:effectLst>
              </a:rPr>
              <a:t>Lesson 14 </a:t>
            </a:r>
          </a:p>
          <a:p>
            <a:r>
              <a:rPr lang="en-US" b="1" dirty="0" smtClean="0">
                <a:effectLst>
                  <a:glow rad="152400">
                    <a:schemeClr val="bg1">
                      <a:alpha val="60000"/>
                    </a:schemeClr>
                  </a:glow>
                </a:effectLst>
              </a:rPr>
              <a:t>Who is my Neighbor?</a:t>
            </a:r>
            <a:endParaRPr lang="en-US" b="1" dirty="0">
              <a:effectLst>
                <a:glow rad="152400">
                  <a:schemeClr val="bg1">
                    <a:alpha val="60000"/>
                  </a:schemeClr>
                </a:glow>
              </a:effectLst>
            </a:endParaRPr>
          </a:p>
        </p:txBody>
      </p:sp>
      <p:sp>
        <p:nvSpPr>
          <p:cNvPr id="2" name="Rectangle 1"/>
          <p:cNvSpPr/>
          <p:nvPr/>
        </p:nvSpPr>
        <p:spPr>
          <a:xfrm>
            <a:off x="1020417" y="2273425"/>
            <a:ext cx="9912042" cy="3970318"/>
          </a:xfrm>
          <a:prstGeom prst="rect">
            <a:avLst/>
          </a:prstGeom>
        </p:spPr>
        <p:txBody>
          <a:bodyPr wrap="square">
            <a:spAutoFit/>
          </a:bodyPr>
          <a:lstStyle/>
          <a:p>
            <a:r>
              <a:rPr lang="en-US" sz="2800" b="1" baseline="30000" dirty="0" smtClean="0">
                <a:solidFill>
                  <a:schemeClr val="accent2">
                    <a:lumMod val="75000"/>
                  </a:schemeClr>
                </a:solidFill>
                <a:effectLst>
                  <a:glow rad="101600">
                    <a:schemeClr val="bg1">
                      <a:alpha val="60000"/>
                    </a:schemeClr>
                  </a:glow>
                </a:effectLst>
              </a:rPr>
              <a:t>28 </a:t>
            </a:r>
            <a:r>
              <a:rPr lang="en-US" sz="2800" b="1" dirty="0" smtClean="0">
                <a:solidFill>
                  <a:schemeClr val="accent2">
                    <a:lumMod val="75000"/>
                  </a:schemeClr>
                </a:solidFill>
                <a:effectLst>
                  <a:glow rad="101600">
                    <a:schemeClr val="bg1">
                      <a:alpha val="60000"/>
                    </a:schemeClr>
                  </a:glow>
                </a:effectLst>
              </a:rPr>
              <a:t>But the same servant went out, and found one of his fellowservants, which owed him an hundred pence: and he laid hands on him, and took him by the throat, saying, Pay me that thou </a:t>
            </a:r>
            <a:r>
              <a:rPr lang="en-US" sz="2800" b="1" dirty="0">
                <a:solidFill>
                  <a:schemeClr val="accent2">
                    <a:lumMod val="75000"/>
                  </a:schemeClr>
                </a:solidFill>
                <a:effectLst>
                  <a:glow rad="101600">
                    <a:schemeClr val="bg1">
                      <a:alpha val="60000"/>
                    </a:schemeClr>
                  </a:glow>
                </a:effectLst>
              </a:rPr>
              <a:t>o</a:t>
            </a:r>
            <a:r>
              <a:rPr lang="en-US" sz="2800" b="1" dirty="0" smtClean="0">
                <a:solidFill>
                  <a:schemeClr val="accent2">
                    <a:lumMod val="75000"/>
                  </a:schemeClr>
                </a:solidFill>
                <a:effectLst>
                  <a:glow rad="101600">
                    <a:schemeClr val="bg1">
                      <a:alpha val="60000"/>
                    </a:schemeClr>
                  </a:glow>
                </a:effectLst>
              </a:rPr>
              <a:t>west.</a:t>
            </a:r>
          </a:p>
          <a:p>
            <a:r>
              <a:rPr lang="en-US" sz="2800" b="1" baseline="30000" dirty="0" smtClean="0">
                <a:solidFill>
                  <a:schemeClr val="accent2">
                    <a:lumMod val="75000"/>
                  </a:schemeClr>
                </a:solidFill>
                <a:effectLst>
                  <a:glow rad="101600">
                    <a:schemeClr val="bg1">
                      <a:alpha val="60000"/>
                    </a:schemeClr>
                  </a:glow>
                </a:effectLst>
              </a:rPr>
              <a:t>29 </a:t>
            </a:r>
            <a:r>
              <a:rPr lang="en-US" sz="2800" b="1" dirty="0" smtClean="0">
                <a:solidFill>
                  <a:schemeClr val="accent2">
                    <a:lumMod val="75000"/>
                  </a:schemeClr>
                </a:solidFill>
                <a:effectLst>
                  <a:glow rad="101600">
                    <a:schemeClr val="bg1">
                      <a:alpha val="60000"/>
                    </a:schemeClr>
                  </a:glow>
                </a:effectLst>
              </a:rPr>
              <a:t>And his fellowservant fell down at his feet, and besought him, saying, Have patience with me, and I will pay thee all.</a:t>
            </a:r>
          </a:p>
          <a:p>
            <a:r>
              <a:rPr lang="en-US" sz="2800" b="1" baseline="30000" dirty="0" smtClean="0">
                <a:solidFill>
                  <a:schemeClr val="accent2">
                    <a:lumMod val="75000"/>
                  </a:schemeClr>
                </a:solidFill>
                <a:effectLst>
                  <a:glow rad="101600">
                    <a:schemeClr val="bg1">
                      <a:alpha val="60000"/>
                    </a:schemeClr>
                  </a:glow>
                </a:effectLst>
              </a:rPr>
              <a:t>30 </a:t>
            </a:r>
            <a:r>
              <a:rPr lang="en-US" sz="2800" b="1" dirty="0" smtClean="0">
                <a:solidFill>
                  <a:schemeClr val="accent2">
                    <a:lumMod val="75000"/>
                  </a:schemeClr>
                </a:solidFill>
                <a:effectLst>
                  <a:glow rad="101600">
                    <a:schemeClr val="bg1">
                      <a:alpha val="60000"/>
                    </a:schemeClr>
                  </a:glow>
                </a:effectLst>
              </a:rPr>
              <a:t>And he would not: but went and cast him into prison, till he should pay the debt.</a:t>
            </a:r>
          </a:p>
          <a:p>
            <a:endParaRPr lang="en-US" sz="2800" b="1" dirty="0" smtClean="0">
              <a:solidFill>
                <a:schemeClr val="accent2">
                  <a:lumMod val="75000"/>
                </a:schemeClr>
              </a:solidFill>
              <a:effectLst>
                <a:glow rad="101600">
                  <a:schemeClr val="bg1">
                    <a:alpha val="60000"/>
                  </a:schemeClr>
                </a:glow>
              </a:effectLst>
            </a:endParaRPr>
          </a:p>
        </p:txBody>
      </p:sp>
      <p:sp>
        <p:nvSpPr>
          <p:cNvPr id="5" name="TextBox 4"/>
          <p:cNvSpPr txBox="1"/>
          <p:nvPr/>
        </p:nvSpPr>
        <p:spPr>
          <a:xfrm>
            <a:off x="887506" y="1627094"/>
            <a:ext cx="3830792" cy="646331"/>
          </a:xfrm>
          <a:prstGeom prst="rect">
            <a:avLst/>
          </a:prstGeom>
          <a:noFill/>
        </p:spPr>
        <p:txBody>
          <a:bodyPr wrap="none" rtlCol="0">
            <a:spAutoFit/>
          </a:bodyPr>
          <a:lstStyle/>
          <a:p>
            <a:r>
              <a:rPr lang="en-US" sz="3600" b="1" dirty="0" smtClean="0">
                <a:ln>
                  <a:solidFill>
                    <a:schemeClr val="tx1"/>
                  </a:solidFill>
                </a:ln>
                <a:solidFill>
                  <a:srgbClr val="9A6000"/>
                </a:solidFill>
                <a:effectLst>
                  <a:glow rad="101600">
                    <a:schemeClr val="bg1">
                      <a:alpha val="60000"/>
                    </a:schemeClr>
                  </a:glow>
                </a:effectLst>
              </a:rPr>
              <a:t>Matthew 18: 28-30</a:t>
            </a:r>
            <a:endParaRPr lang="en-US" sz="3600" b="1" dirty="0">
              <a:ln>
                <a:solidFill>
                  <a:schemeClr val="tx1"/>
                </a:solidFill>
              </a:ln>
              <a:solidFill>
                <a:srgbClr val="9A6000"/>
              </a:solidFill>
              <a:effectLst>
                <a:glow rad="101600">
                  <a:schemeClr val="bg1">
                    <a:alpha val="60000"/>
                  </a:schemeClr>
                </a:glow>
              </a:effectLst>
            </a:endParaRPr>
          </a:p>
        </p:txBody>
      </p:sp>
      <p:sp>
        <p:nvSpPr>
          <p:cNvPr id="7" name="Rectangle 6"/>
          <p:cNvSpPr/>
          <p:nvPr/>
        </p:nvSpPr>
        <p:spPr>
          <a:xfrm>
            <a:off x="1010749" y="5690198"/>
            <a:ext cx="10718865" cy="523220"/>
          </a:xfrm>
          <a:prstGeom prst="rect">
            <a:avLst/>
          </a:prstGeom>
        </p:spPr>
        <p:txBody>
          <a:bodyPr wrap="square">
            <a:spAutoFit/>
          </a:bodyPr>
          <a:lstStyle/>
          <a:p>
            <a:endParaRPr lang="en-US" sz="2800" b="1" dirty="0">
              <a:solidFill>
                <a:schemeClr val="accent2">
                  <a:lumMod val="75000"/>
                </a:schemeClr>
              </a:solidFill>
              <a:effectLst>
                <a:glow rad="101600">
                  <a:schemeClr val="bg1">
                    <a:alpha val="60000"/>
                  </a:schemeClr>
                </a:glow>
              </a:effectLst>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2753" y="58137"/>
            <a:ext cx="4114800" cy="24688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1" name="Rectangle 10"/>
          <p:cNvSpPr/>
          <p:nvPr/>
        </p:nvSpPr>
        <p:spPr>
          <a:xfrm rot="21163854">
            <a:off x="4090454" y="5373197"/>
            <a:ext cx="7184601" cy="882678"/>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wrap="square" lIns="0" rIns="365760" anchor="ctr" anchorCtr="0">
            <a:spAutoFit/>
          </a:bodyPr>
          <a:lstStyle/>
          <a:p>
            <a:pPr marL="457200" algn="ctr">
              <a:lnSpc>
                <a:spcPct val="107000"/>
              </a:lnSpc>
            </a:pPr>
            <a:r>
              <a:rPr lang="en-CA" sz="2400" b="1" dirty="0" smtClean="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What was the value of 100 pence?</a:t>
            </a:r>
          </a:p>
          <a:p>
            <a:pPr marL="457200" algn="ctr">
              <a:lnSpc>
                <a:spcPct val="107000"/>
              </a:lnSpc>
            </a:pPr>
            <a:r>
              <a:rPr lang="en-CA" sz="2400" dirty="0" smtClean="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4 months wages</a:t>
            </a:r>
            <a:endParaRPr lang="en-US" sz="2400" dirty="0" smtClean="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3" name="Picture 12"/>
          <p:cNvPicPr>
            <a:picLocks/>
          </p:cNvPicPr>
          <p:nvPr/>
        </p:nvPicPr>
        <p:blipFill rotWithShape="1">
          <a:blip r:embed="rId3" cstate="print">
            <a:clrChange>
              <a:clrFrom>
                <a:srgbClr val="FFFDFC"/>
              </a:clrFrom>
              <a:clrTo>
                <a:srgbClr val="FFFDFC">
                  <a:alpha val="0"/>
                </a:srgbClr>
              </a:clrTo>
            </a:clrChange>
            <a:extLst>
              <a:ext uri="{28A0092B-C50C-407E-A947-70E740481C1C}">
                <a14:useLocalDpi xmlns:a14="http://schemas.microsoft.com/office/drawing/2010/main" val="0"/>
              </a:ext>
            </a:extLst>
          </a:blip>
          <a:srcRect r="10944" b="11672"/>
          <a:stretch/>
        </p:blipFill>
        <p:spPr>
          <a:xfrm rot="5772633">
            <a:off x="6644430" y="900063"/>
            <a:ext cx="1346297" cy="3747445"/>
          </a:xfrm>
          <a:prstGeom prst="rect">
            <a:avLst/>
          </a:prstGeom>
          <a:effectLst>
            <a:glow rad="101600">
              <a:schemeClr val="accent1">
                <a:satMod val="175000"/>
                <a:alpha val="40000"/>
              </a:schemeClr>
            </a:glow>
          </a:effectLst>
        </p:spPr>
      </p:pic>
      <p:sp>
        <p:nvSpPr>
          <p:cNvPr id="12" name="Rectangle 11"/>
          <p:cNvSpPr/>
          <p:nvPr/>
        </p:nvSpPr>
        <p:spPr>
          <a:xfrm rot="21163854">
            <a:off x="3909682" y="3878398"/>
            <a:ext cx="7184601" cy="1277850"/>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wrap="square" lIns="0" rIns="365760" anchor="ctr" anchorCtr="0">
            <a:spAutoFit/>
          </a:bodyPr>
          <a:lstStyle/>
          <a:p>
            <a:pPr marL="457200" algn="ctr">
              <a:lnSpc>
                <a:spcPct val="107000"/>
              </a:lnSpc>
            </a:pPr>
            <a:r>
              <a:rPr lang="en-CA" sz="2400" b="1" dirty="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What was the value of 10,000 </a:t>
            </a:r>
            <a:r>
              <a:rPr lang="en-CA" sz="2400" b="1" dirty="0" smtClean="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talents?</a:t>
            </a:r>
          </a:p>
          <a:p>
            <a:pPr marL="457200" algn="ctr">
              <a:lnSpc>
                <a:spcPct val="107000"/>
              </a:lnSpc>
            </a:pPr>
            <a:r>
              <a:rPr lang="en-CA" sz="2400" dirty="0" smtClean="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1 talent = 20 years wages / Purchase a slave</a:t>
            </a:r>
          </a:p>
          <a:p>
            <a:pPr marL="457200" algn="ctr">
              <a:lnSpc>
                <a:spcPct val="107000"/>
              </a:lnSpc>
            </a:pPr>
            <a:r>
              <a:rPr lang="en-CA" sz="2400" dirty="0" smtClean="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10,000 talents = 200,000 years wages</a:t>
            </a:r>
          </a:p>
        </p:txBody>
      </p:sp>
    </p:spTree>
    <p:extLst>
      <p:ext uri="{BB962C8B-B14F-4D97-AF65-F5344CB8AC3E}">
        <p14:creationId xmlns:p14="http://schemas.microsoft.com/office/powerpoint/2010/main" val="3050906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par>
                          <p:cTn id="8" fill="hold">
                            <p:stCondLst>
                              <p:cond delay="2000"/>
                            </p:stCondLst>
                            <p:childTnLst>
                              <p:par>
                                <p:cTn id="9" presetID="53" presetClass="entr" presetSubtype="16"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 calcmode="lin" valueType="num">
                                      <p:cBhvr>
                                        <p:cTn id="11" dur="2000" fill="hold"/>
                                        <p:tgtEl>
                                          <p:spTgt spid="11"/>
                                        </p:tgtEl>
                                        <p:attrNameLst>
                                          <p:attrName>ppt_w</p:attrName>
                                        </p:attrNameLst>
                                      </p:cBhvr>
                                      <p:tavLst>
                                        <p:tav tm="0">
                                          <p:val>
                                            <p:fltVal val="0"/>
                                          </p:val>
                                        </p:tav>
                                        <p:tav tm="100000">
                                          <p:val>
                                            <p:strVal val="#ppt_w"/>
                                          </p:val>
                                        </p:tav>
                                      </p:tavLst>
                                    </p:anim>
                                    <p:anim calcmode="lin" valueType="num">
                                      <p:cBhvr>
                                        <p:cTn id="12" dur="2000" fill="hold"/>
                                        <p:tgtEl>
                                          <p:spTgt spid="11"/>
                                        </p:tgtEl>
                                        <p:attrNameLst>
                                          <p:attrName>ppt_h</p:attrName>
                                        </p:attrNameLst>
                                      </p:cBhvr>
                                      <p:tavLst>
                                        <p:tav tm="0">
                                          <p:val>
                                            <p:fltVal val="0"/>
                                          </p:val>
                                        </p:tav>
                                        <p:tav tm="100000">
                                          <p:val>
                                            <p:strVal val="#ppt_h"/>
                                          </p:val>
                                        </p:tav>
                                      </p:tavLst>
                                    </p:anim>
                                    <p:animEffect transition="in" filter="fade">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2000" fill="hold"/>
                                        <p:tgtEl>
                                          <p:spTgt spid="12"/>
                                        </p:tgtEl>
                                        <p:attrNameLst>
                                          <p:attrName>ppt_x</p:attrName>
                                        </p:attrNameLst>
                                      </p:cBhvr>
                                      <p:tavLst>
                                        <p:tav tm="0">
                                          <p:val>
                                            <p:strVal val="#ppt_x"/>
                                          </p:val>
                                        </p:tav>
                                        <p:tav tm="100000">
                                          <p:val>
                                            <p:strVal val="#ppt_x"/>
                                          </p:val>
                                        </p:tav>
                                      </p:tavLst>
                                    </p:anim>
                                    <p:anim calcmode="lin" valueType="num">
                                      <p:cBhvr additive="base">
                                        <p:cTn id="19" dur="20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90579" y="6274973"/>
            <a:ext cx="3244543" cy="369332"/>
          </a:xfrm>
          <a:prstGeom prst="rect">
            <a:avLst/>
          </a:prstGeom>
          <a:noFill/>
        </p:spPr>
        <p:txBody>
          <a:bodyPr wrap="none" rtlCol="0">
            <a:spAutoFit/>
          </a:bodyPr>
          <a:lstStyle/>
          <a:p>
            <a:pPr algn="r"/>
            <a:r>
              <a:rPr lang="en-US" b="1" dirty="0" smtClean="0">
                <a:effectLst>
                  <a:glow rad="152400">
                    <a:schemeClr val="bg1">
                      <a:alpha val="60000"/>
                    </a:schemeClr>
                  </a:glow>
                </a:effectLst>
              </a:rPr>
              <a:t>2- Parable of unmerciful servant</a:t>
            </a:r>
            <a:endParaRPr lang="en-US" b="1" dirty="0">
              <a:effectLst>
                <a:glow rad="152400">
                  <a:schemeClr val="bg1">
                    <a:alpha val="60000"/>
                  </a:schemeClr>
                </a:glow>
              </a:effectLst>
            </a:endParaRPr>
          </a:p>
        </p:txBody>
      </p:sp>
      <p:sp>
        <p:nvSpPr>
          <p:cNvPr id="4" name="TextBox 3"/>
          <p:cNvSpPr txBox="1"/>
          <p:nvPr/>
        </p:nvSpPr>
        <p:spPr>
          <a:xfrm>
            <a:off x="1020417" y="132521"/>
            <a:ext cx="2232342" cy="646331"/>
          </a:xfrm>
          <a:prstGeom prst="rect">
            <a:avLst/>
          </a:prstGeom>
          <a:noFill/>
        </p:spPr>
        <p:txBody>
          <a:bodyPr wrap="none" rtlCol="0">
            <a:spAutoFit/>
          </a:bodyPr>
          <a:lstStyle/>
          <a:p>
            <a:r>
              <a:rPr lang="en-US" b="1" dirty="0" smtClean="0">
                <a:effectLst>
                  <a:glow rad="152400">
                    <a:schemeClr val="bg1">
                      <a:alpha val="60000"/>
                    </a:schemeClr>
                  </a:glow>
                </a:effectLst>
              </a:rPr>
              <a:t>Lesson 14 </a:t>
            </a:r>
          </a:p>
          <a:p>
            <a:r>
              <a:rPr lang="en-US" b="1" dirty="0" smtClean="0">
                <a:effectLst>
                  <a:glow rad="152400">
                    <a:schemeClr val="bg1">
                      <a:alpha val="60000"/>
                    </a:schemeClr>
                  </a:glow>
                </a:effectLst>
              </a:rPr>
              <a:t>Who is my Neighbor?</a:t>
            </a:r>
            <a:endParaRPr lang="en-US" b="1" dirty="0">
              <a:effectLst>
                <a:glow rad="152400">
                  <a:schemeClr val="bg1">
                    <a:alpha val="60000"/>
                  </a:schemeClr>
                </a:glow>
              </a:effectLst>
            </a:endParaRPr>
          </a:p>
        </p:txBody>
      </p:sp>
      <p:sp>
        <p:nvSpPr>
          <p:cNvPr id="2" name="Rectangle 1"/>
          <p:cNvSpPr/>
          <p:nvPr/>
        </p:nvSpPr>
        <p:spPr>
          <a:xfrm>
            <a:off x="1020417" y="2273425"/>
            <a:ext cx="8127875" cy="3539430"/>
          </a:xfrm>
          <a:prstGeom prst="rect">
            <a:avLst/>
          </a:prstGeom>
        </p:spPr>
        <p:txBody>
          <a:bodyPr wrap="square">
            <a:spAutoFit/>
          </a:bodyPr>
          <a:lstStyle/>
          <a:p>
            <a:r>
              <a:rPr lang="en-US" sz="2800" b="1" baseline="30000" dirty="0" smtClean="0">
                <a:solidFill>
                  <a:schemeClr val="accent2">
                    <a:lumMod val="75000"/>
                  </a:schemeClr>
                </a:solidFill>
                <a:effectLst>
                  <a:glow rad="101600">
                    <a:schemeClr val="bg1">
                      <a:alpha val="60000"/>
                    </a:schemeClr>
                  </a:glow>
                </a:effectLst>
              </a:rPr>
              <a:t>31 </a:t>
            </a:r>
            <a:r>
              <a:rPr lang="en-US" sz="2800" b="1" dirty="0" smtClean="0">
                <a:solidFill>
                  <a:schemeClr val="accent2">
                    <a:lumMod val="75000"/>
                  </a:schemeClr>
                </a:solidFill>
                <a:effectLst>
                  <a:glow rad="101600">
                    <a:schemeClr val="bg1">
                      <a:alpha val="60000"/>
                    </a:schemeClr>
                  </a:glow>
                </a:effectLst>
              </a:rPr>
              <a:t>So when his fellowservants saw what was done, they were very sorry, and came and told unto their lord all that was done.</a:t>
            </a:r>
          </a:p>
          <a:p>
            <a:r>
              <a:rPr lang="en-US" sz="2800" b="1" baseline="30000" dirty="0" smtClean="0">
                <a:solidFill>
                  <a:schemeClr val="accent2">
                    <a:lumMod val="75000"/>
                  </a:schemeClr>
                </a:solidFill>
                <a:effectLst>
                  <a:glow rad="101600">
                    <a:schemeClr val="bg1">
                      <a:alpha val="60000"/>
                    </a:schemeClr>
                  </a:glow>
                </a:effectLst>
              </a:rPr>
              <a:t>32 </a:t>
            </a:r>
            <a:r>
              <a:rPr lang="en-US" sz="2800" b="1" dirty="0" smtClean="0">
                <a:solidFill>
                  <a:schemeClr val="accent2">
                    <a:lumMod val="75000"/>
                  </a:schemeClr>
                </a:solidFill>
                <a:effectLst>
                  <a:glow rad="101600">
                    <a:schemeClr val="bg1">
                      <a:alpha val="60000"/>
                    </a:schemeClr>
                  </a:glow>
                </a:effectLst>
              </a:rPr>
              <a:t>Then his lord, after that he had called him, said unto him, O thou wicked servant, I forgave thee all that debt, because thou </a:t>
            </a:r>
            <a:r>
              <a:rPr lang="en-US" sz="2800" b="1" dirty="0" err="1" smtClean="0">
                <a:solidFill>
                  <a:schemeClr val="accent2">
                    <a:lumMod val="75000"/>
                  </a:schemeClr>
                </a:solidFill>
                <a:effectLst>
                  <a:glow rad="101600">
                    <a:schemeClr val="bg1">
                      <a:alpha val="60000"/>
                    </a:schemeClr>
                  </a:glow>
                </a:effectLst>
              </a:rPr>
              <a:t>desiredst</a:t>
            </a:r>
            <a:r>
              <a:rPr lang="en-US" sz="2800" b="1" dirty="0" smtClean="0">
                <a:solidFill>
                  <a:schemeClr val="accent2">
                    <a:lumMod val="75000"/>
                  </a:schemeClr>
                </a:solidFill>
                <a:effectLst>
                  <a:glow rad="101600">
                    <a:schemeClr val="bg1">
                      <a:alpha val="60000"/>
                    </a:schemeClr>
                  </a:glow>
                </a:effectLst>
              </a:rPr>
              <a:t> me:</a:t>
            </a:r>
          </a:p>
          <a:p>
            <a:r>
              <a:rPr lang="en-US" sz="2800" b="1" baseline="30000" dirty="0" smtClean="0">
                <a:solidFill>
                  <a:schemeClr val="accent2">
                    <a:lumMod val="75000"/>
                  </a:schemeClr>
                </a:solidFill>
                <a:effectLst>
                  <a:glow rad="101600">
                    <a:schemeClr val="bg1">
                      <a:alpha val="60000"/>
                    </a:schemeClr>
                  </a:glow>
                </a:effectLst>
              </a:rPr>
              <a:t>33 </a:t>
            </a:r>
            <a:r>
              <a:rPr lang="en-US" sz="2800" b="1" dirty="0" err="1" smtClean="0">
                <a:solidFill>
                  <a:schemeClr val="accent2">
                    <a:lumMod val="75000"/>
                  </a:schemeClr>
                </a:solidFill>
                <a:effectLst>
                  <a:glow rad="101600">
                    <a:schemeClr val="bg1">
                      <a:alpha val="60000"/>
                    </a:schemeClr>
                  </a:glow>
                </a:effectLst>
              </a:rPr>
              <a:t>Shouldest</a:t>
            </a:r>
            <a:r>
              <a:rPr lang="en-US" sz="2800" b="1" dirty="0" smtClean="0">
                <a:solidFill>
                  <a:schemeClr val="accent2">
                    <a:lumMod val="75000"/>
                  </a:schemeClr>
                </a:solidFill>
                <a:effectLst>
                  <a:glow rad="101600">
                    <a:schemeClr val="bg1">
                      <a:alpha val="60000"/>
                    </a:schemeClr>
                  </a:glow>
                </a:effectLst>
              </a:rPr>
              <a:t> not thou also have had compassion on thy fellowservant, even as I had pity on thee?</a:t>
            </a:r>
            <a:endParaRPr lang="en-US" sz="2800" b="1" dirty="0">
              <a:solidFill>
                <a:schemeClr val="accent2">
                  <a:lumMod val="75000"/>
                </a:schemeClr>
              </a:solidFill>
              <a:effectLst>
                <a:glow rad="101600">
                  <a:schemeClr val="bg1">
                    <a:alpha val="60000"/>
                  </a:schemeClr>
                </a:glow>
              </a:effectLst>
            </a:endParaRPr>
          </a:p>
        </p:txBody>
      </p:sp>
      <p:sp>
        <p:nvSpPr>
          <p:cNvPr id="5" name="TextBox 4"/>
          <p:cNvSpPr txBox="1"/>
          <p:nvPr/>
        </p:nvSpPr>
        <p:spPr>
          <a:xfrm>
            <a:off x="887506" y="1627094"/>
            <a:ext cx="3830792" cy="646331"/>
          </a:xfrm>
          <a:prstGeom prst="rect">
            <a:avLst/>
          </a:prstGeom>
          <a:noFill/>
        </p:spPr>
        <p:txBody>
          <a:bodyPr wrap="none" rtlCol="0">
            <a:spAutoFit/>
          </a:bodyPr>
          <a:lstStyle/>
          <a:p>
            <a:r>
              <a:rPr lang="en-US" sz="3600" b="1" dirty="0" smtClean="0">
                <a:ln>
                  <a:solidFill>
                    <a:schemeClr val="tx1"/>
                  </a:solidFill>
                </a:ln>
                <a:solidFill>
                  <a:srgbClr val="9A6000"/>
                </a:solidFill>
                <a:effectLst>
                  <a:glow rad="101600">
                    <a:schemeClr val="bg1">
                      <a:alpha val="60000"/>
                    </a:schemeClr>
                  </a:glow>
                </a:effectLst>
              </a:rPr>
              <a:t>Matthew 18: 31-33</a:t>
            </a:r>
            <a:endParaRPr lang="en-US" sz="3600" b="1" dirty="0">
              <a:ln>
                <a:solidFill>
                  <a:schemeClr val="tx1"/>
                </a:solidFill>
              </a:ln>
              <a:solidFill>
                <a:srgbClr val="9A6000"/>
              </a:solidFill>
              <a:effectLst>
                <a:glow rad="101600">
                  <a:schemeClr val="bg1">
                    <a:alpha val="60000"/>
                  </a:schemeClr>
                </a:glow>
              </a:effectLst>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2753" y="58137"/>
            <a:ext cx="4114800" cy="24688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563762858"/>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90579" y="6274973"/>
            <a:ext cx="3244543" cy="369332"/>
          </a:xfrm>
          <a:prstGeom prst="rect">
            <a:avLst/>
          </a:prstGeom>
          <a:noFill/>
        </p:spPr>
        <p:txBody>
          <a:bodyPr wrap="none" rtlCol="0">
            <a:spAutoFit/>
          </a:bodyPr>
          <a:lstStyle/>
          <a:p>
            <a:pPr algn="r"/>
            <a:r>
              <a:rPr lang="en-US" b="1" dirty="0" smtClean="0">
                <a:effectLst>
                  <a:glow rad="152400">
                    <a:schemeClr val="bg1">
                      <a:alpha val="60000"/>
                    </a:schemeClr>
                  </a:glow>
                </a:effectLst>
              </a:rPr>
              <a:t>2- Parable of unmerciful servant</a:t>
            </a:r>
            <a:endParaRPr lang="en-US" b="1" dirty="0">
              <a:effectLst>
                <a:glow rad="152400">
                  <a:schemeClr val="bg1">
                    <a:alpha val="60000"/>
                  </a:schemeClr>
                </a:glow>
              </a:effectLst>
            </a:endParaRPr>
          </a:p>
        </p:txBody>
      </p:sp>
      <p:sp>
        <p:nvSpPr>
          <p:cNvPr id="4" name="TextBox 3"/>
          <p:cNvSpPr txBox="1"/>
          <p:nvPr/>
        </p:nvSpPr>
        <p:spPr>
          <a:xfrm>
            <a:off x="1020417" y="132521"/>
            <a:ext cx="2232342" cy="646331"/>
          </a:xfrm>
          <a:prstGeom prst="rect">
            <a:avLst/>
          </a:prstGeom>
          <a:noFill/>
        </p:spPr>
        <p:txBody>
          <a:bodyPr wrap="none" rtlCol="0">
            <a:spAutoFit/>
          </a:bodyPr>
          <a:lstStyle/>
          <a:p>
            <a:r>
              <a:rPr lang="en-US" b="1" dirty="0" smtClean="0">
                <a:effectLst>
                  <a:glow rad="152400">
                    <a:schemeClr val="bg1">
                      <a:alpha val="60000"/>
                    </a:schemeClr>
                  </a:glow>
                </a:effectLst>
              </a:rPr>
              <a:t>Lesson 14 </a:t>
            </a:r>
          </a:p>
          <a:p>
            <a:r>
              <a:rPr lang="en-US" b="1" dirty="0" smtClean="0">
                <a:effectLst>
                  <a:glow rad="152400">
                    <a:schemeClr val="bg1">
                      <a:alpha val="60000"/>
                    </a:schemeClr>
                  </a:glow>
                </a:effectLst>
              </a:rPr>
              <a:t>Who is my Neighbor?</a:t>
            </a:r>
            <a:endParaRPr lang="en-US" b="1" dirty="0">
              <a:effectLst>
                <a:glow rad="152400">
                  <a:schemeClr val="bg1">
                    <a:alpha val="60000"/>
                  </a:schemeClr>
                </a:glow>
              </a:effectLst>
            </a:endParaRPr>
          </a:p>
        </p:txBody>
      </p:sp>
      <p:sp>
        <p:nvSpPr>
          <p:cNvPr id="5" name="TextBox 4"/>
          <p:cNvSpPr txBox="1"/>
          <p:nvPr/>
        </p:nvSpPr>
        <p:spPr>
          <a:xfrm>
            <a:off x="887506" y="1627094"/>
            <a:ext cx="3830792" cy="646331"/>
          </a:xfrm>
          <a:prstGeom prst="rect">
            <a:avLst/>
          </a:prstGeom>
          <a:noFill/>
        </p:spPr>
        <p:txBody>
          <a:bodyPr wrap="none" rtlCol="0">
            <a:spAutoFit/>
          </a:bodyPr>
          <a:lstStyle/>
          <a:p>
            <a:r>
              <a:rPr lang="en-US" sz="3600" b="1" dirty="0" smtClean="0">
                <a:ln>
                  <a:solidFill>
                    <a:schemeClr val="tx1"/>
                  </a:solidFill>
                </a:ln>
                <a:solidFill>
                  <a:srgbClr val="9A6000"/>
                </a:solidFill>
                <a:effectLst>
                  <a:glow rad="101600">
                    <a:schemeClr val="bg1">
                      <a:alpha val="60000"/>
                    </a:schemeClr>
                  </a:glow>
                </a:effectLst>
              </a:rPr>
              <a:t>Matthew 18: 34-35</a:t>
            </a:r>
            <a:endParaRPr lang="en-US" sz="3600" b="1" dirty="0">
              <a:ln>
                <a:solidFill>
                  <a:schemeClr val="tx1"/>
                </a:solidFill>
              </a:ln>
              <a:solidFill>
                <a:srgbClr val="9A6000"/>
              </a:solidFill>
              <a:effectLst>
                <a:glow rad="101600">
                  <a:schemeClr val="bg1">
                    <a:alpha val="60000"/>
                  </a:schemeClr>
                </a:glow>
              </a:effectLst>
            </a:endParaRPr>
          </a:p>
        </p:txBody>
      </p:sp>
      <p:sp>
        <p:nvSpPr>
          <p:cNvPr id="9" name="Rectangle 8"/>
          <p:cNvSpPr/>
          <p:nvPr/>
        </p:nvSpPr>
        <p:spPr>
          <a:xfrm>
            <a:off x="1020415" y="2273425"/>
            <a:ext cx="7168843" cy="2677656"/>
          </a:xfrm>
          <a:prstGeom prst="rect">
            <a:avLst/>
          </a:prstGeom>
        </p:spPr>
        <p:txBody>
          <a:bodyPr wrap="square">
            <a:spAutoFit/>
          </a:bodyPr>
          <a:lstStyle/>
          <a:p>
            <a:r>
              <a:rPr lang="en-US" sz="2800" b="1" baseline="30000" dirty="0" smtClean="0">
                <a:solidFill>
                  <a:schemeClr val="accent2">
                    <a:lumMod val="75000"/>
                  </a:schemeClr>
                </a:solidFill>
                <a:effectLst>
                  <a:glow rad="101600">
                    <a:schemeClr val="bg1">
                      <a:alpha val="60000"/>
                    </a:schemeClr>
                  </a:glow>
                </a:effectLst>
              </a:rPr>
              <a:t>34 </a:t>
            </a:r>
            <a:r>
              <a:rPr lang="en-US" sz="2800" b="1" dirty="0" smtClean="0">
                <a:solidFill>
                  <a:schemeClr val="accent2">
                    <a:lumMod val="75000"/>
                  </a:schemeClr>
                </a:solidFill>
                <a:effectLst>
                  <a:glow rad="101600">
                    <a:schemeClr val="bg1">
                      <a:alpha val="60000"/>
                    </a:schemeClr>
                  </a:glow>
                </a:effectLst>
              </a:rPr>
              <a:t>And his lord was wroth, and delivered him to the tormentors, till he should pay all that was due unto him.</a:t>
            </a:r>
          </a:p>
          <a:p>
            <a:r>
              <a:rPr lang="en-US" sz="2800" b="1" baseline="30000" dirty="0" smtClean="0">
                <a:solidFill>
                  <a:schemeClr val="accent2">
                    <a:lumMod val="75000"/>
                  </a:schemeClr>
                </a:solidFill>
                <a:effectLst>
                  <a:glow rad="101600">
                    <a:schemeClr val="bg1">
                      <a:alpha val="60000"/>
                    </a:schemeClr>
                  </a:glow>
                </a:effectLst>
              </a:rPr>
              <a:t>35 </a:t>
            </a:r>
            <a:r>
              <a:rPr lang="en-US" sz="2800" b="1" dirty="0" smtClean="0">
                <a:solidFill>
                  <a:schemeClr val="accent2">
                    <a:lumMod val="75000"/>
                  </a:schemeClr>
                </a:solidFill>
                <a:effectLst>
                  <a:glow rad="101600">
                    <a:schemeClr val="bg1">
                      <a:alpha val="60000"/>
                    </a:schemeClr>
                  </a:glow>
                </a:effectLst>
              </a:rPr>
              <a:t>So likewise shall my heavenly Father do also unto you, if ye from your hearts forgive not every one his brother their trespasses.</a:t>
            </a:r>
            <a:endParaRPr lang="en-US" sz="2800" b="1" dirty="0">
              <a:solidFill>
                <a:schemeClr val="accent2">
                  <a:lumMod val="75000"/>
                </a:schemeClr>
              </a:solidFill>
              <a:effectLst>
                <a:glow rad="101600">
                  <a:schemeClr val="bg1">
                    <a:alpha val="60000"/>
                  </a:schemeClr>
                </a:glow>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2753" y="58137"/>
            <a:ext cx="4114800" cy="24688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747783560"/>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90579" y="6274973"/>
            <a:ext cx="3244543" cy="369332"/>
          </a:xfrm>
          <a:prstGeom prst="rect">
            <a:avLst/>
          </a:prstGeom>
          <a:noFill/>
        </p:spPr>
        <p:txBody>
          <a:bodyPr wrap="none" rtlCol="0">
            <a:spAutoFit/>
          </a:bodyPr>
          <a:lstStyle/>
          <a:p>
            <a:pPr algn="r"/>
            <a:r>
              <a:rPr lang="en-US" b="1" dirty="0" smtClean="0">
                <a:effectLst>
                  <a:glow rad="152400">
                    <a:schemeClr val="bg1">
                      <a:alpha val="60000"/>
                    </a:schemeClr>
                  </a:glow>
                </a:effectLst>
              </a:rPr>
              <a:t>2- Parable of unmerciful servant</a:t>
            </a:r>
            <a:endParaRPr lang="en-US" b="1" dirty="0">
              <a:effectLst>
                <a:glow rad="152400">
                  <a:schemeClr val="bg1">
                    <a:alpha val="60000"/>
                  </a:schemeClr>
                </a:glow>
              </a:effectLst>
            </a:endParaRPr>
          </a:p>
        </p:txBody>
      </p:sp>
      <p:sp>
        <p:nvSpPr>
          <p:cNvPr id="4" name="TextBox 3"/>
          <p:cNvSpPr txBox="1"/>
          <p:nvPr/>
        </p:nvSpPr>
        <p:spPr>
          <a:xfrm>
            <a:off x="1020417" y="132521"/>
            <a:ext cx="2232342" cy="646331"/>
          </a:xfrm>
          <a:prstGeom prst="rect">
            <a:avLst/>
          </a:prstGeom>
          <a:noFill/>
        </p:spPr>
        <p:txBody>
          <a:bodyPr wrap="none" rtlCol="0">
            <a:spAutoFit/>
          </a:bodyPr>
          <a:lstStyle/>
          <a:p>
            <a:r>
              <a:rPr lang="en-US" b="1" dirty="0" smtClean="0">
                <a:effectLst>
                  <a:glow rad="152400">
                    <a:schemeClr val="bg1">
                      <a:alpha val="60000"/>
                    </a:schemeClr>
                  </a:glow>
                </a:effectLst>
              </a:rPr>
              <a:t>Lesson 14 </a:t>
            </a:r>
          </a:p>
          <a:p>
            <a:r>
              <a:rPr lang="en-US" b="1" dirty="0" smtClean="0">
                <a:effectLst>
                  <a:glow rad="152400">
                    <a:schemeClr val="bg1">
                      <a:alpha val="60000"/>
                    </a:schemeClr>
                  </a:glow>
                </a:effectLst>
              </a:rPr>
              <a:t>Who is my Neighbor?</a:t>
            </a:r>
            <a:endParaRPr lang="en-US" b="1" dirty="0">
              <a:effectLst>
                <a:glow rad="152400">
                  <a:schemeClr val="bg1">
                    <a:alpha val="60000"/>
                  </a:schemeClr>
                </a:glow>
              </a:effectLst>
            </a:endParaRPr>
          </a:p>
        </p:txBody>
      </p:sp>
      <p:sp>
        <p:nvSpPr>
          <p:cNvPr id="5" name="TextBox 4"/>
          <p:cNvSpPr txBox="1"/>
          <p:nvPr/>
        </p:nvSpPr>
        <p:spPr>
          <a:xfrm>
            <a:off x="887506" y="1627094"/>
            <a:ext cx="3830792" cy="646331"/>
          </a:xfrm>
          <a:prstGeom prst="rect">
            <a:avLst/>
          </a:prstGeom>
          <a:noFill/>
        </p:spPr>
        <p:txBody>
          <a:bodyPr wrap="none" rtlCol="0">
            <a:spAutoFit/>
          </a:bodyPr>
          <a:lstStyle/>
          <a:p>
            <a:r>
              <a:rPr lang="en-US" sz="3600" b="1" dirty="0" smtClean="0">
                <a:ln>
                  <a:solidFill>
                    <a:schemeClr val="tx1"/>
                  </a:solidFill>
                </a:ln>
                <a:solidFill>
                  <a:srgbClr val="9A6000"/>
                </a:solidFill>
                <a:effectLst>
                  <a:glow rad="101600">
                    <a:schemeClr val="bg1">
                      <a:alpha val="60000"/>
                    </a:schemeClr>
                  </a:glow>
                </a:effectLst>
              </a:rPr>
              <a:t>Matthew 18: 34-35</a:t>
            </a:r>
            <a:endParaRPr lang="en-US" sz="3600" b="1" dirty="0">
              <a:ln>
                <a:solidFill>
                  <a:schemeClr val="tx1"/>
                </a:solidFill>
              </a:ln>
              <a:solidFill>
                <a:srgbClr val="9A6000"/>
              </a:solidFill>
              <a:effectLst>
                <a:glow rad="101600">
                  <a:schemeClr val="bg1">
                    <a:alpha val="60000"/>
                  </a:schemeClr>
                </a:glow>
              </a:effectLst>
            </a:endParaRPr>
          </a:p>
        </p:txBody>
      </p:sp>
      <p:sp>
        <p:nvSpPr>
          <p:cNvPr id="9" name="Rectangle 8"/>
          <p:cNvSpPr/>
          <p:nvPr/>
        </p:nvSpPr>
        <p:spPr>
          <a:xfrm>
            <a:off x="1020415" y="2273425"/>
            <a:ext cx="7168843" cy="2677656"/>
          </a:xfrm>
          <a:prstGeom prst="rect">
            <a:avLst/>
          </a:prstGeom>
        </p:spPr>
        <p:txBody>
          <a:bodyPr wrap="square">
            <a:spAutoFit/>
          </a:bodyPr>
          <a:lstStyle/>
          <a:p>
            <a:r>
              <a:rPr lang="en-US" sz="2800" b="1" baseline="30000" dirty="0" smtClean="0">
                <a:solidFill>
                  <a:schemeClr val="accent2">
                    <a:lumMod val="75000"/>
                  </a:schemeClr>
                </a:solidFill>
                <a:effectLst>
                  <a:glow rad="101600">
                    <a:schemeClr val="bg1">
                      <a:alpha val="60000"/>
                    </a:schemeClr>
                  </a:glow>
                </a:effectLst>
              </a:rPr>
              <a:t>34 </a:t>
            </a:r>
            <a:r>
              <a:rPr lang="en-US" sz="2800" b="1" dirty="0" smtClean="0">
                <a:solidFill>
                  <a:schemeClr val="accent2">
                    <a:lumMod val="75000"/>
                  </a:schemeClr>
                </a:solidFill>
                <a:effectLst>
                  <a:glow rad="101600">
                    <a:schemeClr val="bg1">
                      <a:alpha val="60000"/>
                    </a:schemeClr>
                  </a:glow>
                </a:effectLst>
              </a:rPr>
              <a:t>And his lord was wroth, and delivered him to the tormentors, till he should pay all that was due unto him.</a:t>
            </a:r>
          </a:p>
          <a:p>
            <a:r>
              <a:rPr lang="en-US" sz="2800" b="1" baseline="30000" dirty="0" smtClean="0">
                <a:solidFill>
                  <a:schemeClr val="accent2">
                    <a:lumMod val="75000"/>
                  </a:schemeClr>
                </a:solidFill>
                <a:effectLst>
                  <a:glow rad="101600">
                    <a:schemeClr val="bg1">
                      <a:alpha val="60000"/>
                    </a:schemeClr>
                  </a:glow>
                </a:effectLst>
              </a:rPr>
              <a:t>35 </a:t>
            </a:r>
            <a:r>
              <a:rPr lang="en-US" sz="2800" b="1" dirty="0" smtClean="0">
                <a:solidFill>
                  <a:schemeClr val="accent2">
                    <a:lumMod val="75000"/>
                  </a:schemeClr>
                </a:solidFill>
                <a:effectLst>
                  <a:glow rad="101600">
                    <a:schemeClr val="bg1">
                      <a:alpha val="60000"/>
                    </a:schemeClr>
                  </a:glow>
                </a:effectLst>
              </a:rPr>
              <a:t>So likewise shall my heavenly Father do also unto you, if ye from your hearts forgive not every one his brother their trespasses.</a:t>
            </a:r>
            <a:endParaRPr lang="en-US" sz="2800" b="1" dirty="0">
              <a:solidFill>
                <a:schemeClr val="accent2">
                  <a:lumMod val="75000"/>
                </a:schemeClr>
              </a:solidFill>
              <a:effectLst>
                <a:glow rad="101600">
                  <a:schemeClr val="bg1">
                    <a:alpha val="60000"/>
                  </a:schemeClr>
                </a:glow>
              </a:effectLst>
            </a:endParaRPr>
          </a:p>
        </p:txBody>
      </p:sp>
      <p:sp>
        <p:nvSpPr>
          <p:cNvPr id="10" name="TextBox 9"/>
          <p:cNvSpPr txBox="1"/>
          <p:nvPr/>
        </p:nvSpPr>
        <p:spPr>
          <a:xfrm rot="21144492">
            <a:off x="2158830" y="4893337"/>
            <a:ext cx="7391382" cy="923330"/>
          </a:xfrm>
          <a:prstGeom prst="rect">
            <a:avLst/>
          </a:prstGeom>
          <a:noFill/>
        </p:spPr>
        <p:txBody>
          <a:bodyPr wrap="none" rtlCol="0">
            <a:spAutoFit/>
          </a:bodyPr>
          <a:lstStyle/>
          <a:p>
            <a:r>
              <a:rPr lang="en-US" sz="5400" b="1" dirty="0" smtClean="0">
                <a:ln>
                  <a:solidFill>
                    <a:schemeClr val="bg1"/>
                  </a:solidFill>
                </a:ln>
                <a:solidFill>
                  <a:srgbClr val="FF0000"/>
                </a:solidFill>
                <a:effectLst>
                  <a:glow rad="152400">
                    <a:schemeClr val="accent2">
                      <a:lumMod val="50000"/>
                      <a:alpha val="60000"/>
                    </a:schemeClr>
                  </a:glow>
                </a:effectLst>
                <a:latin typeface="Brush Script MT" panose="03060802040406070304" pitchFamily="66" charset="0"/>
              </a:rPr>
              <a:t>What must we do to be forgiven?</a:t>
            </a:r>
            <a:endParaRPr lang="en-US" sz="5400" b="1" dirty="0">
              <a:ln>
                <a:solidFill>
                  <a:schemeClr val="bg1"/>
                </a:solidFill>
              </a:ln>
              <a:solidFill>
                <a:srgbClr val="FF0000"/>
              </a:solidFill>
              <a:effectLst>
                <a:glow rad="152400">
                  <a:schemeClr val="accent2">
                    <a:lumMod val="50000"/>
                    <a:alpha val="60000"/>
                  </a:schemeClr>
                </a:glow>
              </a:effectLst>
              <a:latin typeface="Brush Script MT" panose="03060802040406070304" pitchFamily="66"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2753" y="58137"/>
            <a:ext cx="4114800" cy="24688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TextBox 5"/>
          <p:cNvSpPr txBox="1"/>
          <p:nvPr/>
        </p:nvSpPr>
        <p:spPr>
          <a:xfrm rot="21144492">
            <a:off x="447343" y="2568457"/>
            <a:ext cx="11205525" cy="1754326"/>
          </a:xfrm>
          <a:prstGeom prst="rect">
            <a:avLst/>
          </a:prstGeom>
          <a:noFill/>
        </p:spPr>
        <p:txBody>
          <a:bodyPr wrap="square" rtlCol="0">
            <a:spAutoFit/>
          </a:bodyPr>
          <a:lstStyle/>
          <a:p>
            <a:r>
              <a:rPr lang="en-US" sz="5400" b="1" dirty="0" smtClean="0">
                <a:ln>
                  <a:solidFill>
                    <a:schemeClr val="bg1"/>
                  </a:solidFill>
                </a:ln>
                <a:solidFill>
                  <a:srgbClr val="FF0000"/>
                </a:solidFill>
                <a:effectLst>
                  <a:glow rad="152400">
                    <a:schemeClr val="accent2">
                      <a:lumMod val="50000"/>
                      <a:alpha val="60000"/>
                    </a:schemeClr>
                  </a:glow>
                </a:effectLst>
                <a:latin typeface="Brush Script MT" panose="03060802040406070304" pitchFamily="66" charset="0"/>
              </a:rPr>
              <a:t>How can I ask for forgiveness for 10,000 things and refuse to forgive one thing?</a:t>
            </a:r>
            <a:endParaRPr lang="en-US" sz="5400" b="1" dirty="0">
              <a:ln>
                <a:solidFill>
                  <a:schemeClr val="bg1"/>
                </a:solidFill>
              </a:ln>
              <a:solidFill>
                <a:srgbClr val="FF0000"/>
              </a:solidFill>
              <a:effectLst>
                <a:glow rad="152400">
                  <a:schemeClr val="accent2">
                    <a:lumMod val="50000"/>
                    <a:alpha val="60000"/>
                  </a:schemeClr>
                </a:glow>
              </a:effectLst>
              <a:latin typeface="Brush Script MT" panose="03060802040406070304" pitchFamily="66" charset="0"/>
            </a:endParaRPr>
          </a:p>
        </p:txBody>
      </p:sp>
    </p:spTree>
    <p:extLst>
      <p:ext uri="{BB962C8B-B14F-4D97-AF65-F5344CB8AC3E}">
        <p14:creationId xmlns:p14="http://schemas.microsoft.com/office/powerpoint/2010/main" val="618574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2126" t="34783" r="8776" b="31787"/>
          <a:stretch/>
        </p:blipFill>
        <p:spPr>
          <a:xfrm>
            <a:off x="-1" y="0"/>
            <a:ext cx="12169975" cy="6858000"/>
          </a:xfrm>
          <a:prstGeom prst="rect">
            <a:avLst/>
          </a:prstGeom>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39615">
            <a:off x="3558132" y="463826"/>
            <a:ext cx="4447761" cy="5930348"/>
          </a:xfrm>
          <a:prstGeom prst="rect">
            <a:avLst/>
          </a:prstGeom>
          <a:ln>
            <a:solidFill>
              <a:schemeClr val="bg1"/>
            </a:solidFill>
          </a:ln>
          <a:effectLst>
            <a:outerShdw blurRad="292100" dist="139700" dir="2700000" algn="tl" rotWithShape="0">
              <a:srgbClr val="333333">
                <a:alpha val="65000"/>
              </a:srgbClr>
            </a:outerShdw>
          </a:effectLst>
        </p:spPr>
      </p:pic>
      <p:sp>
        <p:nvSpPr>
          <p:cNvPr id="4" name="TextBox 3"/>
          <p:cNvSpPr txBox="1"/>
          <p:nvPr/>
        </p:nvSpPr>
        <p:spPr>
          <a:xfrm>
            <a:off x="10559553" y="6274973"/>
            <a:ext cx="1375569" cy="369332"/>
          </a:xfrm>
          <a:prstGeom prst="rect">
            <a:avLst/>
          </a:prstGeom>
          <a:noFill/>
        </p:spPr>
        <p:txBody>
          <a:bodyPr wrap="none" rtlCol="0">
            <a:spAutoFit/>
          </a:bodyPr>
          <a:lstStyle/>
          <a:p>
            <a:pPr algn="r"/>
            <a:r>
              <a:rPr lang="en-US" b="1" dirty="0" smtClean="0">
                <a:effectLst>
                  <a:glow rad="152400">
                    <a:schemeClr val="bg1">
                      <a:alpha val="60000"/>
                    </a:schemeClr>
                  </a:glow>
                </a:effectLst>
              </a:rPr>
              <a:t>Introduction</a:t>
            </a:r>
            <a:endParaRPr lang="en-US" b="1" dirty="0">
              <a:effectLst>
                <a:glow rad="152400">
                  <a:schemeClr val="bg1">
                    <a:alpha val="60000"/>
                  </a:schemeClr>
                </a:glow>
              </a:effectLst>
            </a:endParaRPr>
          </a:p>
        </p:txBody>
      </p:sp>
    </p:spTree>
    <p:extLst>
      <p:ext uri="{BB962C8B-B14F-4D97-AF65-F5344CB8AC3E}">
        <p14:creationId xmlns:p14="http://schemas.microsoft.com/office/powerpoint/2010/main" val="2524328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97302" y="6274973"/>
            <a:ext cx="2337820" cy="369332"/>
          </a:xfrm>
          <a:prstGeom prst="rect">
            <a:avLst/>
          </a:prstGeom>
          <a:noFill/>
        </p:spPr>
        <p:txBody>
          <a:bodyPr wrap="none" rtlCol="0">
            <a:spAutoFit/>
          </a:bodyPr>
          <a:lstStyle/>
          <a:p>
            <a:pPr algn="r"/>
            <a:r>
              <a:rPr lang="en-US" b="1" dirty="0" smtClean="0">
                <a:effectLst>
                  <a:glow rad="152400">
                    <a:schemeClr val="bg1">
                      <a:alpha val="60000"/>
                    </a:schemeClr>
                  </a:glow>
                </a:effectLst>
              </a:rPr>
              <a:t>3- The good Samaritan</a:t>
            </a:r>
            <a:endParaRPr lang="en-US" b="1" dirty="0">
              <a:effectLst>
                <a:glow rad="152400">
                  <a:schemeClr val="bg1">
                    <a:alpha val="60000"/>
                  </a:schemeClr>
                </a:glow>
              </a:effectLst>
            </a:endParaRPr>
          </a:p>
        </p:txBody>
      </p:sp>
      <p:sp>
        <p:nvSpPr>
          <p:cNvPr id="4" name="TextBox 3"/>
          <p:cNvSpPr txBox="1"/>
          <p:nvPr/>
        </p:nvSpPr>
        <p:spPr>
          <a:xfrm>
            <a:off x="1020417" y="132521"/>
            <a:ext cx="2232342" cy="646331"/>
          </a:xfrm>
          <a:prstGeom prst="rect">
            <a:avLst/>
          </a:prstGeom>
          <a:noFill/>
        </p:spPr>
        <p:txBody>
          <a:bodyPr wrap="none" rtlCol="0">
            <a:spAutoFit/>
          </a:bodyPr>
          <a:lstStyle/>
          <a:p>
            <a:r>
              <a:rPr lang="en-US" b="1" dirty="0" smtClean="0">
                <a:effectLst>
                  <a:glow rad="152400">
                    <a:schemeClr val="bg1">
                      <a:alpha val="60000"/>
                    </a:schemeClr>
                  </a:glow>
                </a:effectLst>
              </a:rPr>
              <a:t>Lesson 14 </a:t>
            </a:r>
          </a:p>
          <a:p>
            <a:r>
              <a:rPr lang="en-US" b="1" dirty="0" smtClean="0">
                <a:effectLst>
                  <a:glow rad="152400">
                    <a:schemeClr val="bg1">
                      <a:alpha val="60000"/>
                    </a:schemeClr>
                  </a:glow>
                </a:effectLst>
              </a:rPr>
              <a:t>Who is my Neighbor?</a:t>
            </a:r>
            <a:endParaRPr lang="en-US" b="1" dirty="0">
              <a:effectLst>
                <a:glow rad="152400">
                  <a:schemeClr val="bg1">
                    <a:alpha val="60000"/>
                  </a:schemeClr>
                </a:glow>
              </a:effectLst>
            </a:endParaRPr>
          </a:p>
        </p:txBody>
      </p:sp>
      <p:sp>
        <p:nvSpPr>
          <p:cNvPr id="5" name="TextBox 4"/>
          <p:cNvSpPr txBox="1"/>
          <p:nvPr/>
        </p:nvSpPr>
        <p:spPr>
          <a:xfrm>
            <a:off x="887506" y="1627094"/>
            <a:ext cx="2950038" cy="646331"/>
          </a:xfrm>
          <a:prstGeom prst="rect">
            <a:avLst/>
          </a:prstGeom>
          <a:noFill/>
        </p:spPr>
        <p:txBody>
          <a:bodyPr wrap="none" rtlCol="0">
            <a:spAutoFit/>
          </a:bodyPr>
          <a:lstStyle/>
          <a:p>
            <a:r>
              <a:rPr lang="en-US" sz="3600" b="1" dirty="0" smtClean="0">
                <a:ln>
                  <a:solidFill>
                    <a:schemeClr val="tx1"/>
                  </a:solidFill>
                </a:ln>
                <a:solidFill>
                  <a:srgbClr val="9A6000"/>
                </a:solidFill>
                <a:effectLst>
                  <a:glow rad="101600">
                    <a:schemeClr val="bg1">
                      <a:alpha val="60000"/>
                    </a:schemeClr>
                  </a:glow>
                </a:effectLst>
              </a:rPr>
              <a:t>Luke 10: 25-28</a:t>
            </a:r>
            <a:endParaRPr lang="en-US" sz="3600" b="1" dirty="0">
              <a:ln>
                <a:solidFill>
                  <a:schemeClr val="tx1"/>
                </a:solidFill>
              </a:ln>
              <a:solidFill>
                <a:srgbClr val="9A6000"/>
              </a:solidFill>
              <a:effectLst>
                <a:glow rad="101600">
                  <a:schemeClr val="bg1">
                    <a:alpha val="60000"/>
                  </a:schemeClr>
                </a:glow>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0195" y="132521"/>
            <a:ext cx="4114800" cy="24688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Rectangle 5"/>
          <p:cNvSpPr/>
          <p:nvPr/>
        </p:nvSpPr>
        <p:spPr>
          <a:xfrm>
            <a:off x="1020417" y="2502025"/>
            <a:ext cx="9965830" cy="3970318"/>
          </a:xfrm>
          <a:prstGeom prst="rect">
            <a:avLst/>
          </a:prstGeom>
        </p:spPr>
        <p:txBody>
          <a:bodyPr wrap="square">
            <a:spAutoFit/>
          </a:bodyPr>
          <a:lstStyle/>
          <a:p>
            <a:r>
              <a:rPr lang="en-US" sz="2800" b="1" baseline="30000" dirty="0" smtClean="0">
                <a:solidFill>
                  <a:schemeClr val="accent2">
                    <a:lumMod val="75000"/>
                  </a:schemeClr>
                </a:solidFill>
                <a:effectLst>
                  <a:glow rad="101600">
                    <a:schemeClr val="bg1">
                      <a:alpha val="60000"/>
                    </a:schemeClr>
                  </a:glow>
                </a:effectLst>
              </a:rPr>
              <a:t>25 </a:t>
            </a:r>
            <a:r>
              <a:rPr lang="en-US" sz="2800" b="1" dirty="0" smtClean="0">
                <a:solidFill>
                  <a:schemeClr val="accent2">
                    <a:lumMod val="75000"/>
                  </a:schemeClr>
                </a:solidFill>
                <a:effectLst>
                  <a:glow rad="101600">
                    <a:schemeClr val="bg1">
                      <a:alpha val="60000"/>
                    </a:schemeClr>
                  </a:glow>
                </a:effectLst>
              </a:rPr>
              <a:t>And, behold, a certain lawyer stood up, and tempted him, saying, Master, what shall I do to inherit eternal life?</a:t>
            </a:r>
          </a:p>
          <a:p>
            <a:r>
              <a:rPr lang="en-US" sz="2800" b="1" baseline="30000" dirty="0" smtClean="0">
                <a:solidFill>
                  <a:schemeClr val="accent2">
                    <a:lumMod val="75000"/>
                  </a:schemeClr>
                </a:solidFill>
                <a:effectLst>
                  <a:glow rad="101600">
                    <a:schemeClr val="bg1">
                      <a:alpha val="60000"/>
                    </a:schemeClr>
                  </a:glow>
                </a:effectLst>
              </a:rPr>
              <a:t>26 </a:t>
            </a:r>
            <a:r>
              <a:rPr lang="en-US" sz="2800" b="1" dirty="0" smtClean="0">
                <a:solidFill>
                  <a:schemeClr val="accent2">
                    <a:lumMod val="75000"/>
                  </a:schemeClr>
                </a:solidFill>
                <a:effectLst>
                  <a:glow rad="101600">
                    <a:schemeClr val="bg1">
                      <a:alpha val="60000"/>
                    </a:schemeClr>
                  </a:glow>
                </a:effectLst>
              </a:rPr>
              <a:t>He said unto him, What is written in the law? how </a:t>
            </a:r>
            <a:r>
              <a:rPr lang="en-US" sz="2800" b="1" dirty="0" err="1" smtClean="0">
                <a:solidFill>
                  <a:schemeClr val="accent2">
                    <a:lumMod val="75000"/>
                  </a:schemeClr>
                </a:solidFill>
                <a:effectLst>
                  <a:glow rad="101600">
                    <a:schemeClr val="bg1">
                      <a:alpha val="60000"/>
                    </a:schemeClr>
                  </a:glow>
                </a:effectLst>
              </a:rPr>
              <a:t>readest</a:t>
            </a:r>
            <a:r>
              <a:rPr lang="en-US" sz="2800" b="1" dirty="0" smtClean="0">
                <a:solidFill>
                  <a:schemeClr val="accent2">
                    <a:lumMod val="75000"/>
                  </a:schemeClr>
                </a:solidFill>
                <a:effectLst>
                  <a:glow rad="101600">
                    <a:schemeClr val="bg1">
                      <a:alpha val="60000"/>
                    </a:schemeClr>
                  </a:glow>
                </a:effectLst>
              </a:rPr>
              <a:t> thou?</a:t>
            </a:r>
          </a:p>
          <a:p>
            <a:r>
              <a:rPr lang="en-US" sz="2800" b="1" baseline="30000" dirty="0" smtClean="0">
                <a:solidFill>
                  <a:schemeClr val="accent2">
                    <a:lumMod val="75000"/>
                  </a:schemeClr>
                </a:solidFill>
                <a:effectLst>
                  <a:glow rad="101600">
                    <a:schemeClr val="bg1">
                      <a:alpha val="60000"/>
                    </a:schemeClr>
                  </a:glow>
                </a:effectLst>
              </a:rPr>
              <a:t>27 </a:t>
            </a:r>
            <a:r>
              <a:rPr lang="en-US" sz="2800" b="1" dirty="0" smtClean="0">
                <a:solidFill>
                  <a:schemeClr val="accent2">
                    <a:lumMod val="75000"/>
                  </a:schemeClr>
                </a:solidFill>
                <a:effectLst>
                  <a:glow rad="101600">
                    <a:schemeClr val="bg1">
                      <a:alpha val="60000"/>
                    </a:schemeClr>
                  </a:glow>
                </a:effectLst>
              </a:rPr>
              <a:t>And he answering said, Thou shalt love the Lord thy God with all thy heart, and with all thy soul, and with all thy strength, and with all thy mind; and thy neighbour as thyself.</a:t>
            </a:r>
          </a:p>
          <a:p>
            <a:r>
              <a:rPr lang="en-US" sz="2800" b="1" baseline="30000" dirty="0" smtClean="0">
                <a:solidFill>
                  <a:schemeClr val="accent2">
                    <a:lumMod val="75000"/>
                  </a:schemeClr>
                </a:solidFill>
                <a:effectLst>
                  <a:glow rad="101600">
                    <a:schemeClr val="bg1">
                      <a:alpha val="60000"/>
                    </a:schemeClr>
                  </a:glow>
                </a:effectLst>
              </a:rPr>
              <a:t>28 </a:t>
            </a:r>
            <a:r>
              <a:rPr lang="en-US" sz="2800" b="1" dirty="0" smtClean="0">
                <a:solidFill>
                  <a:schemeClr val="accent2">
                    <a:lumMod val="75000"/>
                  </a:schemeClr>
                </a:solidFill>
                <a:effectLst>
                  <a:glow rad="101600">
                    <a:schemeClr val="bg1">
                      <a:alpha val="60000"/>
                    </a:schemeClr>
                  </a:glow>
                </a:effectLst>
              </a:rPr>
              <a:t>And he said unto him, Thou hast answered right: this do, and thou shalt live.</a:t>
            </a:r>
            <a:endParaRPr lang="en-US" sz="2800" b="1" dirty="0">
              <a:solidFill>
                <a:schemeClr val="accent2">
                  <a:lumMod val="75000"/>
                </a:schemeClr>
              </a:solidFill>
              <a:effectLst>
                <a:glow rad="101600">
                  <a:schemeClr val="bg1">
                    <a:alpha val="60000"/>
                  </a:schemeClr>
                </a:glow>
              </a:effectLst>
            </a:endParaRPr>
          </a:p>
        </p:txBody>
      </p:sp>
    </p:spTree>
    <p:extLst>
      <p:ext uri="{BB962C8B-B14F-4D97-AF65-F5344CB8AC3E}">
        <p14:creationId xmlns:p14="http://schemas.microsoft.com/office/powerpoint/2010/main" val="2867517055"/>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97302" y="6274973"/>
            <a:ext cx="2337820" cy="369332"/>
          </a:xfrm>
          <a:prstGeom prst="rect">
            <a:avLst/>
          </a:prstGeom>
          <a:noFill/>
        </p:spPr>
        <p:txBody>
          <a:bodyPr wrap="none" rtlCol="0">
            <a:spAutoFit/>
          </a:bodyPr>
          <a:lstStyle/>
          <a:p>
            <a:pPr algn="r"/>
            <a:r>
              <a:rPr lang="en-US" b="1" dirty="0" smtClean="0">
                <a:effectLst>
                  <a:glow rad="152400">
                    <a:schemeClr val="bg1">
                      <a:alpha val="60000"/>
                    </a:schemeClr>
                  </a:glow>
                </a:effectLst>
              </a:rPr>
              <a:t>3- The good Samaritan</a:t>
            </a:r>
            <a:endParaRPr lang="en-US" b="1" dirty="0">
              <a:effectLst>
                <a:glow rad="152400">
                  <a:schemeClr val="bg1">
                    <a:alpha val="60000"/>
                  </a:schemeClr>
                </a:glow>
              </a:effectLst>
            </a:endParaRPr>
          </a:p>
        </p:txBody>
      </p:sp>
      <p:sp>
        <p:nvSpPr>
          <p:cNvPr id="4" name="TextBox 3"/>
          <p:cNvSpPr txBox="1"/>
          <p:nvPr/>
        </p:nvSpPr>
        <p:spPr>
          <a:xfrm>
            <a:off x="1020417" y="132521"/>
            <a:ext cx="2232342" cy="646331"/>
          </a:xfrm>
          <a:prstGeom prst="rect">
            <a:avLst/>
          </a:prstGeom>
          <a:noFill/>
        </p:spPr>
        <p:txBody>
          <a:bodyPr wrap="none" rtlCol="0">
            <a:spAutoFit/>
          </a:bodyPr>
          <a:lstStyle/>
          <a:p>
            <a:r>
              <a:rPr lang="en-US" b="1" dirty="0" smtClean="0">
                <a:effectLst>
                  <a:glow rad="152400">
                    <a:schemeClr val="bg1">
                      <a:alpha val="60000"/>
                    </a:schemeClr>
                  </a:glow>
                </a:effectLst>
              </a:rPr>
              <a:t>Lesson 14 </a:t>
            </a:r>
          </a:p>
          <a:p>
            <a:r>
              <a:rPr lang="en-US" b="1" dirty="0" smtClean="0">
                <a:effectLst>
                  <a:glow rad="152400">
                    <a:schemeClr val="bg1">
                      <a:alpha val="60000"/>
                    </a:schemeClr>
                  </a:glow>
                </a:effectLst>
              </a:rPr>
              <a:t>Who is my Neighbor?</a:t>
            </a:r>
            <a:endParaRPr lang="en-US" b="1" dirty="0">
              <a:effectLst>
                <a:glow rad="152400">
                  <a:schemeClr val="bg1">
                    <a:alpha val="60000"/>
                  </a:schemeClr>
                </a:glow>
              </a:effectLst>
            </a:endParaRPr>
          </a:p>
        </p:txBody>
      </p:sp>
      <p:sp>
        <p:nvSpPr>
          <p:cNvPr id="5" name="TextBox 4"/>
          <p:cNvSpPr txBox="1"/>
          <p:nvPr/>
        </p:nvSpPr>
        <p:spPr>
          <a:xfrm>
            <a:off x="887506" y="1627094"/>
            <a:ext cx="2340897" cy="646331"/>
          </a:xfrm>
          <a:prstGeom prst="rect">
            <a:avLst/>
          </a:prstGeom>
          <a:noFill/>
        </p:spPr>
        <p:txBody>
          <a:bodyPr wrap="none" rtlCol="0">
            <a:spAutoFit/>
          </a:bodyPr>
          <a:lstStyle/>
          <a:p>
            <a:r>
              <a:rPr lang="en-US" sz="3600" b="1" dirty="0" smtClean="0">
                <a:ln>
                  <a:solidFill>
                    <a:schemeClr val="tx1"/>
                  </a:solidFill>
                </a:ln>
                <a:solidFill>
                  <a:srgbClr val="9A6000"/>
                </a:solidFill>
                <a:effectLst>
                  <a:glow rad="101600">
                    <a:schemeClr val="bg1">
                      <a:alpha val="60000"/>
                    </a:schemeClr>
                  </a:glow>
                </a:effectLst>
              </a:rPr>
              <a:t>Luke 10: 29</a:t>
            </a:r>
            <a:endParaRPr lang="en-US" sz="3600" b="1" dirty="0">
              <a:ln>
                <a:solidFill>
                  <a:schemeClr val="tx1"/>
                </a:solidFill>
              </a:ln>
              <a:solidFill>
                <a:srgbClr val="9A6000"/>
              </a:solidFill>
              <a:effectLst>
                <a:glow rad="101600">
                  <a:schemeClr val="bg1">
                    <a:alpha val="60000"/>
                  </a:schemeClr>
                </a:glow>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6748" y="132521"/>
            <a:ext cx="4114800" cy="24688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Rectangle 5"/>
          <p:cNvSpPr/>
          <p:nvPr/>
        </p:nvSpPr>
        <p:spPr>
          <a:xfrm>
            <a:off x="1020418" y="2502025"/>
            <a:ext cx="8110136" cy="954107"/>
          </a:xfrm>
          <a:prstGeom prst="rect">
            <a:avLst/>
          </a:prstGeom>
        </p:spPr>
        <p:txBody>
          <a:bodyPr wrap="square">
            <a:spAutoFit/>
          </a:bodyPr>
          <a:lstStyle/>
          <a:p>
            <a:r>
              <a:rPr lang="en-US" sz="2800" b="1" baseline="30000" dirty="0" smtClean="0">
                <a:solidFill>
                  <a:schemeClr val="accent2">
                    <a:lumMod val="75000"/>
                  </a:schemeClr>
                </a:solidFill>
                <a:effectLst>
                  <a:glow rad="101600">
                    <a:schemeClr val="bg1">
                      <a:alpha val="60000"/>
                    </a:schemeClr>
                  </a:glow>
                </a:effectLst>
              </a:rPr>
              <a:t>29 </a:t>
            </a:r>
            <a:r>
              <a:rPr lang="en-US" sz="2800" b="1" dirty="0" smtClean="0">
                <a:solidFill>
                  <a:schemeClr val="accent2">
                    <a:lumMod val="75000"/>
                  </a:schemeClr>
                </a:solidFill>
                <a:effectLst>
                  <a:glow rad="101600">
                    <a:schemeClr val="bg1">
                      <a:alpha val="60000"/>
                    </a:schemeClr>
                  </a:glow>
                </a:effectLst>
              </a:rPr>
              <a:t>But he, willing to justify himself, said unto Jesus, And who is my neighbour?</a:t>
            </a:r>
            <a:endParaRPr lang="en-US" sz="2800" b="1" dirty="0">
              <a:solidFill>
                <a:schemeClr val="accent2">
                  <a:lumMod val="75000"/>
                </a:schemeClr>
              </a:solidFill>
              <a:effectLst>
                <a:glow rad="101600">
                  <a:schemeClr val="bg1">
                    <a:alpha val="60000"/>
                  </a:schemeClr>
                </a:glow>
              </a:effectLst>
            </a:endParaRPr>
          </a:p>
        </p:txBody>
      </p:sp>
      <p:sp>
        <p:nvSpPr>
          <p:cNvPr id="7" name="Rectangle 6"/>
          <p:cNvSpPr/>
          <p:nvPr/>
        </p:nvSpPr>
        <p:spPr>
          <a:xfrm>
            <a:off x="1275911" y="4199512"/>
            <a:ext cx="8476129" cy="2167003"/>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wrap="square">
            <a:spAutoFit/>
          </a:bodyPr>
          <a:lstStyle/>
          <a:p>
            <a:pPr marL="457200">
              <a:lnSpc>
                <a:spcPct val="107000"/>
              </a:lnSpc>
            </a:pPr>
            <a:r>
              <a:rPr lang="en-US" dirty="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President Howard W. Hunter said:</a:t>
            </a:r>
          </a:p>
          <a:p>
            <a:pPr marL="457200">
              <a:lnSpc>
                <a:spcPct val="107000"/>
              </a:lnSpc>
            </a:pPr>
            <a:r>
              <a:rPr lang="en-US" sz="2400" i="1" dirty="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“We need to remember that though we </a:t>
            </a:r>
            <a:r>
              <a:rPr lang="en-US" sz="2400" i="1" dirty="0" smtClean="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make</a:t>
            </a:r>
          </a:p>
          <a:p>
            <a:pPr marL="457200">
              <a:lnSpc>
                <a:spcPct val="107000"/>
              </a:lnSpc>
            </a:pPr>
            <a:r>
              <a:rPr lang="en-US" sz="2400" i="1" dirty="0" smtClean="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our </a:t>
            </a:r>
            <a:r>
              <a:rPr lang="en-US" sz="2400" i="1" dirty="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friends, God has made our neighbors—everywhere. Love should have no boundary; we should have no narrow loyalties”</a:t>
            </a:r>
          </a:p>
          <a:p>
            <a:pPr marL="457200" algn="r">
              <a:lnSpc>
                <a:spcPct val="107000"/>
              </a:lnSpc>
            </a:pPr>
            <a:r>
              <a:rPr lang="en-US" sz="1200" dirty="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(in Conference Report, Oct. 1986, 44; or Ensign, Nov. 1986, 35)</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3366" y="2883124"/>
            <a:ext cx="2632846" cy="19724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441457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000" fill="hold"/>
                                        <p:tgtEl>
                                          <p:spTgt spid="8"/>
                                        </p:tgtEl>
                                        <p:attrNameLst>
                                          <p:attrName>ppt_w</p:attrName>
                                        </p:attrNameLst>
                                      </p:cBhvr>
                                      <p:tavLst>
                                        <p:tav tm="0">
                                          <p:val>
                                            <p:fltVal val="0"/>
                                          </p:val>
                                        </p:tav>
                                        <p:tav tm="100000">
                                          <p:val>
                                            <p:strVal val="#ppt_w"/>
                                          </p:val>
                                        </p:tav>
                                      </p:tavLst>
                                    </p:anim>
                                    <p:anim calcmode="lin" valueType="num">
                                      <p:cBhvr>
                                        <p:cTn id="12" dur="2000" fill="hold"/>
                                        <p:tgtEl>
                                          <p:spTgt spid="8"/>
                                        </p:tgtEl>
                                        <p:attrNameLst>
                                          <p:attrName>ppt_h</p:attrName>
                                        </p:attrNameLst>
                                      </p:cBhvr>
                                      <p:tavLst>
                                        <p:tav tm="0">
                                          <p:val>
                                            <p:fltVal val="0"/>
                                          </p:val>
                                        </p:tav>
                                        <p:tav tm="100000">
                                          <p:val>
                                            <p:strVal val="#ppt_h"/>
                                          </p:val>
                                        </p:tav>
                                      </p:tavLst>
                                    </p:anim>
                                    <p:animEffect transition="in" filter="fade">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97302" y="6274973"/>
            <a:ext cx="2337820" cy="369332"/>
          </a:xfrm>
          <a:prstGeom prst="rect">
            <a:avLst/>
          </a:prstGeom>
          <a:noFill/>
        </p:spPr>
        <p:txBody>
          <a:bodyPr wrap="none" rtlCol="0">
            <a:spAutoFit/>
          </a:bodyPr>
          <a:lstStyle/>
          <a:p>
            <a:pPr algn="r"/>
            <a:r>
              <a:rPr lang="en-US" b="1" dirty="0" smtClean="0">
                <a:effectLst>
                  <a:glow rad="152400">
                    <a:schemeClr val="bg1">
                      <a:alpha val="60000"/>
                    </a:schemeClr>
                  </a:glow>
                </a:effectLst>
              </a:rPr>
              <a:t>3- The good Samaritan</a:t>
            </a:r>
            <a:endParaRPr lang="en-US" b="1" dirty="0">
              <a:effectLst>
                <a:glow rad="152400">
                  <a:schemeClr val="bg1">
                    <a:alpha val="60000"/>
                  </a:schemeClr>
                </a:glow>
              </a:effectLst>
            </a:endParaRPr>
          </a:p>
        </p:txBody>
      </p:sp>
      <p:sp>
        <p:nvSpPr>
          <p:cNvPr id="4" name="TextBox 3"/>
          <p:cNvSpPr txBox="1"/>
          <p:nvPr/>
        </p:nvSpPr>
        <p:spPr>
          <a:xfrm>
            <a:off x="1020417" y="132521"/>
            <a:ext cx="2232342" cy="646331"/>
          </a:xfrm>
          <a:prstGeom prst="rect">
            <a:avLst/>
          </a:prstGeom>
          <a:noFill/>
        </p:spPr>
        <p:txBody>
          <a:bodyPr wrap="none" rtlCol="0">
            <a:spAutoFit/>
          </a:bodyPr>
          <a:lstStyle/>
          <a:p>
            <a:r>
              <a:rPr lang="en-US" b="1" dirty="0" smtClean="0">
                <a:effectLst>
                  <a:glow rad="152400">
                    <a:schemeClr val="bg1">
                      <a:alpha val="60000"/>
                    </a:schemeClr>
                  </a:glow>
                </a:effectLst>
              </a:rPr>
              <a:t>Lesson 14 </a:t>
            </a:r>
          </a:p>
          <a:p>
            <a:r>
              <a:rPr lang="en-US" b="1" dirty="0" smtClean="0">
                <a:effectLst>
                  <a:glow rad="152400">
                    <a:schemeClr val="bg1">
                      <a:alpha val="60000"/>
                    </a:schemeClr>
                  </a:glow>
                </a:effectLst>
              </a:rPr>
              <a:t>Who is my Neighbor?</a:t>
            </a:r>
            <a:endParaRPr lang="en-US" b="1" dirty="0">
              <a:effectLst>
                <a:glow rad="152400">
                  <a:schemeClr val="bg1">
                    <a:alpha val="60000"/>
                  </a:schemeClr>
                </a:glow>
              </a:effectLst>
            </a:endParaRPr>
          </a:p>
        </p:txBody>
      </p:sp>
      <p:sp>
        <p:nvSpPr>
          <p:cNvPr id="5" name="TextBox 4"/>
          <p:cNvSpPr txBox="1"/>
          <p:nvPr/>
        </p:nvSpPr>
        <p:spPr>
          <a:xfrm>
            <a:off x="887506" y="1627094"/>
            <a:ext cx="2950038" cy="646331"/>
          </a:xfrm>
          <a:prstGeom prst="rect">
            <a:avLst/>
          </a:prstGeom>
          <a:noFill/>
        </p:spPr>
        <p:txBody>
          <a:bodyPr wrap="none" rtlCol="0">
            <a:spAutoFit/>
          </a:bodyPr>
          <a:lstStyle/>
          <a:p>
            <a:r>
              <a:rPr lang="en-US" sz="3600" b="1" dirty="0" smtClean="0">
                <a:ln>
                  <a:solidFill>
                    <a:schemeClr val="tx1"/>
                  </a:solidFill>
                </a:ln>
                <a:solidFill>
                  <a:srgbClr val="9A6000"/>
                </a:solidFill>
                <a:effectLst>
                  <a:glow rad="101600">
                    <a:schemeClr val="bg1">
                      <a:alpha val="60000"/>
                    </a:schemeClr>
                  </a:glow>
                </a:effectLst>
              </a:rPr>
              <a:t>Luke 10: 30-32</a:t>
            </a:r>
            <a:endParaRPr lang="en-US" sz="3600" b="1" dirty="0">
              <a:ln>
                <a:solidFill>
                  <a:schemeClr val="tx1"/>
                </a:solidFill>
              </a:ln>
              <a:solidFill>
                <a:srgbClr val="9A6000"/>
              </a:solidFill>
              <a:effectLst>
                <a:glow rad="101600">
                  <a:schemeClr val="bg1">
                    <a:alpha val="60000"/>
                  </a:schemeClr>
                </a:glow>
              </a:effectLst>
            </a:endParaRPr>
          </a:p>
        </p:txBody>
      </p:sp>
      <p:sp>
        <p:nvSpPr>
          <p:cNvPr id="6" name="Rectangle 5"/>
          <p:cNvSpPr/>
          <p:nvPr/>
        </p:nvSpPr>
        <p:spPr>
          <a:xfrm>
            <a:off x="1020417" y="2502025"/>
            <a:ext cx="9199348" cy="3539430"/>
          </a:xfrm>
          <a:prstGeom prst="rect">
            <a:avLst/>
          </a:prstGeom>
        </p:spPr>
        <p:txBody>
          <a:bodyPr wrap="square">
            <a:spAutoFit/>
          </a:bodyPr>
          <a:lstStyle/>
          <a:p>
            <a:r>
              <a:rPr lang="en-US" sz="2800" b="1" baseline="30000" dirty="0" smtClean="0">
                <a:solidFill>
                  <a:schemeClr val="accent2">
                    <a:lumMod val="75000"/>
                  </a:schemeClr>
                </a:solidFill>
                <a:effectLst>
                  <a:glow rad="101600">
                    <a:schemeClr val="bg1">
                      <a:alpha val="60000"/>
                    </a:schemeClr>
                  </a:glow>
                </a:effectLst>
              </a:rPr>
              <a:t>30 </a:t>
            </a:r>
            <a:r>
              <a:rPr lang="en-US" sz="2800" b="1" dirty="0" smtClean="0">
                <a:solidFill>
                  <a:schemeClr val="accent2">
                    <a:lumMod val="75000"/>
                  </a:schemeClr>
                </a:solidFill>
                <a:effectLst>
                  <a:glow rad="101600">
                    <a:schemeClr val="bg1">
                      <a:alpha val="60000"/>
                    </a:schemeClr>
                  </a:glow>
                </a:effectLst>
              </a:rPr>
              <a:t>And Jesus answering said, A certain man went down from Jerusalem to Jericho, and fell among thieves, which stripped him of his raiment, and wounded him, and departed, leaving him half dead.</a:t>
            </a:r>
          </a:p>
          <a:p>
            <a:r>
              <a:rPr lang="en-US" sz="2800" b="1" baseline="30000" dirty="0" smtClean="0">
                <a:solidFill>
                  <a:schemeClr val="accent2">
                    <a:lumMod val="75000"/>
                  </a:schemeClr>
                </a:solidFill>
                <a:effectLst>
                  <a:glow rad="101600">
                    <a:schemeClr val="bg1">
                      <a:alpha val="60000"/>
                    </a:schemeClr>
                  </a:glow>
                </a:effectLst>
              </a:rPr>
              <a:t>31 </a:t>
            </a:r>
            <a:r>
              <a:rPr lang="en-US" sz="2800" b="1" dirty="0" smtClean="0">
                <a:solidFill>
                  <a:schemeClr val="accent2">
                    <a:lumMod val="75000"/>
                  </a:schemeClr>
                </a:solidFill>
                <a:effectLst>
                  <a:glow rad="101600">
                    <a:schemeClr val="bg1">
                      <a:alpha val="60000"/>
                    </a:schemeClr>
                  </a:glow>
                </a:effectLst>
              </a:rPr>
              <a:t>And by chance there came down a certain priest that way: and when he saw him, he passed by on the other side.</a:t>
            </a:r>
          </a:p>
          <a:p>
            <a:r>
              <a:rPr lang="en-US" sz="2800" b="1" baseline="30000" dirty="0" smtClean="0">
                <a:solidFill>
                  <a:schemeClr val="accent2">
                    <a:lumMod val="75000"/>
                  </a:schemeClr>
                </a:solidFill>
                <a:effectLst>
                  <a:glow rad="101600">
                    <a:schemeClr val="bg1">
                      <a:alpha val="60000"/>
                    </a:schemeClr>
                  </a:glow>
                </a:effectLst>
              </a:rPr>
              <a:t>32 </a:t>
            </a:r>
            <a:r>
              <a:rPr lang="en-US" sz="2800" b="1" dirty="0" smtClean="0">
                <a:solidFill>
                  <a:schemeClr val="accent2">
                    <a:lumMod val="75000"/>
                  </a:schemeClr>
                </a:solidFill>
                <a:effectLst>
                  <a:glow rad="101600">
                    <a:schemeClr val="bg1">
                      <a:alpha val="60000"/>
                    </a:schemeClr>
                  </a:glow>
                </a:effectLst>
              </a:rPr>
              <a:t>And likewise a Levite, when he was at the place, came and looked on him, and passed by on the other side.</a:t>
            </a:r>
            <a:endParaRPr lang="en-US" sz="2800" b="1" dirty="0">
              <a:solidFill>
                <a:schemeClr val="accent2">
                  <a:lumMod val="75000"/>
                </a:schemeClr>
              </a:solidFill>
              <a:effectLst>
                <a:glow rad="101600">
                  <a:schemeClr val="bg1">
                    <a:alpha val="60000"/>
                  </a:schemeClr>
                </a:glow>
              </a:effectLst>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6748" y="132521"/>
            <a:ext cx="4114800" cy="24688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2" name="Picture 11"/>
          <p:cNvPicPr>
            <a:picLocks/>
          </p:cNvPicPr>
          <p:nvPr/>
        </p:nvPicPr>
        <p:blipFill rotWithShape="1">
          <a:blip r:embed="rId3" cstate="print">
            <a:clrChange>
              <a:clrFrom>
                <a:srgbClr val="FFFDFC"/>
              </a:clrFrom>
              <a:clrTo>
                <a:srgbClr val="FFFDFC">
                  <a:alpha val="0"/>
                </a:srgbClr>
              </a:clrTo>
            </a:clrChange>
            <a:extLst>
              <a:ext uri="{28A0092B-C50C-407E-A947-70E740481C1C}">
                <a14:useLocalDpi xmlns:a14="http://schemas.microsoft.com/office/drawing/2010/main" val="0"/>
              </a:ext>
            </a:extLst>
          </a:blip>
          <a:srcRect r="10944" b="11672"/>
          <a:stretch/>
        </p:blipFill>
        <p:spPr>
          <a:xfrm rot="5772633">
            <a:off x="3403964" y="4269893"/>
            <a:ext cx="1243857" cy="1831973"/>
          </a:xfrm>
          <a:prstGeom prst="rect">
            <a:avLst/>
          </a:prstGeom>
          <a:effectLst>
            <a:glow rad="101600">
              <a:schemeClr val="accent1">
                <a:satMod val="175000"/>
                <a:alpha val="40000"/>
              </a:schemeClr>
            </a:glow>
          </a:effectLst>
        </p:spPr>
      </p:pic>
      <p:pic>
        <p:nvPicPr>
          <p:cNvPr id="13" name="Picture 12"/>
          <p:cNvPicPr>
            <a:picLocks/>
          </p:cNvPicPr>
          <p:nvPr/>
        </p:nvPicPr>
        <p:blipFill rotWithShape="1">
          <a:blip r:embed="rId4" cstate="print">
            <a:clrChange>
              <a:clrFrom>
                <a:srgbClr val="FFFDFC"/>
              </a:clrFrom>
              <a:clrTo>
                <a:srgbClr val="FFFDFC">
                  <a:alpha val="0"/>
                </a:srgbClr>
              </a:clrTo>
            </a:clrChange>
            <a:extLst>
              <a:ext uri="{28A0092B-C50C-407E-A947-70E740481C1C}">
                <a14:useLocalDpi xmlns:a14="http://schemas.microsoft.com/office/drawing/2010/main" val="0"/>
              </a:ext>
            </a:extLst>
          </a:blip>
          <a:srcRect r="10944" b="11672"/>
          <a:stretch/>
        </p:blipFill>
        <p:spPr>
          <a:xfrm rot="5772633">
            <a:off x="7438101" y="3437861"/>
            <a:ext cx="1243857" cy="1767135"/>
          </a:xfrm>
          <a:prstGeom prst="rect">
            <a:avLst/>
          </a:prstGeom>
          <a:effectLst>
            <a:glow rad="101600">
              <a:schemeClr val="accent1">
                <a:satMod val="175000"/>
                <a:alpha val="40000"/>
              </a:schemeClr>
            </a:glow>
          </a:effectLst>
        </p:spPr>
      </p:pic>
      <p:sp>
        <p:nvSpPr>
          <p:cNvPr id="9" name="TextBox 8"/>
          <p:cNvSpPr txBox="1"/>
          <p:nvPr/>
        </p:nvSpPr>
        <p:spPr>
          <a:xfrm rot="21144492">
            <a:off x="2874091" y="2402423"/>
            <a:ext cx="5796111" cy="1754326"/>
          </a:xfrm>
          <a:prstGeom prst="rect">
            <a:avLst/>
          </a:prstGeom>
          <a:noFill/>
        </p:spPr>
        <p:txBody>
          <a:bodyPr wrap="square" rtlCol="0">
            <a:spAutoFit/>
          </a:bodyPr>
          <a:lstStyle/>
          <a:p>
            <a:r>
              <a:rPr lang="en-US" sz="5400" b="1" dirty="0" smtClean="0">
                <a:ln>
                  <a:solidFill>
                    <a:schemeClr val="bg1"/>
                  </a:solidFill>
                </a:ln>
                <a:solidFill>
                  <a:srgbClr val="FF0000"/>
                </a:solidFill>
                <a:effectLst>
                  <a:glow rad="152400">
                    <a:schemeClr val="accent2">
                      <a:lumMod val="50000"/>
                      <a:alpha val="60000"/>
                    </a:schemeClr>
                  </a:glow>
                </a:effectLst>
                <a:latin typeface="Brush Script MT" panose="03060802040406070304" pitchFamily="66" charset="0"/>
              </a:rPr>
              <a:t>Why don’t we always help others in need?</a:t>
            </a:r>
            <a:endParaRPr lang="en-US" sz="5400" b="1" dirty="0">
              <a:ln>
                <a:solidFill>
                  <a:schemeClr val="bg1"/>
                </a:solidFill>
              </a:ln>
              <a:solidFill>
                <a:srgbClr val="FF0000"/>
              </a:solidFill>
              <a:effectLst>
                <a:glow rad="152400">
                  <a:schemeClr val="accent2">
                    <a:lumMod val="50000"/>
                    <a:alpha val="60000"/>
                  </a:schemeClr>
                </a:glow>
              </a:effectLst>
              <a:latin typeface="Brush Script MT" panose="03060802040406070304" pitchFamily="66" charset="0"/>
            </a:endParaRPr>
          </a:p>
        </p:txBody>
      </p:sp>
    </p:spTree>
    <p:extLst>
      <p:ext uri="{BB962C8B-B14F-4D97-AF65-F5344CB8AC3E}">
        <p14:creationId xmlns:p14="http://schemas.microsoft.com/office/powerpoint/2010/main" val="5800173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par>
                          <p:cTn id="8" fill="hold">
                            <p:stCondLst>
                              <p:cond delay="2000"/>
                            </p:stCondLst>
                            <p:childTnLst>
                              <p:par>
                                <p:cTn id="9" presetID="21" presetClass="entr" presetSubtype="1"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4500"/>
                            </p:stCondLst>
                            <p:childTnLst>
                              <p:par>
                                <p:cTn id="13" presetID="10" presetClass="entr" presetSubtype="0" fill="hold" grpId="0" nodeType="afterEffect">
                                  <p:stCondLst>
                                    <p:cond delay="250"/>
                                  </p:stCondLst>
                                  <p:iterate type="wd">
                                    <p:tmPct val="10000"/>
                                  </p:iterate>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97302" y="6274973"/>
            <a:ext cx="2337820" cy="369332"/>
          </a:xfrm>
          <a:prstGeom prst="rect">
            <a:avLst/>
          </a:prstGeom>
          <a:noFill/>
        </p:spPr>
        <p:txBody>
          <a:bodyPr wrap="none" rtlCol="0">
            <a:spAutoFit/>
          </a:bodyPr>
          <a:lstStyle/>
          <a:p>
            <a:pPr algn="r"/>
            <a:r>
              <a:rPr lang="en-US" b="1" dirty="0" smtClean="0">
                <a:effectLst>
                  <a:glow rad="152400">
                    <a:schemeClr val="bg1">
                      <a:alpha val="60000"/>
                    </a:schemeClr>
                  </a:glow>
                </a:effectLst>
              </a:rPr>
              <a:t>3- The good Samaritan</a:t>
            </a:r>
            <a:endParaRPr lang="en-US" b="1" dirty="0">
              <a:effectLst>
                <a:glow rad="152400">
                  <a:schemeClr val="bg1">
                    <a:alpha val="60000"/>
                  </a:schemeClr>
                </a:glow>
              </a:effectLst>
            </a:endParaRPr>
          </a:p>
        </p:txBody>
      </p:sp>
      <p:sp>
        <p:nvSpPr>
          <p:cNvPr id="4" name="TextBox 3"/>
          <p:cNvSpPr txBox="1"/>
          <p:nvPr/>
        </p:nvSpPr>
        <p:spPr>
          <a:xfrm>
            <a:off x="1020417" y="132521"/>
            <a:ext cx="2232342" cy="646331"/>
          </a:xfrm>
          <a:prstGeom prst="rect">
            <a:avLst/>
          </a:prstGeom>
          <a:noFill/>
        </p:spPr>
        <p:txBody>
          <a:bodyPr wrap="none" rtlCol="0">
            <a:spAutoFit/>
          </a:bodyPr>
          <a:lstStyle/>
          <a:p>
            <a:r>
              <a:rPr lang="en-US" b="1" dirty="0" smtClean="0">
                <a:effectLst>
                  <a:glow rad="152400">
                    <a:schemeClr val="bg1">
                      <a:alpha val="60000"/>
                    </a:schemeClr>
                  </a:glow>
                </a:effectLst>
              </a:rPr>
              <a:t>Lesson 14 </a:t>
            </a:r>
          </a:p>
          <a:p>
            <a:r>
              <a:rPr lang="en-US" b="1" dirty="0" smtClean="0">
                <a:effectLst>
                  <a:glow rad="152400">
                    <a:schemeClr val="bg1">
                      <a:alpha val="60000"/>
                    </a:schemeClr>
                  </a:glow>
                </a:effectLst>
              </a:rPr>
              <a:t>Who is my Neighbor?</a:t>
            </a:r>
            <a:endParaRPr lang="en-US" b="1" dirty="0">
              <a:effectLst>
                <a:glow rad="152400">
                  <a:schemeClr val="bg1">
                    <a:alpha val="60000"/>
                  </a:schemeClr>
                </a:glow>
              </a:effectLst>
            </a:endParaRPr>
          </a:p>
        </p:txBody>
      </p:sp>
      <p:sp>
        <p:nvSpPr>
          <p:cNvPr id="5" name="TextBox 4"/>
          <p:cNvSpPr txBox="1"/>
          <p:nvPr/>
        </p:nvSpPr>
        <p:spPr>
          <a:xfrm>
            <a:off x="887506" y="1627094"/>
            <a:ext cx="2950038" cy="646331"/>
          </a:xfrm>
          <a:prstGeom prst="rect">
            <a:avLst/>
          </a:prstGeom>
          <a:noFill/>
        </p:spPr>
        <p:txBody>
          <a:bodyPr wrap="none" rtlCol="0">
            <a:spAutoFit/>
          </a:bodyPr>
          <a:lstStyle/>
          <a:p>
            <a:r>
              <a:rPr lang="en-US" sz="3600" b="1" dirty="0" smtClean="0">
                <a:ln>
                  <a:solidFill>
                    <a:schemeClr val="tx1"/>
                  </a:solidFill>
                </a:ln>
                <a:solidFill>
                  <a:srgbClr val="9A6000"/>
                </a:solidFill>
                <a:effectLst>
                  <a:glow rad="101600">
                    <a:schemeClr val="bg1">
                      <a:alpha val="60000"/>
                    </a:schemeClr>
                  </a:glow>
                </a:effectLst>
              </a:rPr>
              <a:t>Luke 10: 33-35</a:t>
            </a:r>
            <a:endParaRPr lang="en-US" sz="3600" b="1" dirty="0">
              <a:ln>
                <a:solidFill>
                  <a:schemeClr val="tx1"/>
                </a:solidFill>
              </a:ln>
              <a:solidFill>
                <a:srgbClr val="9A6000"/>
              </a:solidFill>
              <a:effectLst>
                <a:glow rad="101600">
                  <a:schemeClr val="bg1">
                    <a:alpha val="60000"/>
                  </a:schemeClr>
                </a:glow>
              </a:effectLst>
            </a:endParaRPr>
          </a:p>
        </p:txBody>
      </p:sp>
      <p:sp>
        <p:nvSpPr>
          <p:cNvPr id="6" name="Rectangle 5"/>
          <p:cNvSpPr/>
          <p:nvPr/>
        </p:nvSpPr>
        <p:spPr>
          <a:xfrm>
            <a:off x="1020417" y="2502025"/>
            <a:ext cx="9844807" cy="3970318"/>
          </a:xfrm>
          <a:prstGeom prst="rect">
            <a:avLst/>
          </a:prstGeom>
        </p:spPr>
        <p:txBody>
          <a:bodyPr wrap="square">
            <a:spAutoFit/>
          </a:bodyPr>
          <a:lstStyle/>
          <a:p>
            <a:r>
              <a:rPr lang="en-US" sz="2800" b="1" baseline="30000" dirty="0" smtClean="0">
                <a:solidFill>
                  <a:schemeClr val="accent2">
                    <a:lumMod val="75000"/>
                  </a:schemeClr>
                </a:solidFill>
                <a:effectLst>
                  <a:glow rad="101600">
                    <a:schemeClr val="bg1">
                      <a:alpha val="60000"/>
                    </a:schemeClr>
                  </a:glow>
                </a:effectLst>
              </a:rPr>
              <a:t>33 </a:t>
            </a:r>
            <a:r>
              <a:rPr lang="en-US" sz="2800" b="1" dirty="0" smtClean="0">
                <a:solidFill>
                  <a:schemeClr val="accent2">
                    <a:lumMod val="75000"/>
                  </a:schemeClr>
                </a:solidFill>
                <a:effectLst>
                  <a:glow rad="101600">
                    <a:schemeClr val="bg1">
                      <a:alpha val="60000"/>
                    </a:schemeClr>
                  </a:glow>
                </a:effectLst>
              </a:rPr>
              <a:t>But a certain Samaritan, as he journeyed, came where he was: and when he saw him, he had compassion on him,</a:t>
            </a:r>
          </a:p>
          <a:p>
            <a:r>
              <a:rPr lang="en-US" sz="2800" b="1" baseline="30000" dirty="0" smtClean="0">
                <a:solidFill>
                  <a:schemeClr val="accent2">
                    <a:lumMod val="75000"/>
                  </a:schemeClr>
                </a:solidFill>
                <a:effectLst>
                  <a:glow rad="101600">
                    <a:schemeClr val="bg1">
                      <a:alpha val="60000"/>
                    </a:schemeClr>
                  </a:glow>
                </a:effectLst>
              </a:rPr>
              <a:t>34 </a:t>
            </a:r>
            <a:r>
              <a:rPr lang="en-US" sz="2800" b="1" dirty="0" smtClean="0">
                <a:solidFill>
                  <a:schemeClr val="accent2">
                    <a:lumMod val="75000"/>
                  </a:schemeClr>
                </a:solidFill>
                <a:effectLst>
                  <a:glow rad="101600">
                    <a:schemeClr val="bg1">
                      <a:alpha val="60000"/>
                    </a:schemeClr>
                  </a:glow>
                </a:effectLst>
              </a:rPr>
              <a:t>And went to him, and bound up his wounds, pouring in oil and wine, and set him on his own beast, and brought him to an inn, and took care of him.</a:t>
            </a:r>
          </a:p>
          <a:p>
            <a:r>
              <a:rPr lang="en-US" sz="2800" b="1" baseline="30000" dirty="0" smtClean="0">
                <a:solidFill>
                  <a:schemeClr val="accent2">
                    <a:lumMod val="75000"/>
                  </a:schemeClr>
                </a:solidFill>
                <a:effectLst>
                  <a:glow rad="101600">
                    <a:schemeClr val="bg1">
                      <a:alpha val="60000"/>
                    </a:schemeClr>
                  </a:glow>
                </a:effectLst>
              </a:rPr>
              <a:t>35 </a:t>
            </a:r>
            <a:r>
              <a:rPr lang="en-US" sz="2800" b="1" dirty="0" smtClean="0">
                <a:solidFill>
                  <a:schemeClr val="accent2">
                    <a:lumMod val="75000"/>
                  </a:schemeClr>
                </a:solidFill>
                <a:effectLst>
                  <a:glow rad="101600">
                    <a:schemeClr val="bg1">
                      <a:alpha val="60000"/>
                    </a:schemeClr>
                  </a:glow>
                </a:effectLst>
              </a:rPr>
              <a:t>And on the morrow when he departed, he took out two pence, and gave them to the host, and said unto him, Take care of him; and whatsoever thou </a:t>
            </a:r>
            <a:r>
              <a:rPr lang="en-US" sz="2800" b="1" dirty="0" err="1" smtClean="0">
                <a:solidFill>
                  <a:schemeClr val="accent2">
                    <a:lumMod val="75000"/>
                  </a:schemeClr>
                </a:solidFill>
                <a:effectLst>
                  <a:glow rad="101600">
                    <a:schemeClr val="bg1">
                      <a:alpha val="60000"/>
                    </a:schemeClr>
                  </a:glow>
                </a:effectLst>
              </a:rPr>
              <a:t>spendest</a:t>
            </a:r>
            <a:r>
              <a:rPr lang="en-US" sz="2800" b="1" dirty="0" smtClean="0">
                <a:solidFill>
                  <a:schemeClr val="accent2">
                    <a:lumMod val="75000"/>
                  </a:schemeClr>
                </a:solidFill>
                <a:effectLst>
                  <a:glow rad="101600">
                    <a:schemeClr val="bg1">
                      <a:alpha val="60000"/>
                    </a:schemeClr>
                  </a:glow>
                </a:effectLst>
              </a:rPr>
              <a:t> more, when I come again, I will repay thee.</a:t>
            </a:r>
            <a:endParaRPr lang="en-US" sz="2800" b="1" dirty="0">
              <a:solidFill>
                <a:schemeClr val="accent2">
                  <a:lumMod val="75000"/>
                </a:schemeClr>
              </a:solidFill>
              <a:effectLst>
                <a:glow rad="101600">
                  <a:schemeClr val="bg1">
                    <a:alpha val="60000"/>
                  </a:schemeClr>
                </a:glow>
              </a:effectLst>
            </a:endParaRPr>
          </a:p>
        </p:txBody>
      </p:sp>
      <p:sp>
        <p:nvSpPr>
          <p:cNvPr id="7" name="TextBox 6"/>
          <p:cNvSpPr txBox="1"/>
          <p:nvPr/>
        </p:nvSpPr>
        <p:spPr>
          <a:xfrm rot="21144492">
            <a:off x="2122069" y="3270397"/>
            <a:ext cx="7136759" cy="1754326"/>
          </a:xfrm>
          <a:prstGeom prst="rect">
            <a:avLst/>
          </a:prstGeom>
          <a:noFill/>
        </p:spPr>
        <p:txBody>
          <a:bodyPr wrap="square" rtlCol="0">
            <a:spAutoFit/>
          </a:bodyPr>
          <a:lstStyle/>
          <a:p>
            <a:r>
              <a:rPr lang="en-US" sz="5400" b="1" dirty="0" smtClean="0">
                <a:ln>
                  <a:solidFill>
                    <a:schemeClr val="bg1"/>
                  </a:solidFill>
                </a:ln>
                <a:solidFill>
                  <a:srgbClr val="FF0000"/>
                </a:solidFill>
                <a:effectLst>
                  <a:glow rad="152400">
                    <a:schemeClr val="accent2">
                      <a:lumMod val="50000"/>
                      <a:alpha val="60000"/>
                    </a:schemeClr>
                  </a:glow>
                </a:effectLst>
                <a:latin typeface="Brush Script MT" panose="03060802040406070304" pitchFamily="66" charset="0"/>
              </a:rPr>
              <a:t>What are some characteristics of a good neighbor?</a:t>
            </a:r>
            <a:endParaRPr lang="en-US" sz="5400" b="1" dirty="0">
              <a:ln>
                <a:solidFill>
                  <a:schemeClr val="bg1"/>
                </a:solidFill>
              </a:ln>
              <a:solidFill>
                <a:srgbClr val="FF0000"/>
              </a:solidFill>
              <a:effectLst>
                <a:glow rad="152400">
                  <a:schemeClr val="accent2">
                    <a:lumMod val="50000"/>
                    <a:alpha val="60000"/>
                  </a:schemeClr>
                </a:glow>
              </a:effectLst>
              <a:latin typeface="Brush Script MT" panose="03060802040406070304" pitchFamily="66"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6748" y="132521"/>
            <a:ext cx="4114800" cy="24688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 name="Picture 9"/>
          <p:cNvPicPr>
            <a:picLocks/>
          </p:cNvPicPr>
          <p:nvPr/>
        </p:nvPicPr>
        <p:blipFill rotWithShape="1">
          <a:blip r:embed="rId3" cstate="print">
            <a:clrChange>
              <a:clrFrom>
                <a:srgbClr val="FFFDFC"/>
              </a:clrFrom>
              <a:clrTo>
                <a:srgbClr val="FFFDFC">
                  <a:alpha val="0"/>
                </a:srgbClr>
              </a:clrTo>
            </a:clrChange>
            <a:extLst>
              <a:ext uri="{28A0092B-C50C-407E-A947-70E740481C1C}">
                <a14:useLocalDpi xmlns:a14="http://schemas.microsoft.com/office/drawing/2010/main" val="0"/>
              </a:ext>
            </a:extLst>
          </a:blip>
          <a:srcRect r="10944" b="11672"/>
          <a:stretch/>
        </p:blipFill>
        <p:spPr>
          <a:xfrm rot="5772633">
            <a:off x="3497053" y="1432939"/>
            <a:ext cx="1243857" cy="2398175"/>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11402006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200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97302" y="6274973"/>
            <a:ext cx="2337820" cy="369332"/>
          </a:xfrm>
          <a:prstGeom prst="rect">
            <a:avLst/>
          </a:prstGeom>
          <a:noFill/>
        </p:spPr>
        <p:txBody>
          <a:bodyPr wrap="none" rtlCol="0">
            <a:spAutoFit/>
          </a:bodyPr>
          <a:lstStyle/>
          <a:p>
            <a:pPr algn="r"/>
            <a:r>
              <a:rPr lang="en-US" b="1" dirty="0" smtClean="0">
                <a:effectLst>
                  <a:glow rad="152400">
                    <a:schemeClr val="bg1">
                      <a:alpha val="60000"/>
                    </a:schemeClr>
                  </a:glow>
                </a:effectLst>
              </a:rPr>
              <a:t>3- The good Samaritan</a:t>
            </a:r>
            <a:endParaRPr lang="en-US" b="1" dirty="0">
              <a:effectLst>
                <a:glow rad="152400">
                  <a:schemeClr val="bg1">
                    <a:alpha val="60000"/>
                  </a:schemeClr>
                </a:glow>
              </a:effectLst>
            </a:endParaRPr>
          </a:p>
        </p:txBody>
      </p:sp>
      <p:sp>
        <p:nvSpPr>
          <p:cNvPr id="4" name="TextBox 3"/>
          <p:cNvSpPr txBox="1"/>
          <p:nvPr/>
        </p:nvSpPr>
        <p:spPr>
          <a:xfrm>
            <a:off x="1020417" y="132521"/>
            <a:ext cx="2232342" cy="646331"/>
          </a:xfrm>
          <a:prstGeom prst="rect">
            <a:avLst/>
          </a:prstGeom>
          <a:noFill/>
        </p:spPr>
        <p:txBody>
          <a:bodyPr wrap="none" rtlCol="0">
            <a:spAutoFit/>
          </a:bodyPr>
          <a:lstStyle/>
          <a:p>
            <a:r>
              <a:rPr lang="en-US" b="1" dirty="0" smtClean="0">
                <a:effectLst>
                  <a:glow rad="152400">
                    <a:schemeClr val="bg1">
                      <a:alpha val="60000"/>
                    </a:schemeClr>
                  </a:glow>
                </a:effectLst>
              </a:rPr>
              <a:t>Lesson 14 </a:t>
            </a:r>
          </a:p>
          <a:p>
            <a:r>
              <a:rPr lang="en-US" b="1" dirty="0" smtClean="0">
                <a:effectLst>
                  <a:glow rad="152400">
                    <a:schemeClr val="bg1">
                      <a:alpha val="60000"/>
                    </a:schemeClr>
                  </a:glow>
                </a:effectLst>
              </a:rPr>
              <a:t>Who is my Neighbor?</a:t>
            </a:r>
            <a:endParaRPr lang="en-US" b="1" dirty="0">
              <a:effectLst>
                <a:glow rad="152400">
                  <a:schemeClr val="bg1">
                    <a:alpha val="60000"/>
                  </a:schemeClr>
                </a:glow>
              </a:effectLst>
            </a:endParaRPr>
          </a:p>
        </p:txBody>
      </p:sp>
      <p:sp>
        <p:nvSpPr>
          <p:cNvPr id="5" name="TextBox 4"/>
          <p:cNvSpPr txBox="1"/>
          <p:nvPr/>
        </p:nvSpPr>
        <p:spPr>
          <a:xfrm>
            <a:off x="887506" y="1627094"/>
            <a:ext cx="2950038" cy="646331"/>
          </a:xfrm>
          <a:prstGeom prst="rect">
            <a:avLst/>
          </a:prstGeom>
          <a:noFill/>
        </p:spPr>
        <p:txBody>
          <a:bodyPr wrap="none" rtlCol="0">
            <a:spAutoFit/>
          </a:bodyPr>
          <a:lstStyle/>
          <a:p>
            <a:r>
              <a:rPr lang="en-US" sz="3600" b="1" dirty="0" smtClean="0">
                <a:ln>
                  <a:solidFill>
                    <a:schemeClr val="tx1"/>
                  </a:solidFill>
                </a:ln>
                <a:solidFill>
                  <a:srgbClr val="9A6000"/>
                </a:solidFill>
                <a:effectLst>
                  <a:glow rad="101600">
                    <a:schemeClr val="bg1">
                      <a:alpha val="60000"/>
                    </a:schemeClr>
                  </a:glow>
                </a:effectLst>
              </a:rPr>
              <a:t>Luke 10: 36-37</a:t>
            </a:r>
            <a:endParaRPr lang="en-US" sz="3600" b="1" dirty="0">
              <a:ln>
                <a:solidFill>
                  <a:schemeClr val="tx1"/>
                </a:solidFill>
              </a:ln>
              <a:solidFill>
                <a:srgbClr val="9A6000"/>
              </a:solidFill>
              <a:effectLst>
                <a:glow rad="101600">
                  <a:schemeClr val="bg1">
                    <a:alpha val="60000"/>
                  </a:schemeClr>
                </a:glow>
              </a:effectLst>
            </a:endParaRPr>
          </a:p>
        </p:txBody>
      </p:sp>
      <p:sp>
        <p:nvSpPr>
          <p:cNvPr id="6" name="Rectangle 5"/>
          <p:cNvSpPr/>
          <p:nvPr/>
        </p:nvSpPr>
        <p:spPr>
          <a:xfrm>
            <a:off x="1020417" y="2502025"/>
            <a:ext cx="8731623" cy="1815882"/>
          </a:xfrm>
          <a:prstGeom prst="rect">
            <a:avLst/>
          </a:prstGeom>
        </p:spPr>
        <p:txBody>
          <a:bodyPr wrap="square">
            <a:spAutoFit/>
          </a:bodyPr>
          <a:lstStyle/>
          <a:p>
            <a:r>
              <a:rPr lang="en-US" sz="2800" b="1" baseline="30000" dirty="0" smtClean="0">
                <a:solidFill>
                  <a:schemeClr val="accent2">
                    <a:lumMod val="75000"/>
                  </a:schemeClr>
                </a:solidFill>
                <a:effectLst>
                  <a:glow rad="101600">
                    <a:schemeClr val="bg1">
                      <a:alpha val="60000"/>
                    </a:schemeClr>
                  </a:glow>
                </a:effectLst>
              </a:rPr>
              <a:t>36 </a:t>
            </a:r>
            <a:r>
              <a:rPr lang="en-US" sz="2800" b="1" dirty="0" smtClean="0">
                <a:solidFill>
                  <a:schemeClr val="accent2">
                    <a:lumMod val="75000"/>
                  </a:schemeClr>
                </a:solidFill>
                <a:effectLst>
                  <a:glow rad="101600">
                    <a:schemeClr val="bg1">
                      <a:alpha val="60000"/>
                    </a:schemeClr>
                  </a:glow>
                </a:effectLst>
              </a:rPr>
              <a:t>Which now of these three, thinkest thou, was neighbour unto him that fell among the thieves?</a:t>
            </a:r>
          </a:p>
          <a:p>
            <a:r>
              <a:rPr lang="en-US" sz="2800" b="1" baseline="30000" dirty="0" smtClean="0">
                <a:solidFill>
                  <a:schemeClr val="accent2">
                    <a:lumMod val="75000"/>
                  </a:schemeClr>
                </a:solidFill>
                <a:effectLst>
                  <a:glow rad="101600">
                    <a:schemeClr val="bg1">
                      <a:alpha val="60000"/>
                    </a:schemeClr>
                  </a:glow>
                </a:effectLst>
              </a:rPr>
              <a:t>37 </a:t>
            </a:r>
            <a:r>
              <a:rPr lang="en-US" sz="2800" b="1" dirty="0" smtClean="0">
                <a:solidFill>
                  <a:schemeClr val="accent2">
                    <a:lumMod val="75000"/>
                  </a:schemeClr>
                </a:solidFill>
                <a:effectLst>
                  <a:glow rad="101600">
                    <a:schemeClr val="bg1">
                      <a:alpha val="60000"/>
                    </a:schemeClr>
                  </a:glow>
                </a:effectLst>
              </a:rPr>
              <a:t>And he said, He that shewed mercy on him. Then said Jesus unto him, Go, and do thou likewise.</a:t>
            </a:r>
            <a:endParaRPr lang="en-US" sz="2800" b="1" dirty="0">
              <a:solidFill>
                <a:schemeClr val="accent2">
                  <a:lumMod val="75000"/>
                </a:schemeClr>
              </a:solidFill>
              <a:effectLst>
                <a:glow rad="101600">
                  <a:schemeClr val="bg1">
                    <a:alpha val="60000"/>
                  </a:schemeClr>
                </a:glow>
              </a:effectLst>
            </a:endParaRPr>
          </a:p>
        </p:txBody>
      </p:sp>
      <p:sp>
        <p:nvSpPr>
          <p:cNvPr id="7" name="TextBox 6"/>
          <p:cNvSpPr txBox="1"/>
          <p:nvPr/>
        </p:nvSpPr>
        <p:spPr>
          <a:xfrm rot="21144492">
            <a:off x="3288538" y="4300068"/>
            <a:ext cx="5752792" cy="923330"/>
          </a:xfrm>
          <a:prstGeom prst="rect">
            <a:avLst/>
          </a:prstGeom>
          <a:noFill/>
        </p:spPr>
        <p:txBody>
          <a:bodyPr wrap="square" rtlCol="0">
            <a:spAutoFit/>
          </a:bodyPr>
          <a:lstStyle/>
          <a:p>
            <a:r>
              <a:rPr lang="en-US" sz="5400" b="1" dirty="0" smtClean="0">
                <a:ln>
                  <a:solidFill>
                    <a:schemeClr val="bg1"/>
                  </a:solidFill>
                </a:ln>
                <a:solidFill>
                  <a:srgbClr val="FF0000"/>
                </a:solidFill>
                <a:effectLst>
                  <a:glow rad="152400">
                    <a:schemeClr val="accent2">
                      <a:lumMod val="50000"/>
                      <a:alpha val="60000"/>
                    </a:schemeClr>
                  </a:glow>
                </a:effectLst>
                <a:latin typeface="Brush Script MT" panose="03060802040406070304" pitchFamily="66" charset="0"/>
              </a:rPr>
              <a:t>Personal examples?</a:t>
            </a:r>
            <a:endParaRPr lang="en-US" sz="5400" b="1" dirty="0">
              <a:ln>
                <a:solidFill>
                  <a:schemeClr val="bg1"/>
                </a:solidFill>
              </a:ln>
              <a:solidFill>
                <a:srgbClr val="FF0000"/>
              </a:solidFill>
              <a:effectLst>
                <a:glow rad="152400">
                  <a:schemeClr val="accent2">
                    <a:lumMod val="50000"/>
                    <a:alpha val="60000"/>
                  </a:schemeClr>
                </a:glow>
              </a:effectLst>
              <a:latin typeface="Brush Script MT" panose="03060802040406070304" pitchFamily="66"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6748" y="132521"/>
            <a:ext cx="4114800" cy="24688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1866121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6748" y="132521"/>
            <a:ext cx="4114800" cy="24688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TextBox 2"/>
          <p:cNvSpPr txBox="1"/>
          <p:nvPr/>
        </p:nvSpPr>
        <p:spPr>
          <a:xfrm>
            <a:off x="9597302" y="6274973"/>
            <a:ext cx="2337820" cy="369332"/>
          </a:xfrm>
          <a:prstGeom prst="rect">
            <a:avLst/>
          </a:prstGeom>
          <a:noFill/>
        </p:spPr>
        <p:txBody>
          <a:bodyPr wrap="none" rtlCol="0">
            <a:spAutoFit/>
          </a:bodyPr>
          <a:lstStyle/>
          <a:p>
            <a:pPr algn="r"/>
            <a:r>
              <a:rPr lang="en-US" b="1" dirty="0" smtClean="0">
                <a:effectLst>
                  <a:glow rad="152400">
                    <a:schemeClr val="bg1">
                      <a:alpha val="60000"/>
                    </a:schemeClr>
                  </a:glow>
                </a:effectLst>
              </a:rPr>
              <a:t>3- The good Samaritan</a:t>
            </a:r>
            <a:endParaRPr lang="en-US" b="1" dirty="0">
              <a:effectLst>
                <a:glow rad="152400">
                  <a:schemeClr val="bg1">
                    <a:alpha val="60000"/>
                  </a:schemeClr>
                </a:glow>
              </a:effectLst>
            </a:endParaRPr>
          </a:p>
        </p:txBody>
      </p:sp>
      <p:sp>
        <p:nvSpPr>
          <p:cNvPr id="4" name="TextBox 3"/>
          <p:cNvSpPr txBox="1"/>
          <p:nvPr/>
        </p:nvSpPr>
        <p:spPr>
          <a:xfrm>
            <a:off x="1020417" y="132521"/>
            <a:ext cx="2232342" cy="646331"/>
          </a:xfrm>
          <a:prstGeom prst="rect">
            <a:avLst/>
          </a:prstGeom>
          <a:noFill/>
        </p:spPr>
        <p:txBody>
          <a:bodyPr wrap="none" rtlCol="0">
            <a:spAutoFit/>
          </a:bodyPr>
          <a:lstStyle/>
          <a:p>
            <a:r>
              <a:rPr lang="en-US" b="1" dirty="0" smtClean="0">
                <a:effectLst>
                  <a:glow rad="152400">
                    <a:schemeClr val="bg1">
                      <a:alpha val="60000"/>
                    </a:schemeClr>
                  </a:glow>
                </a:effectLst>
              </a:rPr>
              <a:t>Lesson 14 </a:t>
            </a:r>
          </a:p>
          <a:p>
            <a:r>
              <a:rPr lang="en-US" b="1" dirty="0" smtClean="0">
                <a:effectLst>
                  <a:glow rad="152400">
                    <a:schemeClr val="bg1">
                      <a:alpha val="60000"/>
                    </a:schemeClr>
                  </a:glow>
                </a:effectLst>
              </a:rPr>
              <a:t>Who is my Neighbor?</a:t>
            </a:r>
            <a:endParaRPr lang="en-US" b="1" dirty="0">
              <a:effectLst>
                <a:glow rad="152400">
                  <a:schemeClr val="bg1">
                    <a:alpha val="60000"/>
                  </a:schemeClr>
                </a:glow>
              </a:effectLst>
            </a:endParaRPr>
          </a:p>
        </p:txBody>
      </p:sp>
      <p:sp>
        <p:nvSpPr>
          <p:cNvPr id="5" name="TextBox 4"/>
          <p:cNvSpPr txBox="1"/>
          <p:nvPr/>
        </p:nvSpPr>
        <p:spPr>
          <a:xfrm>
            <a:off x="887506" y="1627094"/>
            <a:ext cx="2950038" cy="646331"/>
          </a:xfrm>
          <a:prstGeom prst="rect">
            <a:avLst/>
          </a:prstGeom>
          <a:noFill/>
        </p:spPr>
        <p:txBody>
          <a:bodyPr wrap="none" rtlCol="0">
            <a:spAutoFit/>
          </a:bodyPr>
          <a:lstStyle/>
          <a:p>
            <a:r>
              <a:rPr lang="en-US" sz="3600" b="1" dirty="0" smtClean="0">
                <a:ln>
                  <a:solidFill>
                    <a:schemeClr val="tx1"/>
                  </a:solidFill>
                </a:ln>
                <a:solidFill>
                  <a:srgbClr val="9A6000"/>
                </a:solidFill>
                <a:effectLst>
                  <a:glow rad="101600">
                    <a:schemeClr val="bg1">
                      <a:alpha val="60000"/>
                    </a:schemeClr>
                  </a:glow>
                </a:effectLst>
              </a:rPr>
              <a:t>Luke 10: 36-37</a:t>
            </a:r>
            <a:endParaRPr lang="en-US" sz="3600" b="1" dirty="0">
              <a:ln>
                <a:solidFill>
                  <a:schemeClr val="tx1"/>
                </a:solidFill>
              </a:ln>
              <a:solidFill>
                <a:srgbClr val="9A6000"/>
              </a:solidFill>
              <a:effectLst>
                <a:glow rad="101600">
                  <a:schemeClr val="bg1">
                    <a:alpha val="60000"/>
                  </a:schemeClr>
                </a:glow>
              </a:effectLst>
            </a:endParaRPr>
          </a:p>
        </p:txBody>
      </p:sp>
      <p:sp>
        <p:nvSpPr>
          <p:cNvPr id="6" name="Rectangle 5"/>
          <p:cNvSpPr/>
          <p:nvPr/>
        </p:nvSpPr>
        <p:spPr>
          <a:xfrm>
            <a:off x="1020417" y="2502025"/>
            <a:ext cx="8731623" cy="1815882"/>
          </a:xfrm>
          <a:prstGeom prst="rect">
            <a:avLst/>
          </a:prstGeom>
        </p:spPr>
        <p:txBody>
          <a:bodyPr wrap="square">
            <a:spAutoFit/>
          </a:bodyPr>
          <a:lstStyle/>
          <a:p>
            <a:r>
              <a:rPr lang="en-US" sz="2800" b="1" baseline="30000" dirty="0" smtClean="0">
                <a:solidFill>
                  <a:schemeClr val="accent2">
                    <a:lumMod val="75000"/>
                  </a:schemeClr>
                </a:solidFill>
                <a:effectLst>
                  <a:glow rad="101600">
                    <a:schemeClr val="bg1">
                      <a:alpha val="60000"/>
                    </a:schemeClr>
                  </a:glow>
                </a:effectLst>
              </a:rPr>
              <a:t>36 </a:t>
            </a:r>
            <a:r>
              <a:rPr lang="en-US" sz="2800" b="1" dirty="0" smtClean="0">
                <a:solidFill>
                  <a:schemeClr val="accent2">
                    <a:lumMod val="75000"/>
                  </a:schemeClr>
                </a:solidFill>
                <a:effectLst>
                  <a:glow rad="101600">
                    <a:schemeClr val="bg1">
                      <a:alpha val="60000"/>
                    </a:schemeClr>
                  </a:glow>
                </a:effectLst>
              </a:rPr>
              <a:t>Which now of these three, thinkest thou, was neighbour unto him that fell among the thieves?</a:t>
            </a:r>
          </a:p>
          <a:p>
            <a:r>
              <a:rPr lang="en-US" sz="2800" b="1" baseline="30000" dirty="0" smtClean="0">
                <a:solidFill>
                  <a:schemeClr val="accent2">
                    <a:lumMod val="75000"/>
                  </a:schemeClr>
                </a:solidFill>
                <a:effectLst>
                  <a:glow rad="101600">
                    <a:schemeClr val="bg1">
                      <a:alpha val="60000"/>
                    </a:schemeClr>
                  </a:glow>
                </a:effectLst>
              </a:rPr>
              <a:t>37 </a:t>
            </a:r>
            <a:r>
              <a:rPr lang="en-US" sz="2800" b="1" dirty="0" smtClean="0">
                <a:solidFill>
                  <a:schemeClr val="accent2">
                    <a:lumMod val="75000"/>
                  </a:schemeClr>
                </a:solidFill>
                <a:effectLst>
                  <a:glow rad="101600">
                    <a:schemeClr val="bg1">
                      <a:alpha val="60000"/>
                    </a:schemeClr>
                  </a:glow>
                </a:effectLst>
              </a:rPr>
              <a:t>And he said, He that shewed mercy on him. Then said Jesus unto him, Go, and do thou likewise.</a:t>
            </a:r>
            <a:endParaRPr lang="en-US" sz="2800" b="1" dirty="0">
              <a:solidFill>
                <a:schemeClr val="accent2">
                  <a:lumMod val="75000"/>
                </a:schemeClr>
              </a:solidFill>
              <a:effectLst>
                <a:glow rad="101600">
                  <a:schemeClr val="bg1">
                    <a:alpha val="60000"/>
                  </a:schemeClr>
                </a:glow>
              </a:effectLst>
            </a:endParaRPr>
          </a:p>
        </p:txBody>
      </p:sp>
      <p:sp>
        <p:nvSpPr>
          <p:cNvPr id="7" name="TextBox 6"/>
          <p:cNvSpPr txBox="1"/>
          <p:nvPr/>
        </p:nvSpPr>
        <p:spPr>
          <a:xfrm rot="21144492">
            <a:off x="3288538" y="4300068"/>
            <a:ext cx="5752792" cy="923330"/>
          </a:xfrm>
          <a:prstGeom prst="rect">
            <a:avLst/>
          </a:prstGeom>
          <a:noFill/>
        </p:spPr>
        <p:txBody>
          <a:bodyPr wrap="square" rtlCol="0">
            <a:spAutoFit/>
          </a:bodyPr>
          <a:lstStyle/>
          <a:p>
            <a:r>
              <a:rPr lang="en-US" sz="5400" b="1" dirty="0" smtClean="0">
                <a:ln>
                  <a:solidFill>
                    <a:schemeClr val="bg1"/>
                  </a:solidFill>
                </a:ln>
                <a:solidFill>
                  <a:srgbClr val="FF0000"/>
                </a:solidFill>
                <a:effectLst>
                  <a:glow rad="152400">
                    <a:schemeClr val="accent2">
                      <a:lumMod val="50000"/>
                      <a:alpha val="60000"/>
                    </a:schemeClr>
                  </a:glow>
                </a:effectLst>
                <a:latin typeface="Brush Script MT" panose="03060802040406070304" pitchFamily="66" charset="0"/>
              </a:rPr>
              <a:t>Personal examples?</a:t>
            </a:r>
            <a:endParaRPr lang="en-US" sz="5400" b="1" dirty="0">
              <a:ln>
                <a:solidFill>
                  <a:schemeClr val="bg1"/>
                </a:solidFill>
              </a:ln>
              <a:solidFill>
                <a:srgbClr val="FF0000"/>
              </a:solidFill>
              <a:effectLst>
                <a:glow rad="152400">
                  <a:schemeClr val="accent2">
                    <a:lumMod val="50000"/>
                    <a:alpha val="60000"/>
                  </a:schemeClr>
                </a:glow>
              </a:effectLst>
              <a:latin typeface="Brush Script MT" panose="03060802040406070304" pitchFamily="66"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6883"/>
          <a:stretch/>
        </p:blipFill>
        <p:spPr>
          <a:xfrm>
            <a:off x="220771" y="8601371"/>
            <a:ext cx="12192001" cy="6858000"/>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b="6883"/>
          <a:stretch/>
        </p:blipFill>
        <p:spPr>
          <a:xfrm>
            <a:off x="693" y="-13086"/>
            <a:ext cx="12192001" cy="685800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3372837" y="3781441"/>
            <a:ext cx="6995045" cy="523220"/>
          </a:xfrm>
          <a:prstGeom prst="rect">
            <a:avLst/>
          </a:prstGeom>
        </p:spPr>
        <p:txBody>
          <a:bodyPr wrap="square">
            <a:spAutoFit/>
          </a:bodyPr>
          <a:lstStyle/>
          <a:p>
            <a:r>
              <a:rPr lang="en-US" sz="2800" b="1" dirty="0" smtClean="0">
                <a:solidFill>
                  <a:schemeClr val="accent2">
                    <a:lumMod val="75000"/>
                  </a:schemeClr>
                </a:solidFill>
                <a:effectLst>
                  <a:glow rad="101600">
                    <a:schemeClr val="bg1">
                      <a:alpha val="60000"/>
                    </a:schemeClr>
                  </a:glow>
                </a:effectLst>
              </a:rPr>
              <a:t>Go, and do thou likewise.</a:t>
            </a:r>
            <a:endParaRPr lang="en-US" sz="2800" b="1" dirty="0">
              <a:solidFill>
                <a:schemeClr val="accent2">
                  <a:lumMod val="75000"/>
                </a:schemeClr>
              </a:solidFill>
              <a:effectLst>
                <a:glow rad="101600">
                  <a:schemeClr val="bg1">
                    <a:alpha val="60000"/>
                  </a:schemeClr>
                </a:glow>
              </a:effectLst>
            </a:endParaRPr>
          </a:p>
        </p:txBody>
      </p:sp>
    </p:spTree>
    <p:extLst>
      <p:ext uri="{BB962C8B-B14F-4D97-AF65-F5344CB8AC3E}">
        <p14:creationId xmlns:p14="http://schemas.microsoft.com/office/powerpoint/2010/main" val="11078400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fill="hold" grpId="0" nodeType="afterEffect">
                                  <p:stCondLst>
                                    <p:cond delay="500"/>
                                  </p:stCondLst>
                                  <p:iterate type="lt">
                                    <p:tmPct val="10000"/>
                                  </p:iterate>
                                  <p:childTnLst>
                                    <p:animClr clrSpc="rgb" dir="cw">
                                      <p:cBhvr override="childStyle">
                                        <p:cTn id="6" dur="4000" fill="hold"/>
                                        <p:tgtEl>
                                          <p:spTgt spid="8"/>
                                        </p:tgtEl>
                                        <p:attrNameLst>
                                          <p:attrName>style.color</p:attrName>
                                        </p:attrNameLst>
                                      </p:cBhvr>
                                      <p:to>
                                        <a:srgbClr val="FF0000"/>
                                      </p:to>
                                    </p:animClr>
                                    <p:animClr clrSpc="rgb" dir="cw">
                                      <p:cBhvr>
                                        <p:cTn id="7" dur="4000" fill="hold"/>
                                        <p:tgtEl>
                                          <p:spTgt spid="8"/>
                                        </p:tgtEl>
                                        <p:attrNameLst>
                                          <p:attrName>fillcolor</p:attrName>
                                        </p:attrNameLst>
                                      </p:cBhvr>
                                      <p:to>
                                        <a:srgbClr val="FF0000"/>
                                      </p:to>
                                    </p:animClr>
                                    <p:set>
                                      <p:cBhvr>
                                        <p:cTn id="8" dur="4000" fill="hold"/>
                                        <p:tgtEl>
                                          <p:spTgt spid="8"/>
                                        </p:tgtEl>
                                        <p:attrNameLst>
                                          <p:attrName>fill.type</p:attrName>
                                        </p:attrNameLst>
                                      </p:cBhvr>
                                      <p:to>
                                        <p:strVal val="solid"/>
                                      </p:to>
                                    </p:set>
                                    <p:anim to="1.5" calcmode="lin" valueType="num">
                                      <p:cBhvr override="childStyle">
                                        <p:cTn id="9" dur="4000" fill="hold"/>
                                        <p:tgtEl>
                                          <p:spTgt spid="8"/>
                                        </p:tgtEl>
                                        <p:attrNameLst>
                                          <p:attrName>style.fontSize</p:attrName>
                                        </p:attrNameLst>
                                      </p:cBhvr>
                                    </p:anim>
                                  </p:childTnLst>
                                </p:cTn>
                              </p:par>
                              <p:par>
                                <p:cTn id="10" presetID="10" presetClass="exit" presetSubtype="0" fill="hold" grpId="0" nodeType="withEffect">
                                  <p:stCondLst>
                                    <p:cond delay="0"/>
                                  </p:stCondLst>
                                  <p:childTnLst>
                                    <p:animEffect transition="out" filter="fade">
                                      <p:cBhvr>
                                        <p:cTn id="11" dur="3000"/>
                                        <p:tgtEl>
                                          <p:spTgt spid="6"/>
                                        </p:tgtEl>
                                      </p:cBhvr>
                                    </p:animEffect>
                                    <p:set>
                                      <p:cBhvr>
                                        <p:cTn id="12" dur="1" fill="hold">
                                          <p:stCondLst>
                                            <p:cond delay="2999"/>
                                          </p:stCondLst>
                                        </p:cTn>
                                        <p:tgtEl>
                                          <p:spTgt spid="6"/>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3000"/>
                                        <p:tgtEl>
                                          <p:spTgt spid="7"/>
                                        </p:tgtEl>
                                      </p:cBhvr>
                                    </p:animEffect>
                                    <p:set>
                                      <p:cBhvr>
                                        <p:cTn id="15" dur="1" fill="hold">
                                          <p:stCondLst>
                                            <p:cond delay="2999"/>
                                          </p:stCondLst>
                                        </p:cTn>
                                        <p:tgtEl>
                                          <p:spTgt spid="7"/>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3000"/>
                                        <p:tgtEl>
                                          <p:spTgt spid="5"/>
                                        </p:tgtEl>
                                      </p:cBhvr>
                                    </p:animEffect>
                                    <p:set>
                                      <p:cBhvr>
                                        <p:cTn id="18" dur="1" fill="hold">
                                          <p:stCondLst>
                                            <p:cond delay="2999"/>
                                          </p:stCondLst>
                                        </p:cTn>
                                        <p:tgtEl>
                                          <p:spTgt spid="5"/>
                                        </p:tgtEl>
                                        <p:attrNameLst>
                                          <p:attrName>style.visibility</p:attrName>
                                        </p:attrNameLst>
                                      </p:cBhvr>
                                      <p:to>
                                        <p:strVal val="hidden"/>
                                      </p:to>
                                    </p:set>
                                  </p:childTnLst>
                                </p:cTn>
                              </p:par>
                              <p:par>
                                <p:cTn id="19" presetID="10" presetClass="entr" presetSubtype="0" fill="hold" nodeType="withEffect">
                                  <p:stCondLst>
                                    <p:cond delay="400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3000"/>
                                        <p:tgtEl>
                                          <p:spTgt spid="9"/>
                                        </p:tgtEl>
                                      </p:cBhvr>
                                    </p:animEffect>
                                  </p:childTnLst>
                                </p:cTn>
                              </p:par>
                              <p:par>
                                <p:cTn id="22" presetID="10" presetClass="entr" presetSubtype="0" fill="hold" nodeType="withEffect">
                                  <p:stCondLst>
                                    <p:cond delay="400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3000"/>
                                        <p:tgtEl>
                                          <p:spTgt spid="10"/>
                                        </p:tgtEl>
                                      </p:cBhvr>
                                    </p:animEffect>
                                  </p:childTnLst>
                                </p:cTn>
                              </p:par>
                            </p:childTnLst>
                          </p:cTn>
                        </p:par>
                        <p:par>
                          <p:cTn id="25" fill="hold">
                            <p:stCondLst>
                              <p:cond delay="12500"/>
                            </p:stCondLst>
                            <p:childTnLst>
                              <p:par>
                                <p:cTn id="26" presetID="10"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45435819"/>
      </p:ext>
    </p:extLst>
  </p:cSld>
  <p:clrMapOvr>
    <a:masterClrMapping/>
  </p:clrMapOvr>
  <mc:AlternateContent xmlns:mc="http://schemas.openxmlformats.org/markup-compatibility/2006" xmlns:p14="http://schemas.microsoft.com/office/powerpoint/2010/main">
    <mc:Choice Requires="p14">
      <p:transition spd="slow" p14:dur="4000">
        <p:fad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2126" t="34783" r="8776" b="31787"/>
          <a:stretch/>
        </p:blipFill>
        <p:spPr>
          <a:xfrm>
            <a:off x="-1" y="0"/>
            <a:ext cx="12169975" cy="6858000"/>
          </a:xfrm>
          <a:prstGeom prst="rect">
            <a:avLst/>
          </a:prstGeom>
          <a:effectLst/>
        </p:spPr>
      </p:pic>
      <p:sp>
        <p:nvSpPr>
          <p:cNvPr id="3" name="TextBox 2"/>
          <p:cNvSpPr txBox="1"/>
          <p:nvPr/>
        </p:nvSpPr>
        <p:spPr>
          <a:xfrm>
            <a:off x="10559553" y="6274973"/>
            <a:ext cx="1375569" cy="369332"/>
          </a:xfrm>
          <a:prstGeom prst="rect">
            <a:avLst/>
          </a:prstGeom>
          <a:noFill/>
        </p:spPr>
        <p:txBody>
          <a:bodyPr wrap="none" rtlCol="0">
            <a:spAutoFit/>
          </a:bodyPr>
          <a:lstStyle/>
          <a:p>
            <a:pPr algn="r"/>
            <a:r>
              <a:rPr lang="en-US" b="1" dirty="0" smtClean="0">
                <a:effectLst>
                  <a:glow rad="152400">
                    <a:schemeClr val="bg1">
                      <a:alpha val="60000"/>
                    </a:schemeClr>
                  </a:glow>
                </a:effectLst>
              </a:rPr>
              <a:t>Introduction</a:t>
            </a:r>
            <a:endParaRPr lang="en-US" b="1" dirty="0">
              <a:effectLst>
                <a:glow rad="152400">
                  <a:schemeClr val="bg1">
                    <a:alpha val="60000"/>
                  </a:schemeClr>
                </a:glow>
              </a:effectLst>
            </a:endParaRPr>
          </a:p>
        </p:txBody>
      </p:sp>
      <p:sp>
        <p:nvSpPr>
          <p:cNvPr id="4" name="TextBox 3"/>
          <p:cNvSpPr txBox="1"/>
          <p:nvPr/>
        </p:nvSpPr>
        <p:spPr>
          <a:xfrm>
            <a:off x="1020417" y="132521"/>
            <a:ext cx="2232342" cy="646331"/>
          </a:xfrm>
          <a:prstGeom prst="rect">
            <a:avLst/>
          </a:prstGeom>
          <a:noFill/>
        </p:spPr>
        <p:txBody>
          <a:bodyPr wrap="none" rtlCol="0">
            <a:spAutoFit/>
          </a:bodyPr>
          <a:lstStyle/>
          <a:p>
            <a:r>
              <a:rPr lang="en-US" b="1" dirty="0" smtClean="0">
                <a:effectLst>
                  <a:glow rad="152400">
                    <a:schemeClr val="bg1">
                      <a:alpha val="60000"/>
                    </a:schemeClr>
                  </a:glow>
                </a:effectLst>
              </a:rPr>
              <a:t>Lesson 14 </a:t>
            </a:r>
          </a:p>
          <a:p>
            <a:r>
              <a:rPr lang="en-US" b="1" dirty="0" smtClean="0">
                <a:effectLst>
                  <a:glow rad="152400">
                    <a:schemeClr val="bg1">
                      <a:alpha val="60000"/>
                    </a:schemeClr>
                  </a:glow>
                </a:effectLst>
              </a:rPr>
              <a:t>Who is my Neighbor?</a:t>
            </a:r>
            <a:endParaRPr lang="en-US" b="1" dirty="0">
              <a:effectLst>
                <a:glow rad="152400">
                  <a:schemeClr val="bg1">
                    <a:alpha val="60000"/>
                  </a:schemeClr>
                </a:glow>
              </a:effectLst>
            </a:endParaRPr>
          </a:p>
        </p:txBody>
      </p:sp>
      <p:sp>
        <p:nvSpPr>
          <p:cNvPr id="5" name="Rectangle 4"/>
          <p:cNvSpPr/>
          <p:nvPr/>
        </p:nvSpPr>
        <p:spPr>
          <a:xfrm>
            <a:off x="6042990" y="1106995"/>
            <a:ext cx="6149010" cy="1607171"/>
          </a:xfrm>
          <a:prstGeom prst="rect">
            <a:avLst/>
          </a:prstGeom>
        </p:spPr>
        <p:txBody>
          <a:bodyPr wrap="square">
            <a:spAutoFit/>
          </a:bodyPr>
          <a:lstStyle/>
          <a:p>
            <a:pPr>
              <a:lnSpc>
                <a:spcPct val="107000"/>
              </a:lnSpc>
            </a:pPr>
            <a:r>
              <a:rPr lang="en-US" sz="2800" b="1" dirty="0">
                <a:solidFill>
                  <a:srgbClr val="FF0000"/>
                </a:solidFill>
                <a:effectLst>
                  <a:glow rad="152400">
                    <a:schemeClr val="bg1">
                      <a:alpha val="60000"/>
                    </a:schemeClr>
                  </a:glow>
                </a:effectLst>
                <a:latin typeface="Calibri" panose="020F0502020204030204" pitchFamily="34" charset="0"/>
                <a:ea typeface="Calibri" panose="020F0502020204030204" pitchFamily="34" charset="0"/>
                <a:cs typeface="Times New Roman" panose="02020603050405020304" pitchFamily="18" charset="0"/>
              </a:rPr>
              <a:t>Incredulist</a:t>
            </a:r>
          </a:p>
          <a:p>
            <a:pPr>
              <a:lnSpc>
                <a:spcPct val="107000"/>
              </a:lnSpc>
            </a:pPr>
            <a:r>
              <a:rPr lang="en-US" sz="3600" b="1" dirty="0" smtClean="0">
                <a:solidFill>
                  <a:srgbClr val="FF0000"/>
                </a:solidFill>
                <a:effectLst>
                  <a:glow rad="152400">
                    <a:schemeClr val="bg1">
                      <a:alpha val="60000"/>
                    </a:schemeClr>
                  </a:glow>
                </a:effectLst>
                <a:latin typeface="Calibri" panose="020F0502020204030204" pitchFamily="34" charset="0"/>
                <a:ea typeface="Calibri" panose="020F0502020204030204" pitchFamily="34" charset="0"/>
                <a:cs typeface="Times New Roman" panose="02020603050405020304" pitchFamily="18" charset="0"/>
              </a:rPr>
              <a:t>Top 10 </a:t>
            </a:r>
            <a:r>
              <a:rPr lang="en-US" sz="3600" b="1" dirty="0">
                <a:solidFill>
                  <a:srgbClr val="FF0000"/>
                </a:solidFill>
                <a:effectLst>
                  <a:glow rad="152400">
                    <a:schemeClr val="bg1">
                      <a:alpha val="60000"/>
                    </a:schemeClr>
                  </a:glow>
                </a:effectLst>
                <a:latin typeface="Calibri" panose="020F0502020204030204" pitchFamily="34" charset="0"/>
                <a:ea typeface="Calibri" panose="020F0502020204030204" pitchFamily="34" charset="0"/>
                <a:cs typeface="Times New Roman" panose="02020603050405020304" pitchFamily="18" charset="0"/>
              </a:rPr>
              <a:t>Most Powerful </a:t>
            </a:r>
            <a:r>
              <a:rPr lang="en-US" sz="3600" b="1" dirty="0" smtClean="0">
                <a:solidFill>
                  <a:srgbClr val="FF0000"/>
                </a:solidFill>
                <a:effectLst>
                  <a:glow rad="152400">
                    <a:schemeClr val="bg1">
                      <a:alpha val="60000"/>
                    </a:schemeClr>
                  </a:glow>
                </a:effectLst>
                <a:latin typeface="Calibri" panose="020F0502020204030204" pitchFamily="34" charset="0"/>
                <a:ea typeface="Calibri" panose="020F0502020204030204" pitchFamily="34" charset="0"/>
                <a:cs typeface="Times New Roman" panose="02020603050405020304" pitchFamily="18" charset="0"/>
              </a:rPr>
              <a:t>People</a:t>
            </a:r>
          </a:p>
          <a:p>
            <a:pPr>
              <a:lnSpc>
                <a:spcPct val="107000"/>
              </a:lnSpc>
            </a:pPr>
            <a:r>
              <a:rPr lang="en-US" sz="2800" b="1" dirty="0" smtClean="0">
                <a:solidFill>
                  <a:srgbClr val="FF0000"/>
                </a:solidFill>
                <a:effectLst>
                  <a:glow rad="152400">
                    <a:schemeClr val="bg1">
                      <a:alpha val="60000"/>
                    </a:schemeClr>
                  </a:glow>
                </a:effectLst>
                <a:latin typeface="Calibri" panose="020F0502020204030204" pitchFamily="34" charset="0"/>
                <a:ea typeface="Calibri" panose="020F0502020204030204" pitchFamily="34" charset="0"/>
                <a:cs typeface="Times New Roman" panose="02020603050405020304" pitchFamily="18" charset="0"/>
              </a:rPr>
              <a:t>In </a:t>
            </a:r>
            <a:r>
              <a:rPr lang="en-US" sz="2800" b="1" dirty="0">
                <a:solidFill>
                  <a:srgbClr val="FF0000"/>
                </a:solidFill>
                <a:effectLst>
                  <a:glow rad="152400">
                    <a:schemeClr val="bg1">
                      <a:alpha val="60000"/>
                    </a:schemeClr>
                  </a:glow>
                </a:effectLst>
                <a:latin typeface="Calibri" panose="020F0502020204030204" pitchFamily="34" charset="0"/>
                <a:ea typeface="Calibri" panose="020F0502020204030204" pitchFamily="34" charset="0"/>
                <a:cs typeface="Times New Roman" panose="02020603050405020304" pitchFamily="18" charset="0"/>
              </a:rPr>
              <a:t>History</a:t>
            </a:r>
          </a:p>
        </p:txBody>
      </p:sp>
      <p:sp>
        <p:nvSpPr>
          <p:cNvPr id="6" name="Rectangle 5"/>
          <p:cNvSpPr/>
          <p:nvPr/>
        </p:nvSpPr>
        <p:spPr>
          <a:xfrm>
            <a:off x="6150566" y="2641277"/>
            <a:ext cx="4439479" cy="4044056"/>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wrap="square">
            <a:spAutoFit/>
          </a:bodyPr>
          <a:lstStyle/>
          <a:p>
            <a:pPr marL="457200">
              <a:lnSpc>
                <a:spcPct val="107000"/>
              </a:lnSpc>
            </a:pPr>
            <a:r>
              <a:rPr lang="en-US" sz="2400" dirty="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10- </a:t>
            </a:r>
            <a:r>
              <a:rPr lang="en-US" sz="2400" dirty="0" smtClean="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Hitler</a:t>
            </a:r>
            <a:endParaRPr lang="en-US" sz="2400" dirty="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endParaRPr>
          </a:p>
          <a:p>
            <a:pPr marL="457200">
              <a:lnSpc>
                <a:spcPct val="107000"/>
              </a:lnSpc>
            </a:pPr>
            <a:r>
              <a:rPr lang="en-US" sz="2400" dirty="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9- </a:t>
            </a:r>
            <a:r>
              <a:rPr lang="en-US" sz="2400" dirty="0" smtClean="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Alexander </a:t>
            </a:r>
            <a:r>
              <a:rPr lang="en-US" sz="2400" dirty="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the Great</a:t>
            </a:r>
          </a:p>
          <a:p>
            <a:pPr marL="457200">
              <a:lnSpc>
                <a:spcPct val="107000"/>
              </a:lnSpc>
            </a:pPr>
            <a:r>
              <a:rPr lang="en-US" sz="2400" dirty="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8- Joseph II</a:t>
            </a:r>
          </a:p>
          <a:p>
            <a:pPr marL="457200">
              <a:lnSpc>
                <a:spcPct val="107000"/>
              </a:lnSpc>
            </a:pPr>
            <a:r>
              <a:rPr lang="en-US" sz="2400" dirty="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7- Qui Sin </a:t>
            </a:r>
            <a:r>
              <a:rPr lang="en-US" sz="2400" dirty="0" err="1">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Haung</a:t>
            </a:r>
            <a:endParaRPr lang="en-US" sz="2400" dirty="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endParaRPr>
          </a:p>
          <a:p>
            <a:pPr marL="457200">
              <a:lnSpc>
                <a:spcPct val="107000"/>
              </a:lnSpc>
            </a:pPr>
            <a:r>
              <a:rPr lang="en-US" sz="2400" dirty="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6- Caesar</a:t>
            </a:r>
          </a:p>
          <a:p>
            <a:pPr marL="457200">
              <a:lnSpc>
                <a:spcPct val="107000"/>
              </a:lnSpc>
            </a:pPr>
            <a:r>
              <a:rPr lang="en-US" sz="2400" dirty="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5- Mahatma Gandhi</a:t>
            </a:r>
          </a:p>
          <a:p>
            <a:pPr marL="457200">
              <a:lnSpc>
                <a:spcPct val="107000"/>
              </a:lnSpc>
            </a:pPr>
            <a:r>
              <a:rPr lang="en-US" sz="2400" dirty="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4- Peter the Great</a:t>
            </a:r>
          </a:p>
          <a:p>
            <a:pPr marL="457200">
              <a:lnSpc>
                <a:spcPct val="107000"/>
              </a:lnSpc>
            </a:pPr>
            <a:r>
              <a:rPr lang="en-US" sz="2400" dirty="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3- Queen Elizabeth I</a:t>
            </a:r>
          </a:p>
          <a:p>
            <a:pPr marL="457200">
              <a:lnSpc>
                <a:spcPct val="107000"/>
              </a:lnSpc>
            </a:pPr>
            <a:r>
              <a:rPr lang="en-US" sz="2400" dirty="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2- Napoleon Bonaparte</a:t>
            </a:r>
          </a:p>
          <a:p>
            <a:pPr marL="457200">
              <a:lnSpc>
                <a:spcPct val="107000"/>
              </a:lnSpc>
            </a:pPr>
            <a:r>
              <a:rPr lang="en-US" sz="2400" dirty="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1- Abraham Lincoln</a:t>
            </a:r>
          </a:p>
        </p:txBody>
      </p:sp>
      <p:sp>
        <p:nvSpPr>
          <p:cNvPr id="2" name="Rectangle 1"/>
          <p:cNvSpPr/>
          <p:nvPr/>
        </p:nvSpPr>
        <p:spPr>
          <a:xfrm>
            <a:off x="596347" y="752937"/>
            <a:ext cx="6096000" cy="1607171"/>
          </a:xfrm>
          <a:prstGeom prst="rect">
            <a:avLst/>
          </a:prstGeom>
        </p:spPr>
        <p:txBody>
          <a:bodyPr wrap="square">
            <a:spAutoFit/>
          </a:bodyPr>
          <a:lstStyle/>
          <a:p>
            <a:pPr>
              <a:lnSpc>
                <a:spcPct val="107000"/>
              </a:lnSpc>
            </a:pPr>
            <a:r>
              <a:rPr lang="en-US" sz="2800" b="1" dirty="0">
                <a:solidFill>
                  <a:srgbClr val="FF0000"/>
                </a:solidFill>
                <a:effectLst>
                  <a:glow rad="152400">
                    <a:schemeClr val="bg1">
                      <a:alpha val="60000"/>
                    </a:schemeClr>
                  </a:glow>
                </a:effectLst>
                <a:latin typeface="Calibri" panose="020F0502020204030204" pitchFamily="34" charset="0"/>
                <a:ea typeface="Calibri" panose="020F0502020204030204" pitchFamily="34" charset="0"/>
                <a:cs typeface="Times New Roman" panose="02020603050405020304" pitchFamily="18" charset="0"/>
              </a:rPr>
              <a:t>Listovative</a:t>
            </a:r>
          </a:p>
          <a:p>
            <a:pPr>
              <a:lnSpc>
                <a:spcPct val="107000"/>
              </a:lnSpc>
            </a:pPr>
            <a:r>
              <a:rPr lang="en-US" sz="3600" b="1" dirty="0">
                <a:solidFill>
                  <a:srgbClr val="FF0000"/>
                </a:solidFill>
                <a:effectLst>
                  <a:glow rad="152400">
                    <a:schemeClr val="bg1">
                      <a:alpha val="60000"/>
                    </a:schemeClr>
                  </a:glow>
                </a:effectLst>
                <a:latin typeface="Calibri" panose="020F0502020204030204" pitchFamily="34" charset="0"/>
                <a:ea typeface="Calibri" panose="020F0502020204030204" pitchFamily="34" charset="0"/>
                <a:cs typeface="Times New Roman" panose="02020603050405020304" pitchFamily="18" charset="0"/>
              </a:rPr>
              <a:t>Top </a:t>
            </a:r>
            <a:r>
              <a:rPr lang="en-US" sz="3600" b="1" dirty="0" smtClean="0">
                <a:solidFill>
                  <a:srgbClr val="FF0000"/>
                </a:solidFill>
                <a:effectLst>
                  <a:glow rad="152400">
                    <a:schemeClr val="bg1">
                      <a:alpha val="60000"/>
                    </a:schemeClr>
                  </a:glow>
                </a:effectLst>
                <a:latin typeface="Calibri" panose="020F0502020204030204" pitchFamily="34" charset="0"/>
                <a:ea typeface="Calibri" panose="020F0502020204030204" pitchFamily="34" charset="0"/>
                <a:cs typeface="Times New Roman" panose="02020603050405020304" pitchFamily="18" charset="0"/>
              </a:rPr>
              <a:t>10 </a:t>
            </a:r>
            <a:r>
              <a:rPr lang="en-US" sz="3600" b="1" dirty="0">
                <a:solidFill>
                  <a:srgbClr val="FF0000"/>
                </a:solidFill>
                <a:effectLst>
                  <a:glow rad="152400">
                    <a:schemeClr val="bg1">
                      <a:alpha val="60000"/>
                    </a:schemeClr>
                  </a:glow>
                </a:effectLst>
                <a:latin typeface="Calibri" panose="020F0502020204030204" pitchFamily="34" charset="0"/>
                <a:ea typeface="Calibri" panose="020F0502020204030204" pitchFamily="34" charset="0"/>
                <a:cs typeface="Times New Roman" panose="02020603050405020304" pitchFamily="18" charset="0"/>
              </a:rPr>
              <a:t>Greatest Leaders </a:t>
            </a:r>
            <a:endParaRPr lang="en-US" sz="3600" b="1" dirty="0" smtClean="0">
              <a:solidFill>
                <a:srgbClr val="FF0000"/>
              </a:solidFill>
              <a:effectLst>
                <a:glow rad="152400">
                  <a:schemeClr val="bg1">
                    <a:alpha val="60000"/>
                  </a:schemeClr>
                </a:glo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800" b="1" dirty="0" smtClean="0">
                <a:solidFill>
                  <a:srgbClr val="FF0000"/>
                </a:solidFill>
                <a:effectLst>
                  <a:glow rad="152400">
                    <a:schemeClr val="bg1">
                      <a:alpha val="60000"/>
                    </a:schemeClr>
                  </a:glow>
                </a:effectLst>
                <a:latin typeface="Calibri" panose="020F0502020204030204" pitchFamily="34" charset="0"/>
                <a:ea typeface="Calibri" panose="020F0502020204030204" pitchFamily="34" charset="0"/>
                <a:cs typeface="Times New Roman" panose="02020603050405020304" pitchFamily="18" charset="0"/>
              </a:rPr>
              <a:t>of </a:t>
            </a:r>
            <a:r>
              <a:rPr lang="en-US" sz="2800" b="1" dirty="0">
                <a:solidFill>
                  <a:srgbClr val="FF0000"/>
                </a:solidFill>
                <a:effectLst>
                  <a:glow rad="152400">
                    <a:schemeClr val="bg1">
                      <a:alpha val="60000"/>
                    </a:schemeClr>
                  </a:glow>
                </a:effectLst>
                <a:latin typeface="Calibri" panose="020F0502020204030204" pitchFamily="34" charset="0"/>
                <a:ea typeface="Calibri" panose="020F0502020204030204" pitchFamily="34" charset="0"/>
                <a:cs typeface="Times New Roman" panose="02020603050405020304" pitchFamily="18" charset="0"/>
              </a:rPr>
              <a:t>All Time</a:t>
            </a:r>
          </a:p>
        </p:txBody>
      </p:sp>
      <p:sp>
        <p:nvSpPr>
          <p:cNvPr id="7" name="Rectangle 6"/>
          <p:cNvSpPr/>
          <p:nvPr/>
        </p:nvSpPr>
        <p:spPr>
          <a:xfrm>
            <a:off x="672939" y="2291617"/>
            <a:ext cx="4337657" cy="4044056"/>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wrap="square">
            <a:spAutoFit/>
          </a:bodyPr>
          <a:lstStyle/>
          <a:p>
            <a:pPr marL="457200">
              <a:lnSpc>
                <a:spcPct val="107000"/>
              </a:lnSpc>
            </a:pPr>
            <a:r>
              <a:rPr lang="en-US" sz="2400" dirty="0" smtClean="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10- </a:t>
            </a:r>
            <a:r>
              <a:rPr lang="en-US" sz="2400" dirty="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Julius Caesar</a:t>
            </a:r>
          </a:p>
          <a:p>
            <a:pPr marL="457200">
              <a:lnSpc>
                <a:spcPct val="107000"/>
              </a:lnSpc>
            </a:pPr>
            <a:r>
              <a:rPr lang="en-US" sz="2400" dirty="0" smtClean="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9- </a:t>
            </a:r>
            <a:r>
              <a:rPr lang="en-US" sz="2400" dirty="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Franklin D Roosevelt</a:t>
            </a:r>
          </a:p>
          <a:p>
            <a:pPr marL="457200">
              <a:lnSpc>
                <a:spcPct val="107000"/>
              </a:lnSpc>
            </a:pPr>
            <a:r>
              <a:rPr lang="en-US" sz="2400" dirty="0" smtClean="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8- </a:t>
            </a:r>
            <a:r>
              <a:rPr lang="en-US" sz="2400" dirty="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Napoleon Bonaparte</a:t>
            </a:r>
          </a:p>
          <a:p>
            <a:pPr marL="457200">
              <a:lnSpc>
                <a:spcPct val="107000"/>
              </a:lnSpc>
            </a:pPr>
            <a:r>
              <a:rPr lang="en-US" sz="2400" dirty="0" smtClean="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7- </a:t>
            </a:r>
            <a:r>
              <a:rPr lang="en-US" sz="2400" dirty="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George Washington</a:t>
            </a:r>
          </a:p>
          <a:p>
            <a:pPr marL="457200">
              <a:lnSpc>
                <a:spcPct val="107000"/>
              </a:lnSpc>
            </a:pPr>
            <a:r>
              <a:rPr lang="en-US" sz="2400" dirty="0" smtClean="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6- </a:t>
            </a:r>
            <a:r>
              <a:rPr lang="en-US" sz="2400" dirty="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Adolf Hitler</a:t>
            </a:r>
          </a:p>
          <a:p>
            <a:pPr marL="457200">
              <a:lnSpc>
                <a:spcPct val="107000"/>
              </a:lnSpc>
            </a:pPr>
            <a:r>
              <a:rPr lang="en-US" sz="2400" dirty="0" smtClean="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5- </a:t>
            </a:r>
            <a:r>
              <a:rPr lang="en-US" sz="2400" dirty="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Mao Zedong</a:t>
            </a:r>
          </a:p>
          <a:p>
            <a:pPr marL="457200">
              <a:lnSpc>
                <a:spcPct val="107000"/>
              </a:lnSpc>
            </a:pPr>
            <a:r>
              <a:rPr lang="en-US" sz="2400" dirty="0" smtClean="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4-</a:t>
            </a:r>
            <a:r>
              <a:rPr lang="en-US" sz="2400" dirty="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 Abraham Lincoln</a:t>
            </a:r>
          </a:p>
          <a:p>
            <a:pPr marL="457200">
              <a:lnSpc>
                <a:spcPct val="107000"/>
              </a:lnSpc>
            </a:pPr>
            <a:r>
              <a:rPr lang="en-US" sz="2400" dirty="0" smtClean="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3- </a:t>
            </a:r>
            <a:r>
              <a:rPr lang="en-US" sz="2400" dirty="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Martin Luther King Jr.</a:t>
            </a:r>
          </a:p>
          <a:p>
            <a:pPr marL="457200">
              <a:lnSpc>
                <a:spcPct val="107000"/>
              </a:lnSpc>
            </a:pPr>
            <a:r>
              <a:rPr lang="en-US" sz="2400" dirty="0" smtClean="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2- </a:t>
            </a:r>
            <a:r>
              <a:rPr lang="en-US" sz="2400" dirty="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Nelson Mandela</a:t>
            </a:r>
          </a:p>
          <a:p>
            <a:pPr marL="457200">
              <a:lnSpc>
                <a:spcPct val="107000"/>
              </a:lnSpc>
            </a:pPr>
            <a:r>
              <a:rPr lang="en-US" sz="2400" dirty="0" smtClean="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1- </a:t>
            </a:r>
            <a:r>
              <a:rPr lang="en-US" sz="2400" dirty="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Mahatma Gandhi</a:t>
            </a:r>
          </a:p>
        </p:txBody>
      </p:sp>
    </p:spTree>
    <p:extLst>
      <p:ext uri="{BB962C8B-B14F-4D97-AF65-F5344CB8AC3E}">
        <p14:creationId xmlns:p14="http://schemas.microsoft.com/office/powerpoint/2010/main" val="3782092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7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7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68284" y="6274973"/>
            <a:ext cx="3666838" cy="369332"/>
          </a:xfrm>
          <a:prstGeom prst="rect">
            <a:avLst/>
          </a:prstGeom>
          <a:noFill/>
        </p:spPr>
        <p:txBody>
          <a:bodyPr wrap="none" rtlCol="0">
            <a:spAutoFit/>
          </a:bodyPr>
          <a:lstStyle/>
          <a:p>
            <a:pPr algn="r"/>
            <a:r>
              <a:rPr lang="en-US" b="1" dirty="0" smtClean="0">
                <a:effectLst>
                  <a:glow rad="152400">
                    <a:schemeClr val="bg1">
                      <a:alpha val="60000"/>
                    </a:schemeClr>
                  </a:glow>
                </a:effectLst>
              </a:rPr>
              <a:t>1- We must become as little children</a:t>
            </a:r>
            <a:endParaRPr lang="en-US" b="1" dirty="0">
              <a:effectLst>
                <a:glow rad="152400">
                  <a:schemeClr val="bg1">
                    <a:alpha val="60000"/>
                  </a:schemeClr>
                </a:glow>
              </a:effectLst>
            </a:endParaRPr>
          </a:p>
        </p:txBody>
      </p:sp>
      <p:sp>
        <p:nvSpPr>
          <p:cNvPr id="4" name="TextBox 3"/>
          <p:cNvSpPr txBox="1"/>
          <p:nvPr/>
        </p:nvSpPr>
        <p:spPr>
          <a:xfrm>
            <a:off x="1020417" y="132521"/>
            <a:ext cx="2232342" cy="646331"/>
          </a:xfrm>
          <a:prstGeom prst="rect">
            <a:avLst/>
          </a:prstGeom>
          <a:noFill/>
        </p:spPr>
        <p:txBody>
          <a:bodyPr wrap="none" rtlCol="0">
            <a:spAutoFit/>
          </a:bodyPr>
          <a:lstStyle/>
          <a:p>
            <a:r>
              <a:rPr lang="en-US" b="1" dirty="0" smtClean="0">
                <a:effectLst>
                  <a:glow rad="152400">
                    <a:schemeClr val="bg1">
                      <a:alpha val="60000"/>
                    </a:schemeClr>
                  </a:glow>
                </a:effectLst>
              </a:rPr>
              <a:t>Lesson 14 </a:t>
            </a:r>
          </a:p>
          <a:p>
            <a:r>
              <a:rPr lang="en-US" b="1" dirty="0" smtClean="0">
                <a:effectLst>
                  <a:glow rad="152400">
                    <a:schemeClr val="bg1">
                      <a:alpha val="60000"/>
                    </a:schemeClr>
                  </a:glow>
                </a:effectLst>
              </a:rPr>
              <a:t>Who is my Neighbor?</a:t>
            </a:r>
            <a:endParaRPr lang="en-US" b="1" dirty="0">
              <a:effectLst>
                <a:glow rad="152400">
                  <a:schemeClr val="bg1">
                    <a:alpha val="60000"/>
                  </a:schemeClr>
                </a:glow>
              </a:effectLst>
            </a:endParaRPr>
          </a:p>
        </p:txBody>
      </p:sp>
      <p:sp>
        <p:nvSpPr>
          <p:cNvPr id="2" name="TextBox 1"/>
          <p:cNvSpPr txBox="1"/>
          <p:nvPr/>
        </p:nvSpPr>
        <p:spPr>
          <a:xfrm>
            <a:off x="887506" y="1627094"/>
            <a:ext cx="2987613" cy="646331"/>
          </a:xfrm>
          <a:prstGeom prst="rect">
            <a:avLst/>
          </a:prstGeom>
          <a:noFill/>
        </p:spPr>
        <p:txBody>
          <a:bodyPr wrap="none" rtlCol="0">
            <a:spAutoFit/>
          </a:bodyPr>
          <a:lstStyle/>
          <a:p>
            <a:r>
              <a:rPr lang="en-US" sz="3600" b="1" dirty="0" smtClean="0">
                <a:ln>
                  <a:solidFill>
                    <a:schemeClr val="tx1"/>
                  </a:solidFill>
                </a:ln>
                <a:solidFill>
                  <a:srgbClr val="9A6000"/>
                </a:solidFill>
                <a:effectLst>
                  <a:glow rad="101600">
                    <a:schemeClr val="bg1">
                      <a:alpha val="60000"/>
                    </a:schemeClr>
                  </a:glow>
                </a:effectLst>
              </a:rPr>
              <a:t>Matthew 18: 1</a:t>
            </a:r>
            <a:endParaRPr lang="en-US" sz="3600" b="1" dirty="0">
              <a:ln>
                <a:solidFill>
                  <a:schemeClr val="tx1"/>
                </a:solidFill>
              </a:ln>
              <a:solidFill>
                <a:srgbClr val="9A6000"/>
              </a:solidFill>
              <a:effectLst>
                <a:glow rad="101600">
                  <a:schemeClr val="bg1">
                    <a:alpha val="60000"/>
                  </a:schemeClr>
                </a:glow>
              </a:effectLst>
            </a:endParaRPr>
          </a:p>
        </p:txBody>
      </p:sp>
      <p:sp>
        <p:nvSpPr>
          <p:cNvPr id="5" name="Rectangle 4"/>
          <p:cNvSpPr/>
          <p:nvPr/>
        </p:nvSpPr>
        <p:spPr>
          <a:xfrm>
            <a:off x="1394011" y="2300319"/>
            <a:ext cx="6096000" cy="1384995"/>
          </a:xfrm>
          <a:prstGeom prst="rect">
            <a:avLst/>
          </a:prstGeom>
        </p:spPr>
        <p:txBody>
          <a:bodyPr>
            <a:spAutoFit/>
          </a:bodyPr>
          <a:lstStyle/>
          <a:p>
            <a:r>
              <a:rPr lang="en-US" sz="2800" b="1" baseline="30000" dirty="0" smtClean="0">
                <a:solidFill>
                  <a:schemeClr val="accent2">
                    <a:lumMod val="75000"/>
                  </a:schemeClr>
                </a:solidFill>
                <a:effectLst>
                  <a:glow rad="101600">
                    <a:schemeClr val="bg1">
                      <a:alpha val="60000"/>
                    </a:schemeClr>
                  </a:glow>
                </a:effectLst>
              </a:rPr>
              <a:t>1</a:t>
            </a:r>
            <a:r>
              <a:rPr lang="en-US" sz="2800" b="1" dirty="0" smtClean="0">
                <a:solidFill>
                  <a:schemeClr val="accent2">
                    <a:lumMod val="75000"/>
                  </a:schemeClr>
                </a:solidFill>
                <a:effectLst>
                  <a:glow rad="101600">
                    <a:schemeClr val="bg1">
                      <a:alpha val="60000"/>
                    </a:schemeClr>
                  </a:glow>
                </a:effectLst>
              </a:rPr>
              <a:t> At the same time came the disciples unto Jesus, saying, Who is the greatest in the kingdom of heaven?</a:t>
            </a:r>
            <a:endParaRPr lang="en-US" sz="2800" b="1" dirty="0">
              <a:solidFill>
                <a:schemeClr val="accent2">
                  <a:lumMod val="75000"/>
                </a:schemeClr>
              </a:solidFill>
              <a:effectLst>
                <a:glow rad="101600">
                  <a:schemeClr val="bg1">
                    <a:alpha val="60000"/>
                  </a:schemeClr>
                </a:glow>
              </a:effectLst>
            </a:endParaRPr>
          </a:p>
        </p:txBody>
      </p:sp>
      <p:pic>
        <p:nvPicPr>
          <p:cNvPr id="6" name="Picture 5"/>
          <p:cNvPicPr>
            <a:picLocks/>
          </p:cNvPicPr>
          <p:nvPr/>
        </p:nvPicPr>
        <p:blipFill rotWithShape="1">
          <a:blip r:embed="rId2" cstate="print">
            <a:clrChange>
              <a:clrFrom>
                <a:srgbClr val="FFFDFC"/>
              </a:clrFrom>
              <a:clrTo>
                <a:srgbClr val="FFFDFC">
                  <a:alpha val="0"/>
                </a:srgbClr>
              </a:clrTo>
            </a:clrChange>
            <a:extLst>
              <a:ext uri="{28A0092B-C50C-407E-A947-70E740481C1C}">
                <a14:useLocalDpi xmlns:a14="http://schemas.microsoft.com/office/drawing/2010/main" val="0"/>
              </a:ext>
            </a:extLst>
          </a:blip>
          <a:srcRect r="10944" b="11672"/>
          <a:stretch/>
        </p:blipFill>
        <p:spPr>
          <a:xfrm rot="5772633">
            <a:off x="5905737" y="1690175"/>
            <a:ext cx="1346297" cy="2393002"/>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36197819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68284" y="6274973"/>
            <a:ext cx="3666838" cy="369332"/>
          </a:xfrm>
          <a:prstGeom prst="rect">
            <a:avLst/>
          </a:prstGeom>
          <a:noFill/>
        </p:spPr>
        <p:txBody>
          <a:bodyPr wrap="none" rtlCol="0">
            <a:spAutoFit/>
          </a:bodyPr>
          <a:lstStyle/>
          <a:p>
            <a:pPr algn="r"/>
            <a:r>
              <a:rPr lang="en-US" b="1" dirty="0" smtClean="0">
                <a:effectLst>
                  <a:glow rad="152400">
                    <a:schemeClr val="bg1">
                      <a:alpha val="60000"/>
                    </a:schemeClr>
                  </a:glow>
                </a:effectLst>
              </a:rPr>
              <a:t>1- We must become as little children</a:t>
            </a:r>
            <a:endParaRPr lang="en-US" b="1" dirty="0">
              <a:effectLst>
                <a:glow rad="152400">
                  <a:schemeClr val="bg1">
                    <a:alpha val="60000"/>
                  </a:schemeClr>
                </a:glow>
              </a:effectLst>
            </a:endParaRPr>
          </a:p>
        </p:txBody>
      </p:sp>
      <p:sp>
        <p:nvSpPr>
          <p:cNvPr id="4" name="TextBox 3"/>
          <p:cNvSpPr txBox="1"/>
          <p:nvPr/>
        </p:nvSpPr>
        <p:spPr>
          <a:xfrm>
            <a:off x="1020417" y="132521"/>
            <a:ext cx="2232342" cy="646331"/>
          </a:xfrm>
          <a:prstGeom prst="rect">
            <a:avLst/>
          </a:prstGeom>
          <a:noFill/>
        </p:spPr>
        <p:txBody>
          <a:bodyPr wrap="none" rtlCol="0">
            <a:spAutoFit/>
          </a:bodyPr>
          <a:lstStyle/>
          <a:p>
            <a:r>
              <a:rPr lang="en-US" b="1" dirty="0" smtClean="0">
                <a:effectLst>
                  <a:glow rad="152400">
                    <a:schemeClr val="bg1">
                      <a:alpha val="60000"/>
                    </a:schemeClr>
                  </a:glow>
                </a:effectLst>
              </a:rPr>
              <a:t>Lesson 14 </a:t>
            </a:r>
          </a:p>
          <a:p>
            <a:r>
              <a:rPr lang="en-US" b="1" dirty="0" smtClean="0">
                <a:effectLst>
                  <a:glow rad="152400">
                    <a:schemeClr val="bg1">
                      <a:alpha val="60000"/>
                    </a:schemeClr>
                  </a:glow>
                </a:effectLst>
              </a:rPr>
              <a:t>Who is my Neighbor?</a:t>
            </a:r>
            <a:endParaRPr lang="en-US" b="1" dirty="0">
              <a:effectLst>
                <a:glow rad="152400">
                  <a:schemeClr val="bg1">
                    <a:alpha val="60000"/>
                  </a:schemeClr>
                </a:glow>
              </a:effectLst>
            </a:endParaRPr>
          </a:p>
        </p:txBody>
      </p:sp>
      <p:sp>
        <p:nvSpPr>
          <p:cNvPr id="2" name="TextBox 1"/>
          <p:cNvSpPr txBox="1"/>
          <p:nvPr/>
        </p:nvSpPr>
        <p:spPr>
          <a:xfrm>
            <a:off x="887506" y="1627094"/>
            <a:ext cx="2987613" cy="646331"/>
          </a:xfrm>
          <a:prstGeom prst="rect">
            <a:avLst/>
          </a:prstGeom>
          <a:noFill/>
        </p:spPr>
        <p:txBody>
          <a:bodyPr wrap="none" rtlCol="0">
            <a:spAutoFit/>
          </a:bodyPr>
          <a:lstStyle/>
          <a:p>
            <a:r>
              <a:rPr lang="en-US" sz="3600" b="1" dirty="0" smtClean="0">
                <a:ln>
                  <a:solidFill>
                    <a:schemeClr val="tx1"/>
                  </a:solidFill>
                </a:ln>
                <a:solidFill>
                  <a:srgbClr val="9A6000"/>
                </a:solidFill>
                <a:effectLst>
                  <a:glow rad="101600">
                    <a:schemeClr val="bg1">
                      <a:alpha val="60000"/>
                    </a:schemeClr>
                  </a:glow>
                </a:effectLst>
              </a:rPr>
              <a:t>Matthew 18: 1</a:t>
            </a:r>
            <a:endParaRPr lang="en-US" sz="3600" b="1" dirty="0">
              <a:ln>
                <a:solidFill>
                  <a:schemeClr val="tx1"/>
                </a:solidFill>
              </a:ln>
              <a:solidFill>
                <a:srgbClr val="9A6000"/>
              </a:solidFill>
              <a:effectLst>
                <a:glow rad="101600">
                  <a:schemeClr val="bg1">
                    <a:alpha val="60000"/>
                  </a:schemeClr>
                </a:glow>
              </a:effectLst>
            </a:endParaRPr>
          </a:p>
        </p:txBody>
      </p:sp>
      <p:sp>
        <p:nvSpPr>
          <p:cNvPr id="5" name="Rectangle 4"/>
          <p:cNvSpPr/>
          <p:nvPr/>
        </p:nvSpPr>
        <p:spPr>
          <a:xfrm>
            <a:off x="1394011" y="2300319"/>
            <a:ext cx="6096000" cy="1384995"/>
          </a:xfrm>
          <a:prstGeom prst="rect">
            <a:avLst/>
          </a:prstGeom>
        </p:spPr>
        <p:txBody>
          <a:bodyPr>
            <a:spAutoFit/>
          </a:bodyPr>
          <a:lstStyle/>
          <a:p>
            <a:r>
              <a:rPr lang="en-US" sz="2800" b="1" baseline="30000" dirty="0" smtClean="0">
                <a:solidFill>
                  <a:schemeClr val="accent2">
                    <a:lumMod val="75000"/>
                  </a:schemeClr>
                </a:solidFill>
                <a:effectLst>
                  <a:glow rad="101600">
                    <a:schemeClr val="bg1">
                      <a:alpha val="60000"/>
                    </a:schemeClr>
                  </a:glow>
                </a:effectLst>
              </a:rPr>
              <a:t>1</a:t>
            </a:r>
            <a:r>
              <a:rPr lang="en-US" sz="2800" b="1" dirty="0" smtClean="0">
                <a:solidFill>
                  <a:schemeClr val="accent2">
                    <a:lumMod val="75000"/>
                  </a:schemeClr>
                </a:solidFill>
                <a:effectLst>
                  <a:glow rad="101600">
                    <a:schemeClr val="bg1">
                      <a:alpha val="60000"/>
                    </a:schemeClr>
                  </a:glow>
                </a:effectLst>
              </a:rPr>
              <a:t> At the same time came the disciples unto Jesus, saying, Who is the greatest in the kingdom of heaven?</a:t>
            </a:r>
            <a:endParaRPr lang="en-US" sz="2800" b="1" dirty="0">
              <a:solidFill>
                <a:schemeClr val="accent2">
                  <a:lumMod val="75000"/>
                </a:schemeClr>
              </a:solidFill>
              <a:effectLst>
                <a:glow rad="101600">
                  <a:schemeClr val="bg1">
                    <a:alpha val="60000"/>
                  </a:schemeClr>
                </a:glow>
              </a:effectLst>
            </a:endParaRPr>
          </a:p>
        </p:txBody>
      </p:sp>
      <p:pic>
        <p:nvPicPr>
          <p:cNvPr id="6" name="Picture 5"/>
          <p:cNvPicPr>
            <a:picLocks/>
          </p:cNvPicPr>
          <p:nvPr/>
        </p:nvPicPr>
        <p:blipFill rotWithShape="1">
          <a:blip r:embed="rId2" cstate="print">
            <a:clrChange>
              <a:clrFrom>
                <a:srgbClr val="FFFDFC"/>
              </a:clrFrom>
              <a:clrTo>
                <a:srgbClr val="FFFDFC">
                  <a:alpha val="0"/>
                </a:srgbClr>
              </a:clrTo>
            </a:clrChange>
            <a:extLst>
              <a:ext uri="{28A0092B-C50C-407E-A947-70E740481C1C}">
                <a14:useLocalDpi xmlns:a14="http://schemas.microsoft.com/office/drawing/2010/main" val="0"/>
              </a:ext>
            </a:extLst>
          </a:blip>
          <a:srcRect r="10944" b="11672"/>
          <a:stretch/>
        </p:blipFill>
        <p:spPr>
          <a:xfrm rot="5772633">
            <a:off x="5905737" y="1690175"/>
            <a:ext cx="1346297" cy="2393002"/>
          </a:xfrm>
          <a:prstGeom prst="rect">
            <a:avLst/>
          </a:prstGeom>
          <a:effectLst>
            <a:glow rad="101600">
              <a:schemeClr val="accent1">
                <a:satMod val="175000"/>
                <a:alpha val="40000"/>
              </a:schemeClr>
            </a:glo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49659">
            <a:off x="2148166" y="807938"/>
            <a:ext cx="4306421" cy="5565502"/>
          </a:xfrm>
          <a:prstGeom prst="rect">
            <a:avLst/>
          </a:prstGeom>
          <a:ln>
            <a:solidFill>
              <a:schemeClr val="tx1"/>
            </a:solidFill>
          </a:ln>
          <a:effectLst>
            <a:outerShdw blurRad="292100" dist="139700" dir="2700000" algn="tl" rotWithShape="0">
              <a:srgbClr val="333333">
                <a:alpha val="65000"/>
              </a:srgbClr>
            </a:outerShdw>
          </a:effectLst>
        </p:spPr>
      </p:pic>
      <p:sp>
        <p:nvSpPr>
          <p:cNvPr id="9" name="Rectangle 8"/>
          <p:cNvSpPr/>
          <p:nvPr/>
        </p:nvSpPr>
        <p:spPr>
          <a:xfrm>
            <a:off x="7090832" y="4468790"/>
            <a:ext cx="4968645" cy="954107"/>
          </a:xfrm>
          <a:prstGeom prst="rect">
            <a:avLst/>
          </a:prstGeom>
        </p:spPr>
        <p:txBody>
          <a:bodyPr wrap="square">
            <a:spAutoFit/>
          </a:bodyPr>
          <a:lstStyle/>
          <a:p>
            <a:r>
              <a:rPr lang="en-US" sz="2800" b="1" baseline="30000" dirty="0" smtClean="0">
                <a:solidFill>
                  <a:schemeClr val="accent2">
                    <a:lumMod val="75000"/>
                  </a:schemeClr>
                </a:solidFill>
                <a:effectLst>
                  <a:glow rad="101600">
                    <a:schemeClr val="bg1">
                      <a:alpha val="60000"/>
                    </a:schemeClr>
                  </a:glow>
                </a:effectLst>
              </a:rPr>
              <a:t>11 </a:t>
            </a:r>
            <a:r>
              <a:rPr lang="en-US" sz="2800" b="1" dirty="0" smtClean="0">
                <a:solidFill>
                  <a:schemeClr val="accent2">
                    <a:lumMod val="75000"/>
                  </a:schemeClr>
                </a:solidFill>
                <a:effectLst>
                  <a:glow rad="101600">
                    <a:schemeClr val="bg1">
                      <a:alpha val="60000"/>
                    </a:schemeClr>
                  </a:glow>
                </a:effectLst>
              </a:rPr>
              <a:t>But he that is greatest among you shall be your servant.</a:t>
            </a:r>
            <a:endParaRPr lang="en-US" sz="2800" b="1" dirty="0">
              <a:solidFill>
                <a:schemeClr val="accent2">
                  <a:lumMod val="75000"/>
                </a:schemeClr>
              </a:solidFill>
              <a:effectLst>
                <a:glow rad="101600">
                  <a:schemeClr val="bg1">
                    <a:alpha val="60000"/>
                  </a:schemeClr>
                </a:glow>
              </a:effectLst>
            </a:endParaRPr>
          </a:p>
        </p:txBody>
      </p:sp>
      <p:sp>
        <p:nvSpPr>
          <p:cNvPr id="10" name="TextBox 9"/>
          <p:cNvSpPr txBox="1"/>
          <p:nvPr/>
        </p:nvSpPr>
        <p:spPr>
          <a:xfrm>
            <a:off x="8166848" y="3924491"/>
            <a:ext cx="3117456" cy="646331"/>
          </a:xfrm>
          <a:prstGeom prst="rect">
            <a:avLst/>
          </a:prstGeom>
          <a:noFill/>
        </p:spPr>
        <p:txBody>
          <a:bodyPr wrap="none" rtlCol="0">
            <a:spAutoFit/>
          </a:bodyPr>
          <a:lstStyle/>
          <a:p>
            <a:r>
              <a:rPr lang="en-US" sz="3600" b="1" dirty="0" smtClean="0">
                <a:ln>
                  <a:solidFill>
                    <a:schemeClr val="tx1"/>
                  </a:solidFill>
                </a:ln>
                <a:solidFill>
                  <a:srgbClr val="9A6000"/>
                </a:solidFill>
                <a:effectLst>
                  <a:glow rad="101600">
                    <a:schemeClr val="bg1">
                      <a:alpha val="60000"/>
                    </a:schemeClr>
                  </a:glow>
                </a:effectLst>
              </a:rPr>
              <a:t>Matthew 23:11</a:t>
            </a:r>
            <a:endParaRPr lang="en-US" sz="3600" b="1" dirty="0">
              <a:ln>
                <a:solidFill>
                  <a:schemeClr val="tx1"/>
                </a:solidFill>
              </a:ln>
              <a:solidFill>
                <a:srgbClr val="9A6000"/>
              </a:solidFill>
              <a:effectLst>
                <a:glow rad="101600">
                  <a:schemeClr val="bg1">
                    <a:alpha val="60000"/>
                  </a:schemeClr>
                </a:glow>
              </a:effectLst>
            </a:endParaRPr>
          </a:p>
        </p:txBody>
      </p:sp>
      <p:pic>
        <p:nvPicPr>
          <p:cNvPr id="11" name="Picture 10"/>
          <p:cNvPicPr>
            <a:picLocks/>
          </p:cNvPicPr>
          <p:nvPr/>
        </p:nvPicPr>
        <p:blipFill rotWithShape="1">
          <a:blip r:embed="rId2" cstate="print">
            <a:clrChange>
              <a:clrFrom>
                <a:srgbClr val="FFFDFC"/>
              </a:clrFrom>
              <a:clrTo>
                <a:srgbClr val="FFFDFC">
                  <a:alpha val="0"/>
                </a:srgbClr>
              </a:clrTo>
            </a:clrChange>
            <a:extLst>
              <a:ext uri="{28A0092B-C50C-407E-A947-70E740481C1C}">
                <a14:useLocalDpi xmlns:a14="http://schemas.microsoft.com/office/drawing/2010/main" val="0"/>
              </a:ext>
            </a:extLst>
          </a:blip>
          <a:srcRect r="10944" b="11672"/>
          <a:stretch/>
        </p:blipFill>
        <p:spPr>
          <a:xfrm rot="5772633">
            <a:off x="9348854" y="3308490"/>
            <a:ext cx="1346297" cy="2393002"/>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6219388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cBhvr>
                                        <p:cTn id="7" dur="3000" fill="hold"/>
                                        <p:tgtEl>
                                          <p:spTgt spid="8"/>
                                        </p:tgtEl>
                                        <p:attrNameLst>
                                          <p:attrName>ppt_w</p:attrName>
                                        </p:attrNameLst>
                                      </p:cBhvr>
                                      <p:tavLst>
                                        <p:tav tm="0">
                                          <p:val>
                                            <p:fltVal val="0"/>
                                          </p:val>
                                        </p:tav>
                                        <p:tav tm="100000">
                                          <p:val>
                                            <p:strVal val="#ppt_w"/>
                                          </p:val>
                                        </p:tav>
                                      </p:tavLst>
                                    </p:anim>
                                    <p:anim calcmode="lin" valueType="num">
                                      <p:cBhvr>
                                        <p:cTn id="8" dur="3000" fill="hold"/>
                                        <p:tgtEl>
                                          <p:spTgt spid="8"/>
                                        </p:tgtEl>
                                        <p:attrNameLst>
                                          <p:attrName>ppt_h</p:attrName>
                                        </p:attrNameLst>
                                      </p:cBhvr>
                                      <p:tavLst>
                                        <p:tav tm="0">
                                          <p:val>
                                            <p:fltVal val="0"/>
                                          </p:val>
                                        </p:tav>
                                        <p:tav tm="100000">
                                          <p:val>
                                            <p:strVal val="#ppt_h"/>
                                          </p:val>
                                        </p:tav>
                                      </p:tavLst>
                                    </p:anim>
                                    <p:animEffect transition="in" filter="fade">
                                      <p:cBhvr>
                                        <p:cTn id="9" dur="3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heel(1)">
                                      <p:cBhvr>
                                        <p:cTn id="1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68284" y="6274973"/>
            <a:ext cx="3666838" cy="369332"/>
          </a:xfrm>
          <a:prstGeom prst="rect">
            <a:avLst/>
          </a:prstGeom>
          <a:noFill/>
        </p:spPr>
        <p:txBody>
          <a:bodyPr wrap="none" rtlCol="0">
            <a:spAutoFit/>
          </a:bodyPr>
          <a:lstStyle/>
          <a:p>
            <a:pPr algn="r"/>
            <a:r>
              <a:rPr lang="en-US" b="1" dirty="0" smtClean="0">
                <a:effectLst>
                  <a:glow rad="152400">
                    <a:schemeClr val="bg1">
                      <a:alpha val="60000"/>
                    </a:schemeClr>
                  </a:glow>
                </a:effectLst>
              </a:rPr>
              <a:t>1- We must become as little children</a:t>
            </a:r>
            <a:endParaRPr lang="en-US" b="1" dirty="0">
              <a:effectLst>
                <a:glow rad="152400">
                  <a:schemeClr val="bg1">
                    <a:alpha val="60000"/>
                  </a:schemeClr>
                </a:glow>
              </a:effectLst>
            </a:endParaRPr>
          </a:p>
        </p:txBody>
      </p:sp>
      <p:sp>
        <p:nvSpPr>
          <p:cNvPr id="4" name="TextBox 3"/>
          <p:cNvSpPr txBox="1"/>
          <p:nvPr/>
        </p:nvSpPr>
        <p:spPr>
          <a:xfrm>
            <a:off x="1020417" y="132521"/>
            <a:ext cx="2232342" cy="646331"/>
          </a:xfrm>
          <a:prstGeom prst="rect">
            <a:avLst/>
          </a:prstGeom>
          <a:noFill/>
        </p:spPr>
        <p:txBody>
          <a:bodyPr wrap="none" rtlCol="0">
            <a:spAutoFit/>
          </a:bodyPr>
          <a:lstStyle/>
          <a:p>
            <a:r>
              <a:rPr lang="en-US" b="1" dirty="0" smtClean="0">
                <a:effectLst>
                  <a:glow rad="152400">
                    <a:schemeClr val="bg1">
                      <a:alpha val="60000"/>
                    </a:schemeClr>
                  </a:glow>
                </a:effectLst>
              </a:rPr>
              <a:t>Lesson 14 </a:t>
            </a:r>
          </a:p>
          <a:p>
            <a:r>
              <a:rPr lang="en-US" b="1" dirty="0" smtClean="0">
                <a:effectLst>
                  <a:glow rad="152400">
                    <a:schemeClr val="bg1">
                      <a:alpha val="60000"/>
                    </a:schemeClr>
                  </a:glow>
                </a:effectLst>
              </a:rPr>
              <a:t>Who is my Neighbor?</a:t>
            </a:r>
            <a:endParaRPr lang="en-US" b="1" dirty="0">
              <a:effectLst>
                <a:glow rad="152400">
                  <a:schemeClr val="bg1">
                    <a:alpha val="60000"/>
                  </a:schemeClr>
                </a:glow>
              </a:effectLst>
            </a:endParaRPr>
          </a:p>
        </p:txBody>
      </p:sp>
      <p:sp>
        <p:nvSpPr>
          <p:cNvPr id="2" name="TextBox 1"/>
          <p:cNvSpPr txBox="1"/>
          <p:nvPr/>
        </p:nvSpPr>
        <p:spPr>
          <a:xfrm>
            <a:off x="887506" y="1627094"/>
            <a:ext cx="3362715" cy="646331"/>
          </a:xfrm>
          <a:prstGeom prst="rect">
            <a:avLst/>
          </a:prstGeom>
          <a:noFill/>
        </p:spPr>
        <p:txBody>
          <a:bodyPr wrap="none" rtlCol="0">
            <a:spAutoFit/>
          </a:bodyPr>
          <a:lstStyle/>
          <a:p>
            <a:r>
              <a:rPr lang="en-US" sz="3600" b="1" dirty="0" smtClean="0">
                <a:ln>
                  <a:solidFill>
                    <a:schemeClr val="tx1"/>
                  </a:solidFill>
                </a:ln>
                <a:solidFill>
                  <a:srgbClr val="9A6000"/>
                </a:solidFill>
                <a:effectLst>
                  <a:glow rad="101600">
                    <a:schemeClr val="bg1">
                      <a:alpha val="60000"/>
                    </a:schemeClr>
                  </a:glow>
                </a:effectLst>
              </a:rPr>
              <a:t>Matthew 18: 2-4</a:t>
            </a:r>
            <a:endParaRPr lang="en-US" sz="3600" b="1" dirty="0">
              <a:ln>
                <a:solidFill>
                  <a:schemeClr val="tx1"/>
                </a:solidFill>
              </a:ln>
              <a:solidFill>
                <a:srgbClr val="9A6000"/>
              </a:solidFill>
              <a:effectLst>
                <a:glow rad="101600">
                  <a:schemeClr val="bg1">
                    <a:alpha val="60000"/>
                  </a:schemeClr>
                </a:glow>
              </a:effectLst>
            </a:endParaRPr>
          </a:p>
        </p:txBody>
      </p:sp>
      <p:sp>
        <p:nvSpPr>
          <p:cNvPr id="5" name="Rectangle 4"/>
          <p:cNvSpPr/>
          <p:nvPr/>
        </p:nvSpPr>
        <p:spPr>
          <a:xfrm>
            <a:off x="1394011" y="2273425"/>
            <a:ext cx="7198660" cy="3539430"/>
          </a:xfrm>
          <a:prstGeom prst="rect">
            <a:avLst/>
          </a:prstGeom>
        </p:spPr>
        <p:txBody>
          <a:bodyPr wrap="square">
            <a:spAutoFit/>
          </a:bodyPr>
          <a:lstStyle/>
          <a:p>
            <a:r>
              <a:rPr lang="en-US" sz="2800" b="1" baseline="30000" dirty="0" smtClean="0">
                <a:solidFill>
                  <a:schemeClr val="accent2">
                    <a:lumMod val="75000"/>
                  </a:schemeClr>
                </a:solidFill>
                <a:effectLst>
                  <a:glow rad="101600">
                    <a:schemeClr val="bg1">
                      <a:alpha val="60000"/>
                    </a:schemeClr>
                  </a:glow>
                </a:effectLst>
              </a:rPr>
              <a:t>2 </a:t>
            </a:r>
            <a:r>
              <a:rPr lang="en-US" sz="2800" b="1" dirty="0" smtClean="0">
                <a:solidFill>
                  <a:schemeClr val="accent2">
                    <a:lumMod val="75000"/>
                  </a:schemeClr>
                </a:solidFill>
                <a:effectLst>
                  <a:glow rad="101600">
                    <a:schemeClr val="bg1">
                      <a:alpha val="60000"/>
                    </a:schemeClr>
                  </a:glow>
                </a:effectLst>
              </a:rPr>
              <a:t>And Jesus called a little child unto him, and set him in the midst of them,</a:t>
            </a:r>
          </a:p>
          <a:p>
            <a:r>
              <a:rPr lang="en-US" sz="2800" b="1" baseline="30000" dirty="0" smtClean="0">
                <a:solidFill>
                  <a:schemeClr val="accent2">
                    <a:lumMod val="75000"/>
                  </a:schemeClr>
                </a:solidFill>
                <a:effectLst>
                  <a:glow rad="101600">
                    <a:schemeClr val="bg1">
                      <a:alpha val="60000"/>
                    </a:schemeClr>
                  </a:glow>
                </a:effectLst>
              </a:rPr>
              <a:t>3 </a:t>
            </a:r>
            <a:r>
              <a:rPr lang="en-US" sz="2800" b="1" dirty="0" smtClean="0">
                <a:solidFill>
                  <a:schemeClr val="accent2">
                    <a:lumMod val="75000"/>
                  </a:schemeClr>
                </a:solidFill>
                <a:effectLst>
                  <a:glow rad="101600">
                    <a:schemeClr val="bg1">
                      <a:alpha val="60000"/>
                    </a:schemeClr>
                  </a:glow>
                </a:effectLst>
              </a:rPr>
              <a:t>And said, Verily I say unto you, Except ye be converted, and become as little children, ye shall not enter into the kingdom of heaven.</a:t>
            </a:r>
          </a:p>
          <a:p>
            <a:r>
              <a:rPr lang="en-US" sz="2800" b="1" baseline="30000" dirty="0" smtClean="0">
                <a:solidFill>
                  <a:schemeClr val="accent2">
                    <a:lumMod val="75000"/>
                  </a:schemeClr>
                </a:solidFill>
                <a:effectLst>
                  <a:glow rad="101600">
                    <a:schemeClr val="bg1">
                      <a:alpha val="60000"/>
                    </a:schemeClr>
                  </a:glow>
                </a:effectLst>
              </a:rPr>
              <a:t>4 </a:t>
            </a:r>
            <a:r>
              <a:rPr lang="en-US" sz="2800" b="1" dirty="0" smtClean="0">
                <a:solidFill>
                  <a:schemeClr val="accent2">
                    <a:lumMod val="75000"/>
                  </a:schemeClr>
                </a:solidFill>
                <a:effectLst>
                  <a:glow rad="101600">
                    <a:schemeClr val="bg1">
                      <a:alpha val="60000"/>
                    </a:schemeClr>
                  </a:glow>
                </a:effectLst>
              </a:rPr>
              <a:t>Whosoever therefore shall humble himself as this little child, the same is greatest in the kingdom of heaven.</a:t>
            </a:r>
            <a:endParaRPr lang="en-US" sz="2800" b="1" dirty="0">
              <a:solidFill>
                <a:schemeClr val="accent2">
                  <a:lumMod val="75000"/>
                </a:schemeClr>
              </a:solidFill>
              <a:effectLst>
                <a:glow rad="101600">
                  <a:schemeClr val="bg1">
                    <a:alpha val="60000"/>
                  </a:schemeClr>
                </a:glow>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4430" y="341909"/>
            <a:ext cx="2974546" cy="3801337"/>
          </a:xfrm>
          <a:prstGeom prst="rect">
            <a:avLst/>
          </a:prstGeom>
          <a:ln>
            <a:solidFill>
              <a:schemeClr val="tx1"/>
            </a:solidFill>
          </a:ln>
          <a:effectLst>
            <a:outerShdw blurRad="292100" dist="139700" dir="2700000" algn="tl" rotWithShape="0">
              <a:srgbClr val="333333">
                <a:alpha val="65000"/>
              </a:srgbClr>
            </a:outerShdw>
          </a:effectLst>
        </p:spPr>
      </p:pic>
      <p:pic>
        <p:nvPicPr>
          <p:cNvPr id="7" name="Picture 6"/>
          <p:cNvPicPr>
            <a:picLocks/>
          </p:cNvPicPr>
          <p:nvPr/>
        </p:nvPicPr>
        <p:blipFill rotWithShape="1">
          <a:blip r:embed="rId3" cstate="print">
            <a:clrChange>
              <a:clrFrom>
                <a:srgbClr val="FFFDFC"/>
              </a:clrFrom>
              <a:clrTo>
                <a:srgbClr val="FFFDFC">
                  <a:alpha val="0"/>
                </a:srgbClr>
              </a:clrTo>
            </a:clrChange>
            <a:extLst>
              <a:ext uri="{28A0092B-C50C-407E-A947-70E740481C1C}">
                <a14:useLocalDpi xmlns:a14="http://schemas.microsoft.com/office/drawing/2010/main" val="0"/>
              </a:ext>
            </a:extLst>
          </a:blip>
          <a:srcRect r="10944" b="11672"/>
          <a:stretch/>
        </p:blipFill>
        <p:spPr>
          <a:xfrm rot="5772633">
            <a:off x="5405798" y="3817716"/>
            <a:ext cx="1346297" cy="2393002"/>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41802044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ppt_w</p:attrName>
                                        </p:attrNameLst>
                                      </p:cBhvr>
                                      <p:tavLst>
                                        <p:tav tm="0">
                                          <p:val>
                                            <p:fltVal val="0"/>
                                          </p:val>
                                        </p:tav>
                                        <p:tav tm="100000">
                                          <p:val>
                                            <p:strVal val="#ppt_w"/>
                                          </p:val>
                                        </p:tav>
                                      </p:tavLst>
                                    </p:anim>
                                    <p:anim calcmode="lin" valueType="num">
                                      <p:cBhvr>
                                        <p:cTn id="8" dur="3000" fill="hold"/>
                                        <p:tgtEl>
                                          <p:spTgt spid="6"/>
                                        </p:tgtEl>
                                        <p:attrNameLst>
                                          <p:attrName>ppt_h</p:attrName>
                                        </p:attrNameLst>
                                      </p:cBhvr>
                                      <p:tavLst>
                                        <p:tav tm="0">
                                          <p:val>
                                            <p:fltVal val="0"/>
                                          </p:val>
                                        </p:tav>
                                        <p:tav tm="100000">
                                          <p:val>
                                            <p:strVal val="#ppt_h"/>
                                          </p:val>
                                        </p:tav>
                                      </p:tavLst>
                                    </p:anim>
                                    <p:animEffect transition="in" filter="fade">
                                      <p:cBhvr>
                                        <p:cTn id="9" dur="3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68284" y="6274973"/>
            <a:ext cx="3666838" cy="369332"/>
          </a:xfrm>
          <a:prstGeom prst="rect">
            <a:avLst/>
          </a:prstGeom>
          <a:noFill/>
        </p:spPr>
        <p:txBody>
          <a:bodyPr wrap="none" rtlCol="0">
            <a:spAutoFit/>
          </a:bodyPr>
          <a:lstStyle/>
          <a:p>
            <a:pPr algn="r"/>
            <a:r>
              <a:rPr lang="en-US" b="1" dirty="0" smtClean="0">
                <a:effectLst>
                  <a:glow rad="152400">
                    <a:schemeClr val="bg1">
                      <a:alpha val="60000"/>
                    </a:schemeClr>
                  </a:glow>
                </a:effectLst>
              </a:rPr>
              <a:t>1- We must become as little children</a:t>
            </a:r>
            <a:endParaRPr lang="en-US" b="1" dirty="0">
              <a:effectLst>
                <a:glow rad="152400">
                  <a:schemeClr val="bg1">
                    <a:alpha val="60000"/>
                  </a:schemeClr>
                </a:glow>
              </a:effectLst>
            </a:endParaRPr>
          </a:p>
        </p:txBody>
      </p:sp>
      <p:sp>
        <p:nvSpPr>
          <p:cNvPr id="4" name="TextBox 3"/>
          <p:cNvSpPr txBox="1"/>
          <p:nvPr/>
        </p:nvSpPr>
        <p:spPr>
          <a:xfrm>
            <a:off x="1020417" y="132521"/>
            <a:ext cx="2232342" cy="646331"/>
          </a:xfrm>
          <a:prstGeom prst="rect">
            <a:avLst/>
          </a:prstGeom>
          <a:noFill/>
        </p:spPr>
        <p:txBody>
          <a:bodyPr wrap="none" rtlCol="0">
            <a:spAutoFit/>
          </a:bodyPr>
          <a:lstStyle/>
          <a:p>
            <a:r>
              <a:rPr lang="en-US" b="1" dirty="0" smtClean="0">
                <a:effectLst>
                  <a:glow rad="152400">
                    <a:schemeClr val="bg1">
                      <a:alpha val="60000"/>
                    </a:schemeClr>
                  </a:glow>
                </a:effectLst>
              </a:rPr>
              <a:t>Lesson 14 </a:t>
            </a:r>
          </a:p>
          <a:p>
            <a:r>
              <a:rPr lang="en-US" b="1" dirty="0" smtClean="0">
                <a:effectLst>
                  <a:glow rad="152400">
                    <a:schemeClr val="bg1">
                      <a:alpha val="60000"/>
                    </a:schemeClr>
                  </a:glow>
                </a:effectLst>
              </a:rPr>
              <a:t>Who is my Neighbor?</a:t>
            </a:r>
            <a:endParaRPr lang="en-US" b="1" dirty="0">
              <a:effectLst>
                <a:glow rad="152400">
                  <a:schemeClr val="bg1">
                    <a:alpha val="60000"/>
                  </a:schemeClr>
                </a:glow>
              </a:effectLst>
            </a:endParaRPr>
          </a:p>
        </p:txBody>
      </p:sp>
      <p:sp>
        <p:nvSpPr>
          <p:cNvPr id="2" name="TextBox 1"/>
          <p:cNvSpPr txBox="1"/>
          <p:nvPr/>
        </p:nvSpPr>
        <p:spPr>
          <a:xfrm>
            <a:off x="887506" y="1627094"/>
            <a:ext cx="2987613" cy="646331"/>
          </a:xfrm>
          <a:prstGeom prst="rect">
            <a:avLst/>
          </a:prstGeom>
          <a:noFill/>
        </p:spPr>
        <p:txBody>
          <a:bodyPr wrap="none" rtlCol="0">
            <a:spAutoFit/>
          </a:bodyPr>
          <a:lstStyle/>
          <a:p>
            <a:r>
              <a:rPr lang="en-US" sz="3600" b="1" dirty="0" smtClean="0">
                <a:ln>
                  <a:solidFill>
                    <a:schemeClr val="tx1"/>
                  </a:solidFill>
                </a:ln>
                <a:solidFill>
                  <a:srgbClr val="9A6000"/>
                </a:solidFill>
                <a:effectLst>
                  <a:glow rad="101600">
                    <a:schemeClr val="bg1">
                      <a:alpha val="60000"/>
                    </a:schemeClr>
                  </a:glow>
                </a:effectLst>
              </a:rPr>
              <a:t>Matthew 18: 6</a:t>
            </a:r>
            <a:endParaRPr lang="en-US" sz="3600" b="1" dirty="0">
              <a:ln>
                <a:solidFill>
                  <a:schemeClr val="tx1"/>
                </a:solidFill>
              </a:ln>
              <a:solidFill>
                <a:srgbClr val="9A6000"/>
              </a:solidFill>
              <a:effectLst>
                <a:glow rad="101600">
                  <a:schemeClr val="bg1">
                    <a:alpha val="60000"/>
                  </a:schemeClr>
                </a:glow>
              </a:effectLst>
            </a:endParaRPr>
          </a:p>
        </p:txBody>
      </p:sp>
      <p:sp>
        <p:nvSpPr>
          <p:cNvPr id="5" name="Rectangle 4"/>
          <p:cNvSpPr/>
          <p:nvPr/>
        </p:nvSpPr>
        <p:spPr>
          <a:xfrm>
            <a:off x="1394011" y="2273425"/>
            <a:ext cx="7198660" cy="2246769"/>
          </a:xfrm>
          <a:prstGeom prst="rect">
            <a:avLst/>
          </a:prstGeom>
        </p:spPr>
        <p:txBody>
          <a:bodyPr wrap="square">
            <a:spAutoFit/>
          </a:bodyPr>
          <a:lstStyle/>
          <a:p>
            <a:r>
              <a:rPr lang="en-US" sz="2800" b="1" baseline="30000" dirty="0" smtClean="0">
                <a:solidFill>
                  <a:schemeClr val="accent2">
                    <a:lumMod val="75000"/>
                  </a:schemeClr>
                </a:solidFill>
                <a:effectLst>
                  <a:glow rad="101600">
                    <a:schemeClr val="bg1">
                      <a:alpha val="60000"/>
                    </a:schemeClr>
                  </a:glow>
                </a:effectLst>
              </a:rPr>
              <a:t>6 </a:t>
            </a:r>
            <a:r>
              <a:rPr lang="en-US" sz="2800" b="1" dirty="0" smtClean="0">
                <a:solidFill>
                  <a:schemeClr val="accent2">
                    <a:lumMod val="75000"/>
                  </a:schemeClr>
                </a:solidFill>
                <a:effectLst>
                  <a:glow rad="101600">
                    <a:schemeClr val="bg1">
                      <a:alpha val="60000"/>
                    </a:schemeClr>
                  </a:glow>
                </a:effectLst>
              </a:rPr>
              <a:t>But whoso shall offend one of these little ones which believe in me, it were better for him that a millstone were hanged about his neck, and that he were drowned in the depth of the sea.</a:t>
            </a:r>
            <a:endParaRPr lang="en-US" sz="2800" b="1" dirty="0">
              <a:solidFill>
                <a:schemeClr val="accent2">
                  <a:lumMod val="75000"/>
                </a:schemeClr>
              </a:solidFill>
              <a:effectLst>
                <a:glow rad="101600">
                  <a:schemeClr val="bg1">
                    <a:alpha val="60000"/>
                  </a:schemeClr>
                </a:glow>
              </a:effectLst>
            </a:endParaRPr>
          </a:p>
        </p:txBody>
      </p:sp>
      <p:sp>
        <p:nvSpPr>
          <p:cNvPr id="6" name="TextBox 5"/>
          <p:cNvSpPr txBox="1"/>
          <p:nvPr/>
        </p:nvSpPr>
        <p:spPr>
          <a:xfrm>
            <a:off x="2232206" y="5300703"/>
            <a:ext cx="4999574" cy="646331"/>
          </a:xfrm>
          <a:prstGeom prst="rect">
            <a:avLst/>
          </a:prstGeom>
          <a:noFill/>
        </p:spPr>
        <p:txBody>
          <a:bodyPr wrap="none" rtlCol="0">
            <a:spAutoFit/>
          </a:bodyPr>
          <a:lstStyle/>
          <a:p>
            <a:r>
              <a:rPr lang="en-US" sz="3600" b="1" dirty="0" smtClean="0">
                <a:ln>
                  <a:solidFill>
                    <a:schemeClr val="tx1"/>
                  </a:solidFill>
                </a:ln>
                <a:solidFill>
                  <a:srgbClr val="9A6000"/>
                </a:solidFill>
                <a:effectLst>
                  <a:glow rad="101600">
                    <a:schemeClr val="bg1">
                      <a:alpha val="60000"/>
                    </a:schemeClr>
                  </a:glow>
                </a:effectLst>
              </a:rPr>
              <a:t>Matthew 18: 6a footnote</a:t>
            </a:r>
            <a:endParaRPr lang="en-US" sz="3600" b="1" dirty="0">
              <a:ln>
                <a:solidFill>
                  <a:schemeClr val="tx1"/>
                </a:solidFill>
              </a:ln>
              <a:solidFill>
                <a:srgbClr val="9A6000"/>
              </a:solidFill>
              <a:effectLst>
                <a:glow rad="101600">
                  <a:schemeClr val="bg1">
                    <a:alpha val="60000"/>
                  </a:schemeClr>
                </a:glow>
              </a:effectLst>
            </a:endParaRPr>
          </a:p>
        </p:txBody>
      </p:sp>
      <p:sp>
        <p:nvSpPr>
          <p:cNvPr id="7" name="Rectangle 6"/>
          <p:cNvSpPr/>
          <p:nvPr/>
        </p:nvSpPr>
        <p:spPr>
          <a:xfrm>
            <a:off x="3411942" y="5773844"/>
            <a:ext cx="4500284" cy="523220"/>
          </a:xfrm>
          <a:prstGeom prst="rect">
            <a:avLst/>
          </a:prstGeom>
        </p:spPr>
        <p:txBody>
          <a:bodyPr wrap="square">
            <a:spAutoFit/>
          </a:bodyPr>
          <a:lstStyle/>
          <a:p>
            <a:r>
              <a:rPr lang="en-US" sz="2800" b="1" i="1" dirty="0" smtClean="0">
                <a:effectLst>
                  <a:glow rad="139700">
                    <a:schemeClr val="accent1">
                      <a:satMod val="175000"/>
                      <a:alpha val="40000"/>
                    </a:schemeClr>
                  </a:glow>
                </a:effectLst>
              </a:rPr>
              <a:t>Offend = cause to stumble</a:t>
            </a:r>
            <a:endParaRPr lang="en-US" sz="2800" b="1" i="1" dirty="0">
              <a:effectLst>
                <a:glow rad="139700">
                  <a:schemeClr val="accent1">
                    <a:satMod val="175000"/>
                    <a:alpha val="40000"/>
                  </a:schemeClr>
                </a:glow>
              </a:effectLst>
            </a:endParaRPr>
          </a:p>
        </p:txBody>
      </p:sp>
      <p:pic>
        <p:nvPicPr>
          <p:cNvPr id="11" name="Picture 10"/>
          <p:cNvPicPr>
            <a:picLocks/>
          </p:cNvPicPr>
          <p:nvPr/>
        </p:nvPicPr>
        <p:blipFill rotWithShape="1">
          <a:blip r:embed="rId2" cstate="print">
            <a:clrChange>
              <a:clrFrom>
                <a:srgbClr val="FFFDFC"/>
              </a:clrFrom>
              <a:clrTo>
                <a:srgbClr val="FFFDFC">
                  <a:alpha val="0"/>
                </a:srgbClr>
              </a:clrTo>
            </a:clrChange>
            <a:extLst>
              <a:ext uri="{28A0092B-C50C-407E-A947-70E740481C1C}">
                <a14:useLocalDpi xmlns:a14="http://schemas.microsoft.com/office/drawing/2010/main" val="0"/>
              </a:ext>
            </a:extLst>
          </a:blip>
          <a:srcRect r="10944" b="11672"/>
          <a:stretch/>
        </p:blipFill>
        <p:spPr>
          <a:xfrm rot="5772633">
            <a:off x="3898189" y="1275347"/>
            <a:ext cx="1243857" cy="2094076"/>
          </a:xfrm>
          <a:prstGeom prst="rect">
            <a:avLst/>
          </a:prstGeom>
          <a:effectLst>
            <a:glow rad="101600">
              <a:schemeClr val="accent1">
                <a:satMod val="175000"/>
                <a:alpha val="40000"/>
              </a:schemeClr>
            </a:glow>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4430" y="341909"/>
            <a:ext cx="2974546" cy="3801337"/>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877739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par>
                          <p:cTn id="13" fill="hold">
                            <p:stCondLst>
                              <p:cond delay="2000"/>
                            </p:stCondLst>
                            <p:childTnLst>
                              <p:par>
                                <p:cTn id="14" presetID="10" presetClass="entr" presetSubtype="0" fill="hold" grpId="0" nodeType="afterEffect">
                                  <p:stCondLst>
                                    <p:cond delay="25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4430" y="341909"/>
            <a:ext cx="2974546" cy="3801337"/>
          </a:xfrm>
          <a:prstGeom prst="rect">
            <a:avLst/>
          </a:prstGeom>
          <a:ln>
            <a:solidFill>
              <a:schemeClr val="tx1"/>
            </a:solidFill>
          </a:ln>
          <a:effectLst>
            <a:outerShdw blurRad="292100" dist="139700" dir="2700000" algn="tl" rotWithShape="0">
              <a:srgbClr val="333333">
                <a:alpha val="65000"/>
              </a:srgbClr>
            </a:outerShdw>
          </a:effectLst>
        </p:spPr>
      </p:pic>
      <p:sp>
        <p:nvSpPr>
          <p:cNvPr id="3" name="TextBox 2"/>
          <p:cNvSpPr txBox="1"/>
          <p:nvPr/>
        </p:nvSpPr>
        <p:spPr>
          <a:xfrm>
            <a:off x="8268284" y="6274973"/>
            <a:ext cx="3666838" cy="369332"/>
          </a:xfrm>
          <a:prstGeom prst="rect">
            <a:avLst/>
          </a:prstGeom>
          <a:noFill/>
        </p:spPr>
        <p:txBody>
          <a:bodyPr wrap="none" rtlCol="0">
            <a:spAutoFit/>
          </a:bodyPr>
          <a:lstStyle/>
          <a:p>
            <a:pPr algn="r"/>
            <a:r>
              <a:rPr lang="en-US" b="1" dirty="0" smtClean="0">
                <a:effectLst>
                  <a:glow rad="152400">
                    <a:schemeClr val="bg1">
                      <a:alpha val="60000"/>
                    </a:schemeClr>
                  </a:glow>
                </a:effectLst>
              </a:rPr>
              <a:t>1- We must become as little children</a:t>
            </a:r>
            <a:endParaRPr lang="en-US" b="1" dirty="0">
              <a:effectLst>
                <a:glow rad="152400">
                  <a:schemeClr val="bg1">
                    <a:alpha val="60000"/>
                  </a:schemeClr>
                </a:glow>
              </a:effectLst>
            </a:endParaRPr>
          </a:p>
        </p:txBody>
      </p:sp>
      <p:sp>
        <p:nvSpPr>
          <p:cNvPr id="4" name="TextBox 3"/>
          <p:cNvSpPr txBox="1"/>
          <p:nvPr/>
        </p:nvSpPr>
        <p:spPr>
          <a:xfrm>
            <a:off x="1020417" y="132521"/>
            <a:ext cx="2232342" cy="646331"/>
          </a:xfrm>
          <a:prstGeom prst="rect">
            <a:avLst/>
          </a:prstGeom>
          <a:noFill/>
        </p:spPr>
        <p:txBody>
          <a:bodyPr wrap="none" rtlCol="0">
            <a:spAutoFit/>
          </a:bodyPr>
          <a:lstStyle/>
          <a:p>
            <a:r>
              <a:rPr lang="en-US" b="1" dirty="0" smtClean="0">
                <a:effectLst>
                  <a:glow rad="152400">
                    <a:schemeClr val="bg1">
                      <a:alpha val="60000"/>
                    </a:schemeClr>
                  </a:glow>
                </a:effectLst>
              </a:rPr>
              <a:t>Lesson 14 </a:t>
            </a:r>
          </a:p>
          <a:p>
            <a:r>
              <a:rPr lang="en-US" b="1" dirty="0" smtClean="0">
                <a:effectLst>
                  <a:glow rad="152400">
                    <a:schemeClr val="bg1">
                      <a:alpha val="60000"/>
                    </a:schemeClr>
                  </a:glow>
                </a:effectLst>
              </a:rPr>
              <a:t>Who is my Neighbor?</a:t>
            </a:r>
            <a:endParaRPr lang="en-US" b="1" dirty="0">
              <a:effectLst>
                <a:glow rad="152400">
                  <a:schemeClr val="bg1">
                    <a:alpha val="60000"/>
                  </a:schemeClr>
                </a:glow>
              </a:effectLst>
            </a:endParaRPr>
          </a:p>
        </p:txBody>
      </p:sp>
      <p:sp>
        <p:nvSpPr>
          <p:cNvPr id="2" name="TextBox 1"/>
          <p:cNvSpPr txBox="1"/>
          <p:nvPr/>
        </p:nvSpPr>
        <p:spPr>
          <a:xfrm>
            <a:off x="887506" y="1627094"/>
            <a:ext cx="2987613" cy="646331"/>
          </a:xfrm>
          <a:prstGeom prst="rect">
            <a:avLst/>
          </a:prstGeom>
          <a:noFill/>
        </p:spPr>
        <p:txBody>
          <a:bodyPr wrap="none" rtlCol="0">
            <a:spAutoFit/>
          </a:bodyPr>
          <a:lstStyle/>
          <a:p>
            <a:r>
              <a:rPr lang="en-US" sz="3600" b="1" dirty="0" smtClean="0">
                <a:ln>
                  <a:solidFill>
                    <a:schemeClr val="tx1"/>
                  </a:solidFill>
                </a:ln>
                <a:solidFill>
                  <a:srgbClr val="9A6000"/>
                </a:solidFill>
                <a:effectLst>
                  <a:glow rad="101600">
                    <a:schemeClr val="bg1">
                      <a:alpha val="60000"/>
                    </a:schemeClr>
                  </a:glow>
                </a:effectLst>
              </a:rPr>
              <a:t>Matthew 18: 6</a:t>
            </a:r>
            <a:endParaRPr lang="en-US" sz="3600" b="1" dirty="0">
              <a:ln>
                <a:solidFill>
                  <a:schemeClr val="tx1"/>
                </a:solidFill>
              </a:ln>
              <a:solidFill>
                <a:srgbClr val="9A6000"/>
              </a:solidFill>
              <a:effectLst>
                <a:glow rad="101600">
                  <a:schemeClr val="bg1">
                    <a:alpha val="60000"/>
                  </a:schemeClr>
                </a:glow>
              </a:effectLst>
            </a:endParaRPr>
          </a:p>
        </p:txBody>
      </p:sp>
      <p:sp>
        <p:nvSpPr>
          <p:cNvPr id="5" name="Rectangle 4"/>
          <p:cNvSpPr/>
          <p:nvPr/>
        </p:nvSpPr>
        <p:spPr>
          <a:xfrm>
            <a:off x="1394011" y="2273425"/>
            <a:ext cx="7198660" cy="2246769"/>
          </a:xfrm>
          <a:prstGeom prst="rect">
            <a:avLst/>
          </a:prstGeom>
        </p:spPr>
        <p:txBody>
          <a:bodyPr wrap="square">
            <a:spAutoFit/>
          </a:bodyPr>
          <a:lstStyle/>
          <a:p>
            <a:r>
              <a:rPr lang="en-US" sz="2800" b="1" baseline="30000" dirty="0" smtClean="0">
                <a:solidFill>
                  <a:schemeClr val="accent2">
                    <a:lumMod val="75000"/>
                  </a:schemeClr>
                </a:solidFill>
                <a:effectLst>
                  <a:glow rad="101600">
                    <a:schemeClr val="bg1">
                      <a:alpha val="60000"/>
                    </a:schemeClr>
                  </a:glow>
                </a:effectLst>
              </a:rPr>
              <a:t>6 </a:t>
            </a:r>
            <a:r>
              <a:rPr lang="en-US" sz="2800" b="1" dirty="0" smtClean="0">
                <a:solidFill>
                  <a:schemeClr val="accent2">
                    <a:lumMod val="75000"/>
                  </a:schemeClr>
                </a:solidFill>
                <a:effectLst>
                  <a:glow rad="101600">
                    <a:schemeClr val="bg1">
                      <a:alpha val="60000"/>
                    </a:schemeClr>
                  </a:glow>
                </a:effectLst>
              </a:rPr>
              <a:t>But whoso shall offend one of these little ones which believe in me, it were better for him that a millstone were hanged about his neck, and that he were drowned in the depth of the sea.</a:t>
            </a:r>
            <a:endParaRPr lang="en-US" sz="2800" b="1" dirty="0">
              <a:solidFill>
                <a:schemeClr val="accent2">
                  <a:lumMod val="75000"/>
                </a:schemeClr>
              </a:solidFill>
              <a:effectLst>
                <a:glow rad="101600">
                  <a:schemeClr val="bg1">
                    <a:alpha val="60000"/>
                  </a:schemeClr>
                </a:glow>
              </a:effectLst>
            </a:endParaRPr>
          </a:p>
        </p:txBody>
      </p:sp>
      <p:pic>
        <p:nvPicPr>
          <p:cNvPr id="10" name="Picture 9"/>
          <p:cNvPicPr>
            <a:picLocks/>
          </p:cNvPicPr>
          <p:nvPr/>
        </p:nvPicPr>
        <p:blipFill rotWithShape="1">
          <a:blip r:embed="rId3" cstate="print">
            <a:clrChange>
              <a:clrFrom>
                <a:srgbClr val="FFFDFC"/>
              </a:clrFrom>
              <a:clrTo>
                <a:srgbClr val="FFFDFC">
                  <a:alpha val="0"/>
                </a:srgbClr>
              </a:clrTo>
            </a:clrChange>
            <a:extLst>
              <a:ext uri="{28A0092B-C50C-407E-A947-70E740481C1C}">
                <a14:useLocalDpi xmlns:a14="http://schemas.microsoft.com/office/drawing/2010/main" val="0"/>
              </a:ext>
            </a:extLst>
          </a:blip>
          <a:srcRect r="10944" b="11672"/>
          <a:stretch/>
        </p:blipFill>
        <p:spPr>
          <a:xfrm rot="5772633">
            <a:off x="3898189" y="1275347"/>
            <a:ext cx="1243857" cy="2094076"/>
          </a:xfrm>
          <a:prstGeom prst="rect">
            <a:avLst/>
          </a:prstGeom>
          <a:effectLst>
            <a:glow rad="101600">
              <a:schemeClr val="accent1">
                <a:satMod val="175000"/>
                <a:alpha val="40000"/>
              </a:schemeClr>
            </a:glow>
          </a:effectLst>
        </p:spPr>
      </p:pic>
      <p:sp>
        <p:nvSpPr>
          <p:cNvPr id="6" name="TextBox 5"/>
          <p:cNvSpPr txBox="1"/>
          <p:nvPr/>
        </p:nvSpPr>
        <p:spPr>
          <a:xfrm>
            <a:off x="2232206" y="5300703"/>
            <a:ext cx="4999574" cy="646331"/>
          </a:xfrm>
          <a:prstGeom prst="rect">
            <a:avLst/>
          </a:prstGeom>
          <a:noFill/>
        </p:spPr>
        <p:txBody>
          <a:bodyPr wrap="none" rtlCol="0">
            <a:spAutoFit/>
          </a:bodyPr>
          <a:lstStyle/>
          <a:p>
            <a:r>
              <a:rPr lang="en-US" sz="3600" b="1" dirty="0" smtClean="0">
                <a:ln>
                  <a:solidFill>
                    <a:schemeClr val="tx1"/>
                  </a:solidFill>
                </a:ln>
                <a:solidFill>
                  <a:srgbClr val="9A6000"/>
                </a:solidFill>
                <a:effectLst>
                  <a:glow rad="101600">
                    <a:schemeClr val="bg1">
                      <a:alpha val="60000"/>
                    </a:schemeClr>
                  </a:glow>
                </a:effectLst>
              </a:rPr>
              <a:t>Matthew 18: 6a footnote</a:t>
            </a:r>
            <a:endParaRPr lang="en-US" sz="3600" b="1" dirty="0">
              <a:ln>
                <a:solidFill>
                  <a:schemeClr val="tx1"/>
                </a:solidFill>
              </a:ln>
              <a:solidFill>
                <a:srgbClr val="9A6000"/>
              </a:solidFill>
              <a:effectLst>
                <a:glow rad="101600">
                  <a:schemeClr val="bg1">
                    <a:alpha val="60000"/>
                  </a:schemeClr>
                </a:glow>
              </a:effectLst>
            </a:endParaRPr>
          </a:p>
        </p:txBody>
      </p:sp>
      <p:sp>
        <p:nvSpPr>
          <p:cNvPr id="7" name="Rectangle 6"/>
          <p:cNvSpPr/>
          <p:nvPr/>
        </p:nvSpPr>
        <p:spPr>
          <a:xfrm>
            <a:off x="3411942" y="5773844"/>
            <a:ext cx="4500284" cy="523220"/>
          </a:xfrm>
          <a:prstGeom prst="rect">
            <a:avLst/>
          </a:prstGeom>
        </p:spPr>
        <p:txBody>
          <a:bodyPr wrap="square">
            <a:spAutoFit/>
          </a:bodyPr>
          <a:lstStyle/>
          <a:p>
            <a:r>
              <a:rPr lang="en-US" sz="2800" b="1" i="1" dirty="0">
                <a:effectLst>
                  <a:glow rad="139700">
                    <a:schemeClr val="accent1">
                      <a:satMod val="175000"/>
                      <a:alpha val="40000"/>
                    </a:schemeClr>
                  </a:glow>
                </a:effectLst>
              </a:rPr>
              <a:t>Offend = cause to stumble</a:t>
            </a:r>
          </a:p>
        </p:txBody>
      </p:sp>
      <p:sp>
        <p:nvSpPr>
          <p:cNvPr id="8" name="Rectangle 7"/>
          <p:cNvSpPr/>
          <p:nvPr/>
        </p:nvSpPr>
        <p:spPr>
          <a:xfrm>
            <a:off x="931265" y="3175727"/>
            <a:ext cx="10679470" cy="2562176"/>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wrap="square">
            <a:spAutoFit/>
          </a:bodyPr>
          <a:lstStyle/>
          <a:p>
            <a:pPr marL="457200" marR="0">
              <a:lnSpc>
                <a:spcPct val="107000"/>
              </a:lnSpc>
              <a:spcBef>
                <a:spcPts val="0"/>
              </a:spcBef>
              <a:spcAft>
                <a:spcPts val="0"/>
              </a:spcAft>
            </a:pPr>
            <a:r>
              <a:rPr lang="en-US" dirty="0" smtClean="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Elder M. Russell Ballard stated:</a:t>
            </a:r>
          </a:p>
          <a:p>
            <a:pPr marL="457200" marR="0">
              <a:lnSpc>
                <a:spcPct val="107000"/>
              </a:lnSpc>
              <a:spcBef>
                <a:spcPts val="0"/>
              </a:spcBef>
              <a:spcAft>
                <a:spcPts val="0"/>
              </a:spcAft>
            </a:pPr>
            <a:r>
              <a:rPr lang="en-US" sz="2400" i="1" dirty="0" smtClean="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“We hear disturbing reports</a:t>
            </a:r>
          </a:p>
          <a:p>
            <a:pPr marL="457200" marR="0">
              <a:lnSpc>
                <a:spcPct val="107000"/>
              </a:lnSpc>
              <a:spcBef>
                <a:spcPts val="0"/>
              </a:spcBef>
              <a:spcAft>
                <a:spcPts val="0"/>
              </a:spcAft>
            </a:pPr>
            <a:r>
              <a:rPr lang="en-US" sz="2400" i="1" dirty="0" smtClean="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of parents or guardians who are</a:t>
            </a:r>
          </a:p>
          <a:p>
            <a:pPr marL="457200" marR="0">
              <a:lnSpc>
                <a:spcPct val="107000"/>
              </a:lnSpc>
              <a:spcBef>
                <a:spcPts val="0"/>
              </a:spcBef>
              <a:spcAft>
                <a:spcPts val="0"/>
              </a:spcAft>
            </a:pPr>
            <a:r>
              <a:rPr lang="en-US" sz="2400" i="1" dirty="0" smtClean="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so far removed from the Spirit of Christ that they abuse children. Whether this abuse is physical, verbal, or the less evident but equally severe emotional abuse, it is an abomination and a serious offense to God” </a:t>
            </a:r>
          </a:p>
          <a:p>
            <a:pPr marL="457200" marR="0" algn="r">
              <a:lnSpc>
                <a:spcPct val="107000"/>
              </a:lnSpc>
              <a:spcBef>
                <a:spcPts val="0"/>
              </a:spcBef>
              <a:spcAft>
                <a:spcPts val="0"/>
              </a:spcAft>
            </a:pPr>
            <a:r>
              <a:rPr lang="en-US" sz="1200" dirty="0" smtClean="0">
                <a:solidFill>
                  <a:srgbClr val="333333"/>
                </a:solidFill>
                <a:effectLst>
                  <a:glow rad="101600">
                    <a:schemeClr val="bg1">
                      <a:alpha val="60000"/>
                    </a:schemeClr>
                  </a:glow>
                </a:effectLst>
                <a:latin typeface="Arial" panose="020B0604020202020204" pitchFamily="34" charset="0"/>
                <a:ea typeface="Times New Roman" panose="02020603050405020304" pitchFamily="18" charset="0"/>
                <a:cs typeface="Times New Roman" panose="02020603050405020304" pitchFamily="18" charset="0"/>
              </a:rPr>
              <a:t>(in Conference Report, Apr. 1991, 107; or Ensign, May 1991, 80)</a:t>
            </a:r>
            <a:endParaRPr lang="en-US" sz="1200" dirty="0">
              <a:effectLst>
                <a:glow rad="101600">
                  <a:schemeClr val="bg1">
                    <a:alpha val="6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2043" y="1913069"/>
            <a:ext cx="3509683" cy="233978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9983684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Effect transition="in" filter="fade">
                                      <p:cBhvr>
                                        <p:cTn id="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90579" y="6274973"/>
            <a:ext cx="3244543" cy="369332"/>
          </a:xfrm>
          <a:prstGeom prst="rect">
            <a:avLst/>
          </a:prstGeom>
          <a:noFill/>
        </p:spPr>
        <p:txBody>
          <a:bodyPr wrap="none" rtlCol="0">
            <a:spAutoFit/>
          </a:bodyPr>
          <a:lstStyle/>
          <a:p>
            <a:pPr algn="r"/>
            <a:r>
              <a:rPr lang="en-US" b="1" dirty="0" smtClean="0">
                <a:effectLst>
                  <a:glow rad="152400">
                    <a:schemeClr val="bg1">
                      <a:alpha val="60000"/>
                    </a:schemeClr>
                  </a:glow>
                </a:effectLst>
              </a:rPr>
              <a:t>2- Parable of unmerciful servant</a:t>
            </a:r>
            <a:endParaRPr lang="en-US" b="1" dirty="0">
              <a:effectLst>
                <a:glow rad="152400">
                  <a:schemeClr val="bg1">
                    <a:alpha val="60000"/>
                  </a:schemeClr>
                </a:glow>
              </a:effectLst>
            </a:endParaRPr>
          </a:p>
        </p:txBody>
      </p:sp>
      <p:sp>
        <p:nvSpPr>
          <p:cNvPr id="4" name="TextBox 3"/>
          <p:cNvSpPr txBox="1"/>
          <p:nvPr/>
        </p:nvSpPr>
        <p:spPr>
          <a:xfrm>
            <a:off x="1020417" y="132521"/>
            <a:ext cx="2232342" cy="646331"/>
          </a:xfrm>
          <a:prstGeom prst="rect">
            <a:avLst/>
          </a:prstGeom>
          <a:noFill/>
        </p:spPr>
        <p:txBody>
          <a:bodyPr wrap="none" rtlCol="0">
            <a:spAutoFit/>
          </a:bodyPr>
          <a:lstStyle/>
          <a:p>
            <a:r>
              <a:rPr lang="en-US" b="1" dirty="0" smtClean="0">
                <a:effectLst>
                  <a:glow rad="152400">
                    <a:schemeClr val="bg1">
                      <a:alpha val="60000"/>
                    </a:schemeClr>
                  </a:glow>
                </a:effectLst>
              </a:rPr>
              <a:t>Lesson 14 </a:t>
            </a:r>
          </a:p>
          <a:p>
            <a:r>
              <a:rPr lang="en-US" b="1" dirty="0" smtClean="0">
                <a:effectLst>
                  <a:glow rad="152400">
                    <a:schemeClr val="bg1">
                      <a:alpha val="60000"/>
                    </a:schemeClr>
                  </a:glow>
                </a:effectLst>
              </a:rPr>
              <a:t>Who is my Neighbor?</a:t>
            </a:r>
            <a:endParaRPr lang="en-US" b="1" dirty="0">
              <a:effectLst>
                <a:glow rad="152400">
                  <a:schemeClr val="bg1">
                    <a:alpha val="60000"/>
                  </a:schemeClr>
                </a:glow>
              </a:effectLst>
            </a:endParaRPr>
          </a:p>
        </p:txBody>
      </p:sp>
      <p:sp>
        <p:nvSpPr>
          <p:cNvPr id="2" name="Rectangle 1"/>
          <p:cNvSpPr/>
          <p:nvPr/>
        </p:nvSpPr>
        <p:spPr>
          <a:xfrm>
            <a:off x="1420906" y="2416006"/>
            <a:ext cx="6096000" cy="1815882"/>
          </a:xfrm>
          <a:prstGeom prst="rect">
            <a:avLst/>
          </a:prstGeom>
        </p:spPr>
        <p:txBody>
          <a:bodyPr>
            <a:spAutoFit/>
          </a:bodyPr>
          <a:lstStyle/>
          <a:p>
            <a:r>
              <a:rPr lang="en-US" sz="2800" b="1" baseline="30000" dirty="0" smtClean="0">
                <a:solidFill>
                  <a:schemeClr val="accent2">
                    <a:lumMod val="75000"/>
                  </a:schemeClr>
                </a:solidFill>
                <a:effectLst>
                  <a:glow rad="101600">
                    <a:schemeClr val="bg1">
                      <a:alpha val="60000"/>
                    </a:schemeClr>
                  </a:glow>
                </a:effectLst>
              </a:rPr>
              <a:t>15 </a:t>
            </a:r>
            <a:r>
              <a:rPr lang="en-US" sz="2800" b="1" dirty="0" smtClean="0">
                <a:solidFill>
                  <a:schemeClr val="accent2">
                    <a:lumMod val="75000"/>
                  </a:schemeClr>
                </a:solidFill>
                <a:effectLst>
                  <a:glow rad="101600">
                    <a:schemeClr val="bg1">
                      <a:alpha val="60000"/>
                    </a:schemeClr>
                  </a:glow>
                </a:effectLst>
              </a:rPr>
              <a:t>Moreover if thy brother shall trespass against thee, go and tell him his fault between thee and him alone: if he shall hear thee, thou hast gained thy brother.</a:t>
            </a:r>
            <a:endParaRPr lang="en-US" sz="2800" b="1" dirty="0">
              <a:solidFill>
                <a:schemeClr val="accent2">
                  <a:lumMod val="75000"/>
                </a:schemeClr>
              </a:solidFill>
              <a:effectLst>
                <a:glow rad="101600">
                  <a:schemeClr val="bg1">
                    <a:alpha val="60000"/>
                  </a:schemeClr>
                </a:glow>
              </a:effectLst>
            </a:endParaRPr>
          </a:p>
        </p:txBody>
      </p:sp>
      <p:sp>
        <p:nvSpPr>
          <p:cNvPr id="5" name="TextBox 4"/>
          <p:cNvSpPr txBox="1"/>
          <p:nvPr/>
        </p:nvSpPr>
        <p:spPr>
          <a:xfrm>
            <a:off x="887506" y="1627094"/>
            <a:ext cx="3221651" cy="646331"/>
          </a:xfrm>
          <a:prstGeom prst="rect">
            <a:avLst/>
          </a:prstGeom>
          <a:noFill/>
        </p:spPr>
        <p:txBody>
          <a:bodyPr wrap="none" rtlCol="0">
            <a:spAutoFit/>
          </a:bodyPr>
          <a:lstStyle/>
          <a:p>
            <a:r>
              <a:rPr lang="en-US" sz="3600" b="1" dirty="0" smtClean="0">
                <a:ln>
                  <a:solidFill>
                    <a:schemeClr val="tx1"/>
                  </a:solidFill>
                </a:ln>
                <a:solidFill>
                  <a:srgbClr val="9A6000"/>
                </a:solidFill>
                <a:effectLst>
                  <a:glow rad="101600">
                    <a:schemeClr val="bg1">
                      <a:alpha val="60000"/>
                    </a:schemeClr>
                  </a:glow>
                </a:effectLst>
              </a:rPr>
              <a:t>Matthew 18: 15</a:t>
            </a:r>
            <a:endParaRPr lang="en-US" sz="3600" b="1" dirty="0">
              <a:ln>
                <a:solidFill>
                  <a:schemeClr val="tx1"/>
                </a:solidFill>
              </a:ln>
              <a:solidFill>
                <a:srgbClr val="9A6000"/>
              </a:solidFill>
              <a:effectLst>
                <a:glow rad="101600">
                  <a:schemeClr val="bg1">
                    <a:alpha val="60000"/>
                  </a:schemeClr>
                </a:glow>
              </a:effectLst>
            </a:endParaRPr>
          </a:p>
        </p:txBody>
      </p:sp>
      <p:pic>
        <p:nvPicPr>
          <p:cNvPr id="6" name="Picture 5"/>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7212" r="17140"/>
          <a:stretch/>
        </p:blipFill>
        <p:spPr>
          <a:xfrm>
            <a:off x="9380179" y="368425"/>
            <a:ext cx="2501153" cy="3810000"/>
          </a:xfrm>
          <a:prstGeom prst="rect">
            <a:avLst/>
          </a:prstGeom>
          <a:effectLst>
            <a:glow rad="101600">
              <a:schemeClr val="bg1">
                <a:alpha val="60000"/>
              </a:schemeClr>
            </a:glow>
          </a:effectLst>
        </p:spPr>
      </p:pic>
      <p:sp>
        <p:nvSpPr>
          <p:cNvPr id="7" name="TextBox 6"/>
          <p:cNvSpPr txBox="1"/>
          <p:nvPr/>
        </p:nvSpPr>
        <p:spPr>
          <a:xfrm rot="21144492">
            <a:off x="4373243" y="4628295"/>
            <a:ext cx="4347434" cy="923330"/>
          </a:xfrm>
          <a:prstGeom prst="rect">
            <a:avLst/>
          </a:prstGeom>
          <a:noFill/>
        </p:spPr>
        <p:txBody>
          <a:bodyPr wrap="square" rtlCol="0">
            <a:spAutoFit/>
          </a:bodyPr>
          <a:lstStyle>
            <a:defPPr>
              <a:defRPr lang="en-US"/>
            </a:defPPr>
            <a:lvl1pPr>
              <a:defRPr sz="5400">
                <a:ln>
                  <a:solidFill>
                    <a:schemeClr val="bg1"/>
                  </a:solidFill>
                </a:ln>
                <a:solidFill>
                  <a:srgbClr val="FF0000"/>
                </a:solidFill>
                <a:effectLst>
                  <a:glow rad="152400">
                    <a:schemeClr val="accent2">
                      <a:lumMod val="50000"/>
                      <a:alpha val="60000"/>
                    </a:schemeClr>
                  </a:glow>
                </a:effectLst>
                <a:latin typeface="Brush Script Std" panose="03060802040607070404" pitchFamily="66" charset="0"/>
              </a:defRPr>
            </a:lvl1pPr>
          </a:lstStyle>
          <a:p>
            <a:r>
              <a:rPr lang="en-US" b="1" dirty="0" smtClean="0">
                <a:latin typeface="Brush Script MT" panose="03060802040406070304" pitchFamily="66" charset="0"/>
              </a:rPr>
              <a:t>Good practice???</a:t>
            </a:r>
            <a:endParaRPr lang="en-US" b="1" dirty="0">
              <a:latin typeface="Brush Script MT" panose="03060802040406070304" pitchFamily="66" charset="0"/>
            </a:endParaRPr>
          </a:p>
        </p:txBody>
      </p:sp>
    </p:spTree>
    <p:extLst>
      <p:ext uri="{BB962C8B-B14F-4D97-AF65-F5344CB8AC3E}">
        <p14:creationId xmlns:p14="http://schemas.microsoft.com/office/powerpoint/2010/main" val="41841802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1178</TotalTime>
  <Words>679</Words>
  <Application>Microsoft Office PowerPoint</Application>
  <PresentationFormat>Widescreen</PresentationFormat>
  <Paragraphs>211</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Times New Roman</vt:lpstr>
      <vt:lpstr>Calibri Light</vt:lpstr>
      <vt:lpstr>Arial</vt:lpstr>
      <vt:lpstr>Brush Script MT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Granite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Roberts, Dennis N</dc:creator>
  <cp:lastModifiedBy>Roberts, Dennis N</cp:lastModifiedBy>
  <cp:revision>104</cp:revision>
  <dcterms:created xsi:type="dcterms:W3CDTF">2015-03-22T20:14:18Z</dcterms:created>
  <dcterms:modified xsi:type="dcterms:W3CDTF">2015-03-30T20:04:53Z</dcterms:modified>
</cp:coreProperties>
</file>