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58" r:id="rId4"/>
    <p:sldId id="370" r:id="rId5"/>
    <p:sldId id="371" r:id="rId6"/>
    <p:sldId id="372" r:id="rId7"/>
    <p:sldId id="373" r:id="rId8"/>
    <p:sldId id="374" r:id="rId9"/>
    <p:sldId id="375" r:id="rId10"/>
    <p:sldId id="376" r:id="rId11"/>
    <p:sldId id="378" r:id="rId12"/>
    <p:sldId id="379" r:id="rId13"/>
    <p:sldId id="377" r:id="rId14"/>
    <p:sldId id="380" r:id="rId15"/>
    <p:sldId id="381" r:id="rId16"/>
    <p:sldId id="382" r:id="rId17"/>
    <p:sldId id="383" r:id="rId18"/>
    <p:sldId id="384" r:id="rId19"/>
    <p:sldId id="385" r:id="rId20"/>
    <p:sldId id="386" r:id="rId21"/>
    <p:sldId id="387" r:id="rId22"/>
    <p:sldId id="388" r:id="rId23"/>
    <p:sldId id="389" r:id="rId24"/>
    <p:sldId id="390" r:id="rId25"/>
    <p:sldId id="391" r:id="rId26"/>
    <p:sldId id="392" r:id="rId27"/>
    <p:sldId id="393" r:id="rId28"/>
    <p:sldId id="394" r:id="rId29"/>
    <p:sldId id="395" r:id="rId30"/>
    <p:sldId id="396" r:id="rId31"/>
    <p:sldId id="397" r:id="rId32"/>
    <p:sldId id="334" r:id="rId33"/>
    <p:sldId id="290" r:id="rId34"/>
    <p:sldId id="30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1F1F"/>
    <a:srgbClr val="666633"/>
    <a:srgbClr val="FF9966"/>
    <a:srgbClr val="626053"/>
    <a:srgbClr val="009A46"/>
    <a:srgbClr val="7B351F"/>
    <a:srgbClr val="663333"/>
    <a:srgbClr val="990000"/>
    <a:srgbClr val="FFE07D"/>
    <a:srgbClr val="FF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19" autoAdjust="0"/>
    <p:restoredTop sz="93091" autoAdjust="0"/>
  </p:normalViewPr>
  <p:slideViewPr>
    <p:cSldViewPr snapToGrid="0">
      <p:cViewPr varScale="1">
        <p:scale>
          <a:sx n="84" d="100"/>
          <a:sy n="84" d="100"/>
        </p:scale>
        <p:origin x="1152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47C98-D8DC-405D-BC82-477918E9B3A2}" type="datetimeFigureOut">
              <a:rPr lang="en-US" smtClean="0"/>
              <a:t>1/28/2015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6A2A2-30FD-4F8C-AC5A-E7199ECEA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68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solidFill>
                  <a:srgbClr val="33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43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10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36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6000" b="1">
                <a:solidFill>
                  <a:srgbClr val="33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14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 b="1">
                <a:solidFill>
                  <a:srgbClr val="33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35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6000" b="1">
                <a:solidFill>
                  <a:srgbClr val="33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/>
          </a:bodyPr>
          <a:lstStyle>
            <a:lvl1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>
            <a:normAutofit/>
          </a:bodyPr>
          <a:lstStyle>
            <a:lvl1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86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666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2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55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0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19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8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9D6DE-9BCB-48C2-9682-789BC5B5618B}" type="datetimeFigureOut">
              <a:rPr lang="en-US" smtClean="0"/>
              <a:t>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6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lds.org/media-library/images?lang=eng" TargetMode="External"/><Relationship Id="rId4" Type="http://schemas.openxmlformats.org/officeDocument/2006/relationships/hyperlink" Target="http://creativecommons.org/licenses/by-nc-sa/4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96131"/>
            <a:ext cx="7772400" cy="2387600"/>
          </a:xfrm>
        </p:spPr>
        <p:txBody>
          <a:bodyPr/>
          <a:lstStyle/>
          <a:p>
            <a:r>
              <a:rPr lang="en-US" dirty="0"/>
              <a:t>Gospel </a:t>
            </a:r>
            <a:r>
              <a:rPr lang="en-US" dirty="0" smtClean="0"/>
              <a:t>Doctrine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</a:t>
            </a:r>
            <a:r>
              <a:rPr lang="en-US" dirty="0" smtClean="0"/>
              <a:t>2: “My Soul Doth Magnify the Lord”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9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John’s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John would </a:t>
            </a:r>
            <a:r>
              <a:rPr lang="en-US" dirty="0" smtClean="0">
                <a:solidFill>
                  <a:srgbClr val="7B1F1F"/>
                </a:solidFill>
              </a:rPr>
              <a:t>“turn [many people] to the Lord their God” </a:t>
            </a:r>
            <a:r>
              <a:rPr lang="en-US" dirty="0" smtClean="0"/>
              <a:t>–</a:t>
            </a:r>
            <a:r>
              <a:rPr lang="en-US" i="1" dirty="0" smtClean="0"/>
              <a:t>Luke 1:16</a:t>
            </a:r>
          </a:p>
          <a:p>
            <a:r>
              <a:rPr lang="en-US" dirty="0" smtClean="0"/>
              <a:t>He would </a:t>
            </a:r>
            <a:r>
              <a:rPr lang="en-US" dirty="0" smtClean="0">
                <a:solidFill>
                  <a:srgbClr val="7B1F1F"/>
                </a:solidFill>
              </a:rPr>
              <a:t>“turn the hearts of the fathers to the children.”</a:t>
            </a:r>
            <a:r>
              <a:rPr lang="en-US" dirty="0" smtClean="0"/>
              <a:t> –</a:t>
            </a:r>
            <a:r>
              <a:rPr lang="en-US" i="1" dirty="0" smtClean="0"/>
              <a:t>Luke 1:17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402" y="1690691"/>
            <a:ext cx="3338948" cy="446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81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John’s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John would </a:t>
            </a:r>
            <a:r>
              <a:rPr lang="en-US" dirty="0" smtClean="0">
                <a:solidFill>
                  <a:srgbClr val="7B1F1F"/>
                </a:solidFill>
              </a:rPr>
              <a:t>“turn the disobedient to the wisdom of the Just” </a:t>
            </a:r>
            <a:r>
              <a:rPr lang="en-US" dirty="0" smtClean="0"/>
              <a:t>–</a:t>
            </a:r>
            <a:r>
              <a:rPr lang="en-US" i="1" dirty="0" smtClean="0"/>
              <a:t>Luke 1:17</a:t>
            </a:r>
          </a:p>
          <a:p>
            <a:r>
              <a:rPr lang="en-US" dirty="0" smtClean="0"/>
              <a:t>He would </a:t>
            </a:r>
            <a:r>
              <a:rPr lang="en-US" dirty="0" smtClean="0">
                <a:solidFill>
                  <a:srgbClr val="7B1F1F"/>
                </a:solidFill>
              </a:rPr>
              <a:t>“make ready a people prepared for the Lord.” </a:t>
            </a:r>
            <a:r>
              <a:rPr lang="en-US" dirty="0" smtClean="0"/>
              <a:t>–</a:t>
            </a:r>
            <a:r>
              <a:rPr lang="en-US" i="1" dirty="0" smtClean="0"/>
              <a:t>Luke 1:17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051" y="1825625"/>
            <a:ext cx="36962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32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Zacharias’ 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1640589"/>
          </a:xfrm>
        </p:spPr>
        <p:txBody>
          <a:bodyPr/>
          <a:lstStyle/>
          <a:p>
            <a:r>
              <a:rPr lang="en-US" dirty="0" smtClean="0"/>
              <a:t>Zacharias asked Gabriel for a sign.</a:t>
            </a:r>
          </a:p>
          <a:p>
            <a:r>
              <a:rPr lang="en-US" dirty="0" smtClean="0"/>
              <a:t>Gabriel told him that he would be struck dumb until his words were fulfilled.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064" y="3805645"/>
            <a:ext cx="5905873" cy="280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46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Birth of John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2650" y="1825625"/>
            <a:ext cx="4657061" cy="461770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Elisabeth gives birth. Her neighbors and cousins call the babe Zacharias.</a:t>
            </a:r>
          </a:p>
          <a:p>
            <a:r>
              <a:rPr lang="en-US" dirty="0" smtClean="0"/>
              <a:t>Elisabeth corrects them, </a:t>
            </a:r>
            <a:r>
              <a:rPr lang="en-US" dirty="0" smtClean="0">
                <a:solidFill>
                  <a:srgbClr val="7B1F1F"/>
                </a:solidFill>
              </a:rPr>
              <a:t>“He shall be called John.”</a:t>
            </a:r>
          </a:p>
          <a:p>
            <a:r>
              <a:rPr lang="en-US" dirty="0" smtClean="0"/>
              <a:t>They ask Zacharias who writes, </a:t>
            </a:r>
            <a:r>
              <a:rPr lang="en-US" dirty="0" smtClean="0">
                <a:solidFill>
                  <a:srgbClr val="7B1F1F"/>
                </a:solidFill>
              </a:rPr>
              <a:t>“His name is John.”</a:t>
            </a:r>
          </a:p>
          <a:p>
            <a:r>
              <a:rPr lang="en-US" dirty="0" smtClean="0"/>
              <a:t>Zacharias’ tongue is loosed.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148" y="2170126"/>
            <a:ext cx="3869770" cy="39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98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Zacharias’ Prophecy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3916" y="1825624"/>
            <a:ext cx="4933506" cy="47665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B1F1F"/>
                </a:solidFill>
              </a:rPr>
              <a:t>“And </a:t>
            </a:r>
            <a:r>
              <a:rPr lang="en-US" dirty="0">
                <a:solidFill>
                  <a:srgbClr val="7B1F1F"/>
                </a:solidFill>
              </a:rPr>
              <a:t>thou, child, shalt be called the prophet of the Highest: for thou shalt go before the face of the Lord to prepare his ways;....</a:t>
            </a:r>
          </a:p>
          <a:p>
            <a:pPr marL="0" indent="0">
              <a:buNone/>
            </a:pPr>
            <a:r>
              <a:rPr lang="en-US" dirty="0">
                <a:solidFill>
                  <a:srgbClr val="7B1F1F"/>
                </a:solidFill>
              </a:rPr>
              <a:t>To </a:t>
            </a:r>
            <a:r>
              <a:rPr lang="en-US" b="1" dirty="0">
                <a:solidFill>
                  <a:srgbClr val="7B1F1F"/>
                </a:solidFill>
              </a:rPr>
              <a:t>give light</a:t>
            </a:r>
            <a:r>
              <a:rPr lang="en-US" dirty="0">
                <a:solidFill>
                  <a:srgbClr val="7B1F1F"/>
                </a:solidFill>
              </a:rPr>
              <a:t> to them that sit in darkness and in the shadow of death, </a:t>
            </a:r>
            <a:r>
              <a:rPr lang="en-US" b="1" dirty="0">
                <a:solidFill>
                  <a:srgbClr val="7B1F1F"/>
                </a:solidFill>
              </a:rPr>
              <a:t>to guide </a:t>
            </a:r>
            <a:r>
              <a:rPr lang="en-US" dirty="0">
                <a:solidFill>
                  <a:srgbClr val="7B1F1F"/>
                </a:solidFill>
              </a:rPr>
              <a:t>our feet into the way of peace</a:t>
            </a:r>
            <a:r>
              <a:rPr lang="en-US" dirty="0" smtClean="0">
                <a:solidFill>
                  <a:srgbClr val="7B1F1F"/>
                </a:solidFill>
              </a:rPr>
              <a:t>.”</a:t>
            </a:r>
            <a:endParaRPr lang="en-US" dirty="0">
              <a:solidFill>
                <a:srgbClr val="7B1F1F"/>
              </a:solidFill>
            </a:endParaRP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i="1" dirty="0"/>
              <a:t>Luke 1:76 &amp; 79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422" y="2759654"/>
            <a:ext cx="3678865" cy="28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0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1:6-9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B1F1F"/>
                </a:solidFill>
              </a:rPr>
              <a:t>“There </a:t>
            </a:r>
            <a:r>
              <a:rPr lang="en-US" dirty="0">
                <a:solidFill>
                  <a:srgbClr val="7B1F1F"/>
                </a:solidFill>
              </a:rPr>
              <a:t>was a man sent from God, whose name was John.</a:t>
            </a:r>
          </a:p>
          <a:p>
            <a:pPr marL="0" indent="0">
              <a:buNone/>
            </a:pPr>
            <a:r>
              <a:rPr lang="en-US" dirty="0">
                <a:solidFill>
                  <a:srgbClr val="7B1F1F"/>
                </a:solidFill>
              </a:rPr>
              <a:t>The same came for a witness, to bear witness of </a:t>
            </a:r>
            <a:r>
              <a:rPr lang="en-US" b="1" dirty="0">
                <a:solidFill>
                  <a:srgbClr val="7B1F1F"/>
                </a:solidFill>
              </a:rPr>
              <a:t>the Light</a:t>
            </a:r>
            <a:r>
              <a:rPr lang="en-US" dirty="0">
                <a:solidFill>
                  <a:srgbClr val="7B1F1F"/>
                </a:solidFill>
              </a:rPr>
              <a:t>, that all men through him might believe.</a:t>
            </a:r>
          </a:p>
          <a:p>
            <a:pPr marL="0" indent="0">
              <a:buNone/>
            </a:pPr>
            <a:r>
              <a:rPr lang="en-US" dirty="0">
                <a:solidFill>
                  <a:srgbClr val="7B1F1F"/>
                </a:solidFill>
              </a:rPr>
              <a:t>He was not </a:t>
            </a:r>
            <a:r>
              <a:rPr lang="en-US" b="1" dirty="0">
                <a:solidFill>
                  <a:srgbClr val="7B1F1F"/>
                </a:solidFill>
              </a:rPr>
              <a:t>that Light</a:t>
            </a:r>
            <a:r>
              <a:rPr lang="en-US" dirty="0">
                <a:solidFill>
                  <a:srgbClr val="7B1F1F"/>
                </a:solidFill>
              </a:rPr>
              <a:t>, but was sent to bear witness of </a:t>
            </a:r>
            <a:r>
              <a:rPr lang="en-US" b="1" dirty="0">
                <a:solidFill>
                  <a:srgbClr val="7B1F1F"/>
                </a:solidFill>
              </a:rPr>
              <a:t>that Light</a:t>
            </a:r>
            <a:r>
              <a:rPr lang="en-US" dirty="0">
                <a:solidFill>
                  <a:srgbClr val="7B1F1F"/>
                </a:solidFill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7B1F1F"/>
                </a:solidFill>
              </a:rPr>
              <a:t>That was the </a:t>
            </a:r>
            <a:r>
              <a:rPr lang="en-US" b="1" dirty="0">
                <a:solidFill>
                  <a:srgbClr val="7B1F1F"/>
                </a:solidFill>
              </a:rPr>
              <a:t>true Light</a:t>
            </a:r>
            <a:r>
              <a:rPr lang="en-US" dirty="0">
                <a:solidFill>
                  <a:srgbClr val="7B1F1F"/>
                </a:solidFill>
              </a:rPr>
              <a:t>, which </a:t>
            </a:r>
            <a:r>
              <a:rPr lang="en-US" b="1" dirty="0" err="1">
                <a:solidFill>
                  <a:srgbClr val="7B1F1F"/>
                </a:solidFill>
              </a:rPr>
              <a:t>lighteth</a:t>
            </a:r>
            <a:r>
              <a:rPr lang="en-US" dirty="0">
                <a:solidFill>
                  <a:srgbClr val="7B1F1F"/>
                </a:solidFill>
              </a:rPr>
              <a:t> every man that cometh into the world</a:t>
            </a:r>
            <a:r>
              <a:rPr lang="en-US" dirty="0" smtClean="0">
                <a:solidFill>
                  <a:srgbClr val="7B1F1F"/>
                </a:solidFill>
              </a:rPr>
              <a:t>.”</a:t>
            </a:r>
            <a:endParaRPr lang="en-US" dirty="0">
              <a:solidFill>
                <a:srgbClr val="7B1F1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737" y="505319"/>
            <a:ext cx="2081018" cy="118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59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To Others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46810"/>
            <a:ext cx="3886200" cy="2179729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 smtClean="0"/>
              <a:t>Like John the Baptist, we should focus our service on helping others come to Christ.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228" y="1690691"/>
            <a:ext cx="3181980" cy="487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75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Luke 1:80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7B1F1F"/>
                </a:solidFill>
              </a:rPr>
              <a:t>“And the child grew, and </a:t>
            </a:r>
            <a:r>
              <a:rPr lang="en-US" b="1" dirty="0" smtClean="0">
                <a:solidFill>
                  <a:srgbClr val="7B1F1F"/>
                </a:solidFill>
              </a:rPr>
              <a:t>waxed strong </a:t>
            </a:r>
            <a:r>
              <a:rPr lang="en-US" dirty="0" smtClean="0">
                <a:solidFill>
                  <a:srgbClr val="7B1F1F"/>
                </a:solidFill>
              </a:rPr>
              <a:t>in spirit, and was in the deserts till the day of his shewing unto Israel.”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230" y="1825625"/>
            <a:ext cx="3102492" cy="4653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574" y="487696"/>
            <a:ext cx="1896776" cy="108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30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6776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2367768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b="1" dirty="0" smtClean="0">
                <a:solidFill>
                  <a:schemeClr val="bg1"/>
                </a:solidFill>
                <a:latin typeface="+mn-lt"/>
              </a:rPr>
              <a:t>What 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can we do to </a:t>
            </a:r>
            <a:r>
              <a:rPr lang="en-US" sz="4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wax strong 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in spirit</a:t>
            </a:r>
            <a:r>
              <a:rPr lang="en-US" sz="4800" b="1" dirty="0" smtClean="0">
                <a:solidFill>
                  <a:schemeClr val="bg1"/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7512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106643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Gabriel appeared to Mary to announce the birth of Christ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1749" y="3140808"/>
            <a:ext cx="3886200" cy="60550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Video Presentation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365" y="3746311"/>
            <a:ext cx="4344969" cy="278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9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38498" y="2181496"/>
            <a:ext cx="706700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 class members develop </a:t>
            </a:r>
            <a:r>
              <a:rPr lang="en-US" sz="4400" b="1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greater faith </a:t>
            </a:r>
            <a:r>
              <a:rPr lang="en-US" sz="4400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Jesus Christ through a study of the lives of Elisabeth, Zacharias, John the Baptist, Mary, and Joseph.</a:t>
            </a:r>
          </a:p>
        </p:txBody>
      </p:sp>
    </p:spTree>
    <p:extLst>
      <p:ext uri="{BB962C8B-B14F-4D97-AF65-F5344CB8AC3E}">
        <p14:creationId xmlns:p14="http://schemas.microsoft.com/office/powerpoint/2010/main" val="235230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y and Gabri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8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692" y="0"/>
            <a:ext cx="269630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47692" y="0"/>
            <a:ext cx="2696308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  <a:latin typeface="+mn-lt"/>
              </a:rPr>
              <a:t>Why did the </a:t>
            </a:r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Savior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need to be the son of a 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mortal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mother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and an 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immortal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Father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68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Mortal &amp; Immortal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938" y="2351122"/>
            <a:ext cx="771971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“Because </a:t>
            </a:r>
            <a:r>
              <a:rPr lang="en-US" dirty="0"/>
              <a:t>God was his Father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Mary was his mother,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He </a:t>
            </a:r>
            <a:r>
              <a:rPr lang="en-US" dirty="0"/>
              <a:t>had power to </a:t>
            </a:r>
            <a:r>
              <a:rPr lang="en-US" b="1" dirty="0"/>
              <a:t>live or to die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as </a:t>
            </a:r>
            <a:r>
              <a:rPr lang="en-US" dirty="0"/>
              <a:t>he chose, and having laid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down </a:t>
            </a:r>
            <a:r>
              <a:rPr lang="en-US" dirty="0"/>
              <a:t>his life, He had power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take </a:t>
            </a:r>
            <a:r>
              <a:rPr lang="en-US" dirty="0"/>
              <a:t>it again, and then, in a </a:t>
            </a:r>
            <a:r>
              <a:rPr lang="en-US" dirty="0" smtClean="0"/>
              <a:t>way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incomprehensible to us, to pass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on </a:t>
            </a:r>
            <a:r>
              <a:rPr lang="en-US" dirty="0"/>
              <a:t>the effects of that resurrection to all men so that all shall rise from the tomb</a:t>
            </a:r>
            <a:r>
              <a:rPr lang="en-US" dirty="0" smtClean="0"/>
              <a:t>”</a:t>
            </a:r>
          </a:p>
          <a:p>
            <a:pPr marL="0" indent="0" algn="r">
              <a:buNone/>
            </a:pPr>
            <a:r>
              <a:rPr lang="en-US" dirty="0" smtClean="0"/>
              <a:t>-</a:t>
            </a:r>
            <a:r>
              <a:rPr lang="en-US" i="1" dirty="0" smtClean="0"/>
              <a:t>Bruce R. </a:t>
            </a:r>
            <a:r>
              <a:rPr lang="en-US" i="1" dirty="0" err="1" smtClean="0"/>
              <a:t>McConkie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615" y="1498447"/>
            <a:ext cx="2771652" cy="3451966"/>
          </a:xfrm>
        </p:spPr>
      </p:pic>
    </p:spTree>
    <p:extLst>
      <p:ext uri="{BB962C8B-B14F-4D97-AF65-F5344CB8AC3E}">
        <p14:creationId xmlns:p14="http://schemas.microsoft.com/office/powerpoint/2010/main" val="1900905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2333"/>
            <a:ext cx="7886700" cy="1325563"/>
          </a:xfrm>
        </p:spPr>
        <p:txBody>
          <a:bodyPr/>
          <a:lstStyle/>
          <a:p>
            <a:r>
              <a:rPr lang="en-US" dirty="0" smtClean="0"/>
              <a:t>Mary’s Visit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503" y="1690691"/>
            <a:ext cx="5159827" cy="503237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Mary went to stay with Elisabeth for 3 months. </a:t>
            </a:r>
          </a:p>
          <a:p>
            <a:r>
              <a:rPr lang="en-US" dirty="0" smtClean="0"/>
              <a:t>Upon arriving, the babe inside Elisabeth leaps for joy, and Elisabeth is filled with the Holy Ghost. </a:t>
            </a:r>
          </a:p>
          <a:p>
            <a:r>
              <a:rPr lang="en-US" dirty="0" smtClean="0">
                <a:solidFill>
                  <a:srgbClr val="7B1F1F"/>
                </a:solidFill>
              </a:rPr>
              <a:t>“And Mary said, My </a:t>
            </a:r>
            <a:r>
              <a:rPr lang="en-US" dirty="0" err="1" smtClean="0">
                <a:solidFill>
                  <a:srgbClr val="7B1F1F"/>
                </a:solidFill>
              </a:rPr>
              <a:t>sould</a:t>
            </a:r>
            <a:r>
              <a:rPr lang="en-US" dirty="0" smtClean="0">
                <a:solidFill>
                  <a:srgbClr val="7B1F1F"/>
                </a:solidFill>
              </a:rPr>
              <a:t> doth magnify the Lord, And my spirit hath rejoiced in God my </a:t>
            </a:r>
            <a:r>
              <a:rPr lang="en-US" dirty="0" err="1" smtClean="0">
                <a:solidFill>
                  <a:srgbClr val="7B1F1F"/>
                </a:solidFill>
              </a:rPr>
              <a:t>Saviour</a:t>
            </a:r>
            <a:r>
              <a:rPr lang="en-US" dirty="0" smtClean="0">
                <a:solidFill>
                  <a:srgbClr val="7B1F1F"/>
                </a:solidFill>
              </a:rPr>
              <a:t>.” </a:t>
            </a:r>
          </a:p>
          <a:p>
            <a:pPr lvl="1"/>
            <a:r>
              <a:rPr lang="en-US" dirty="0" smtClean="0"/>
              <a:t> </a:t>
            </a:r>
            <a:r>
              <a:rPr lang="en-US" sz="2800" i="1" dirty="0" smtClean="0"/>
              <a:t>Luke 1:46-47</a:t>
            </a:r>
            <a:endParaRPr lang="en-US" sz="28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049" y="1690691"/>
            <a:ext cx="3374455" cy="355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27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Holy Ghost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885867"/>
            <a:ext cx="3886200" cy="189234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One of the Holy Ghost’s principle roles is to testify of Jesus Christ.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247" y="1690691"/>
            <a:ext cx="3292613" cy="428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49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031" y="0"/>
            <a:ext cx="2625969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18030" y="0"/>
            <a:ext cx="2625969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How has the </a:t>
            </a:r>
            <a:r>
              <a:rPr lang="en-US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Holy Ghost </a:t>
            </a:r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helped you gain a </a:t>
            </a:r>
            <a:r>
              <a:rPr lang="en-US" sz="4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testimony</a:t>
            </a:r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 of </a:t>
            </a:r>
            <a:r>
              <a:rPr lang="en-US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Jesus Christ</a:t>
            </a:r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?</a:t>
            </a:r>
            <a:endParaRPr lang="en-US" sz="4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7046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4635681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Mary found favor with God.</a:t>
            </a:r>
          </a:p>
          <a:p>
            <a:r>
              <a:rPr lang="en-US" dirty="0" smtClean="0"/>
              <a:t>She was worthy to have the Lord with her.</a:t>
            </a:r>
          </a:p>
          <a:p>
            <a:r>
              <a:rPr lang="en-US" dirty="0" smtClean="0"/>
              <a:t>She was humble and submissive to the will of the Lord.</a:t>
            </a:r>
          </a:p>
          <a:p>
            <a:r>
              <a:rPr lang="en-US" dirty="0" smtClean="0"/>
              <a:t>She rejoiced in her savior.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731" y="1825625"/>
            <a:ext cx="3218997" cy="386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59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Child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958" y="1825625"/>
            <a:ext cx="3886200" cy="4351338"/>
          </a:xfrm>
        </p:spPr>
        <p:txBody>
          <a:bodyPr/>
          <a:lstStyle/>
          <a:p>
            <a:r>
              <a:rPr lang="en-US" dirty="0" smtClean="0"/>
              <a:t>After returning from her visit to Elisabeth, Mary was 3 months pregnant.</a:t>
            </a:r>
          </a:p>
          <a:p>
            <a:r>
              <a:rPr lang="en-US" dirty="0" smtClean="0"/>
              <a:t>Joseph was “minded to put her away </a:t>
            </a:r>
            <a:r>
              <a:rPr lang="en-US" dirty="0" err="1" smtClean="0"/>
              <a:t>privily</a:t>
            </a:r>
            <a:r>
              <a:rPr lang="en-US" dirty="0" smtClean="0"/>
              <a:t>.”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126" y="1969317"/>
            <a:ext cx="3803224" cy="355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56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Joseph’s Dream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769" y="2391999"/>
            <a:ext cx="3886200" cy="4351338"/>
          </a:xfrm>
        </p:spPr>
        <p:txBody>
          <a:bodyPr/>
          <a:lstStyle/>
          <a:p>
            <a:r>
              <a:rPr lang="en-US" dirty="0" smtClean="0"/>
              <a:t>An angel appeared to Joseph in a dream telling him that the child was of the Holy Ghost and should be called ‘Jesus.’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04" y="1461272"/>
            <a:ext cx="3476311" cy="471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14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Marriage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Joseph did as the angel told him and took Mary as his wife.</a:t>
            </a:r>
          </a:p>
          <a:p>
            <a:r>
              <a:rPr lang="en-US" dirty="0" smtClean="0"/>
              <a:t>He </a:t>
            </a:r>
            <a:r>
              <a:rPr lang="en-US" dirty="0" smtClean="0">
                <a:solidFill>
                  <a:srgbClr val="7B1F1F"/>
                </a:solidFill>
              </a:rPr>
              <a:t>“Knew her not till she had brought forth her first born son.”</a:t>
            </a:r>
            <a:endParaRPr lang="en-US" dirty="0">
              <a:solidFill>
                <a:srgbClr val="7B1F1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107" y="2286980"/>
            <a:ext cx="3700243" cy="364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4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612" y="1975757"/>
            <a:ext cx="8188779" cy="396761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Gabriel foretells the birth of John.</a:t>
            </a:r>
          </a:p>
          <a:p>
            <a:r>
              <a:rPr lang="en-US" sz="4000" dirty="0" smtClean="0"/>
              <a:t>The annunciation of Christ’s birth to Mary.</a:t>
            </a:r>
          </a:p>
          <a:p>
            <a:r>
              <a:rPr lang="en-US" sz="4000" dirty="0" smtClean="0"/>
              <a:t>Joseph learns that Mary will give birth to the Savior.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4302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1143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715000"/>
            <a:ext cx="9144000" cy="1143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What does this </a:t>
            </a:r>
            <a:r>
              <a:rPr lang="en-US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response</a:t>
            </a:r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 reveal about Joseph’s </a:t>
            </a:r>
            <a:r>
              <a:rPr lang="en-US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character</a:t>
            </a:r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?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5844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-3176"/>
            <a:ext cx="2254102" cy="686117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How do the </a:t>
            </a:r>
            <a:r>
              <a:rPr lang="en-US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examples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 of these people help you see the Savior’s 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greatness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 and increase your </a:t>
            </a:r>
            <a:r>
              <a:rPr lang="en-US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faith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 in him?</a:t>
            </a:r>
          </a:p>
        </p:txBody>
      </p:sp>
    </p:spTree>
    <p:extLst>
      <p:ext uri="{BB962C8B-B14F-4D97-AF65-F5344CB8AC3E}">
        <p14:creationId xmlns:p14="http://schemas.microsoft.com/office/powerpoint/2010/main" val="2092893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133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98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74069"/>
            <a:ext cx="3048000" cy="106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1644" y="3382685"/>
            <a:ext cx="5700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work is licensed under a </a:t>
            </a:r>
            <a:r>
              <a:rPr lang="en-US" dirty="0">
                <a:hlinkClick r:id="rId4"/>
              </a:rPr>
              <a:t>Creative Commons Attribution-</a:t>
            </a:r>
            <a:r>
              <a:rPr lang="en-US" dirty="0" err="1">
                <a:hlinkClick r:id="rId4"/>
              </a:rPr>
              <a:t>NonCommercial</a:t>
            </a:r>
            <a:r>
              <a:rPr lang="en-US" dirty="0">
                <a:hlinkClick r:id="rId4"/>
              </a:rPr>
              <a:t>-</a:t>
            </a:r>
            <a:r>
              <a:rPr lang="en-US" dirty="0" err="1">
                <a:hlinkClick r:id="rId4"/>
              </a:rPr>
              <a:t>ShareAlike</a:t>
            </a:r>
            <a:r>
              <a:rPr lang="en-US" dirty="0">
                <a:hlinkClick r:id="rId4"/>
              </a:rPr>
              <a:t> 4.0 International License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6119" y="1629608"/>
            <a:ext cx="267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Authored by Dan Oakey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86051" y="4547833"/>
            <a:ext cx="4043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Royalty free Images were used from the </a:t>
            </a:r>
            <a:r>
              <a:rPr lang="en-US" dirty="0">
                <a:hlinkClick r:id="rId5"/>
              </a:rPr>
              <a:t>LDS media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0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20" y="0"/>
            <a:ext cx="304038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103620" y="0"/>
            <a:ext cx="304038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chemeClr val="bg1"/>
                </a:solidFill>
                <a:latin typeface="+mn-lt"/>
              </a:rPr>
              <a:t>If you could meet </a:t>
            </a:r>
            <a:r>
              <a:rPr 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anyone</a:t>
            </a:r>
            <a:r>
              <a:rPr lang="en-US" sz="4000" dirty="0" smtClean="0">
                <a:solidFill>
                  <a:schemeClr val="bg1"/>
                </a:solidFill>
                <a:latin typeface="+mn-lt"/>
              </a:rPr>
              <a:t> in the New Testament </a:t>
            </a:r>
            <a:r>
              <a:rPr lang="en-US" sz="4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besides</a:t>
            </a:r>
            <a:r>
              <a:rPr lang="en-US" sz="4000" dirty="0" smtClean="0">
                <a:solidFill>
                  <a:schemeClr val="bg1"/>
                </a:solidFill>
                <a:latin typeface="+mn-lt"/>
              </a:rPr>
              <a:t> Jesus, whom would you want to meet?</a:t>
            </a:r>
          </a:p>
          <a:p>
            <a:pPr marL="0" indent="0" algn="ctr">
              <a:buNone/>
            </a:pPr>
            <a:r>
              <a:rPr lang="en-US" sz="5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Why</a:t>
            </a:r>
            <a:r>
              <a:rPr lang="en-US" sz="4000" dirty="0" smtClean="0">
                <a:solidFill>
                  <a:schemeClr val="bg1"/>
                </a:solidFill>
                <a:latin typeface="+mn-lt"/>
              </a:rPr>
              <a:t>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1188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4188" y="1825624"/>
            <a:ext cx="3886200" cy="4351338"/>
          </a:xfrm>
        </p:spPr>
        <p:txBody>
          <a:bodyPr/>
          <a:lstStyle/>
          <a:p>
            <a:r>
              <a:rPr lang="en-US" dirty="0" smtClean="0"/>
              <a:t>We are often drawn to righteous people because they follow the Savior and testify of him.</a:t>
            </a:r>
          </a:p>
          <a:p>
            <a:r>
              <a:rPr lang="en-US" dirty="0" smtClean="0"/>
              <a:t>These people help us come to know the savior.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334489"/>
            <a:ext cx="4168267" cy="333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73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405" y="365128"/>
            <a:ext cx="8357191" cy="1325563"/>
          </a:xfrm>
        </p:spPr>
        <p:txBody>
          <a:bodyPr/>
          <a:lstStyle/>
          <a:p>
            <a:r>
              <a:rPr lang="en-US" dirty="0" smtClean="0"/>
              <a:t>Zacharias &amp; Elisabeth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405" y="1825625"/>
            <a:ext cx="4121445" cy="4745296"/>
          </a:xfrm>
        </p:spPr>
        <p:txBody>
          <a:bodyPr>
            <a:normAutofit/>
          </a:bodyPr>
          <a:lstStyle/>
          <a:p>
            <a:r>
              <a:rPr lang="en-US" dirty="0" smtClean="0"/>
              <a:t>Old and childless.</a:t>
            </a:r>
          </a:p>
          <a:p>
            <a:r>
              <a:rPr lang="en-US" dirty="0" smtClean="0">
                <a:solidFill>
                  <a:srgbClr val="7B1F1F"/>
                </a:solidFill>
              </a:rPr>
              <a:t>“Righteous </a:t>
            </a:r>
            <a:r>
              <a:rPr lang="en-US" dirty="0">
                <a:solidFill>
                  <a:srgbClr val="7B1F1F"/>
                </a:solidFill>
              </a:rPr>
              <a:t>before God, walking in all the commandments and ordinances of the Lord</a:t>
            </a:r>
            <a:r>
              <a:rPr lang="en-US" dirty="0" smtClean="0">
                <a:solidFill>
                  <a:srgbClr val="7B1F1F"/>
                </a:solidFill>
              </a:rPr>
              <a:t>.”</a:t>
            </a:r>
            <a:r>
              <a:rPr lang="en-US" dirty="0" smtClean="0"/>
              <a:t> –</a:t>
            </a:r>
            <a:r>
              <a:rPr lang="en-US" i="1" dirty="0" smtClean="0"/>
              <a:t>Luke 1:6</a:t>
            </a:r>
          </a:p>
          <a:p>
            <a:r>
              <a:rPr lang="en-US" dirty="0" smtClean="0"/>
              <a:t>Zacharias’ priestly duty was to burn incense in the temple.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1840732"/>
            <a:ext cx="4235746" cy="423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34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Gabriel &amp; Zacharias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8977" y="1825625"/>
            <a:ext cx="4195873" cy="4702766"/>
          </a:xfrm>
        </p:spPr>
        <p:txBody>
          <a:bodyPr>
            <a:normAutofit/>
          </a:bodyPr>
          <a:lstStyle/>
          <a:p>
            <a:r>
              <a:rPr lang="en-US" dirty="0" smtClean="0"/>
              <a:t>Gabriel appeared to Zacharias in the temple.</a:t>
            </a:r>
          </a:p>
          <a:p>
            <a:r>
              <a:rPr lang="en-US" dirty="0" smtClean="0"/>
              <a:t>He foretold the birth of a son, claiming Zacharias’ prayer had been heard.</a:t>
            </a:r>
          </a:p>
          <a:p>
            <a:r>
              <a:rPr lang="en-US" dirty="0" smtClean="0"/>
              <a:t>He instructs Zacharias to call his son ‘John.’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1690691"/>
            <a:ext cx="4270968" cy="463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85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Sincere Prayer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697" y="2488017"/>
            <a:ext cx="3992032" cy="24454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Zacharias and Elisabeth likely prayed for </a:t>
            </a:r>
            <a:r>
              <a:rPr lang="en-US" b="1" dirty="0" smtClean="0"/>
              <a:t>many years</a:t>
            </a:r>
            <a:r>
              <a:rPr lang="en-US" dirty="0" smtClean="0"/>
              <a:t> that they would be blessed with a child.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1825625"/>
            <a:ext cx="4226011" cy="387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43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31" y="0"/>
            <a:ext cx="2930769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3230" y="0"/>
            <a:ext cx="2930769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How can we remain 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faithful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and avoid 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discouragement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when our sincere prayers are not 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immediately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answered in the way we desire?</a:t>
            </a:r>
          </a:p>
        </p:txBody>
      </p:sp>
    </p:spTree>
    <p:extLst>
      <p:ext uri="{BB962C8B-B14F-4D97-AF65-F5344CB8AC3E}">
        <p14:creationId xmlns:p14="http://schemas.microsoft.com/office/powerpoint/2010/main" val="3048504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1798</TotalTime>
  <Words>863</Words>
  <Application>Microsoft Office PowerPoint</Application>
  <PresentationFormat>On-screen Show (4:3)</PresentationFormat>
  <Paragraphs>85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Comic Sans MS</vt:lpstr>
      <vt:lpstr>Times New Roman</vt:lpstr>
      <vt:lpstr>Office Theme</vt:lpstr>
      <vt:lpstr>Gospel Doctrine </vt:lpstr>
      <vt:lpstr>Purpose</vt:lpstr>
      <vt:lpstr>Summary</vt:lpstr>
      <vt:lpstr>PowerPoint Presentation</vt:lpstr>
      <vt:lpstr>His Example</vt:lpstr>
      <vt:lpstr>Zacharias &amp; Elisabeth</vt:lpstr>
      <vt:lpstr>Gabriel &amp; Zacharias</vt:lpstr>
      <vt:lpstr>Sincere Prayer</vt:lpstr>
      <vt:lpstr>PowerPoint Presentation</vt:lpstr>
      <vt:lpstr>John’s Mission</vt:lpstr>
      <vt:lpstr>John’s Mission</vt:lpstr>
      <vt:lpstr>Zacharias’ Sign</vt:lpstr>
      <vt:lpstr>Birth of John</vt:lpstr>
      <vt:lpstr>Zacharias’ Prophecy</vt:lpstr>
      <vt:lpstr>John 1:6-9</vt:lpstr>
      <vt:lpstr>Light To Others</vt:lpstr>
      <vt:lpstr>Luke 1:80</vt:lpstr>
      <vt:lpstr>PowerPoint Presentation</vt:lpstr>
      <vt:lpstr>Announcement</vt:lpstr>
      <vt:lpstr>PowerPoint Presentation</vt:lpstr>
      <vt:lpstr>PowerPoint Presentation</vt:lpstr>
      <vt:lpstr>Mortal &amp; Immortal</vt:lpstr>
      <vt:lpstr>Mary’s Visit</vt:lpstr>
      <vt:lpstr>The Holy Ghost</vt:lpstr>
      <vt:lpstr>PowerPoint Presentation</vt:lpstr>
      <vt:lpstr>Example of Mary</vt:lpstr>
      <vt:lpstr>With Child</vt:lpstr>
      <vt:lpstr>Joseph’s Dream</vt:lpstr>
      <vt:lpstr>Marriage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Oakey</dc:creator>
  <cp:lastModifiedBy>Daniel Oakey</cp:lastModifiedBy>
  <cp:revision>151</cp:revision>
  <dcterms:created xsi:type="dcterms:W3CDTF">2015-01-22T11:16:33Z</dcterms:created>
  <dcterms:modified xsi:type="dcterms:W3CDTF">2015-01-28T20:45:06Z</dcterms:modified>
</cp:coreProperties>
</file>