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93" r:id="rId8"/>
    <p:sldId id="263" r:id="rId9"/>
    <p:sldId id="264" r:id="rId10"/>
    <p:sldId id="265" r:id="rId11"/>
    <p:sldId id="267" r:id="rId12"/>
    <p:sldId id="269" r:id="rId13"/>
    <p:sldId id="294" r:id="rId14"/>
    <p:sldId id="270" r:id="rId15"/>
    <p:sldId id="295" r:id="rId16"/>
    <p:sldId id="273" r:id="rId17"/>
    <p:sldId id="296" r:id="rId18"/>
    <p:sldId id="298" r:id="rId19"/>
    <p:sldId id="275" r:id="rId20"/>
    <p:sldId id="276" r:id="rId21"/>
    <p:sldId id="277" r:id="rId22"/>
    <p:sldId id="279" r:id="rId23"/>
    <p:sldId id="278" r:id="rId24"/>
    <p:sldId id="280" r:id="rId25"/>
    <p:sldId id="304" r:id="rId26"/>
    <p:sldId id="299" r:id="rId27"/>
    <p:sldId id="284" r:id="rId28"/>
    <p:sldId id="285" r:id="rId29"/>
    <p:sldId id="300" r:id="rId30"/>
    <p:sldId id="287" r:id="rId31"/>
    <p:sldId id="301" r:id="rId32"/>
    <p:sldId id="302" r:id="rId33"/>
    <p:sldId id="289" r:id="rId34"/>
    <p:sldId id="290" r:id="rId35"/>
    <p:sldId id="30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7B1F1F"/>
    <a:srgbClr val="7B351F"/>
    <a:srgbClr val="663333"/>
    <a:srgbClr val="990000"/>
    <a:srgbClr val="009A46"/>
    <a:srgbClr val="FFE07D"/>
    <a:srgbClr val="FFCD2F"/>
    <a:srgbClr val="FFD54F"/>
    <a:srgbClr val="F88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91" autoAdjust="0"/>
  </p:normalViewPr>
  <p:slideViewPr>
    <p:cSldViewPr snapToGrid="0">
      <p:cViewPr varScale="1">
        <p:scale>
          <a:sx n="84" d="100"/>
          <a:sy n="84" d="100"/>
        </p:scale>
        <p:origin x="1454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47C98-D8DC-405D-BC82-477918E9B3A2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6A2A2-30FD-4F8C-AC5A-E7199ECEA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6A2A2-30FD-4F8C-AC5A-E7199ECEA7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0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1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3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2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1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D6DE-9BCB-48C2-9682-789BC5B5618B}" type="datetimeFigureOut">
              <a:rPr lang="en-US" smtClean="0"/>
              <a:t>1/27/2015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ds.org/media-library/images?lang=eng" TargetMode="External"/><Relationship Id="rId4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6131"/>
            <a:ext cx="7772400" cy="2387600"/>
          </a:xfrm>
        </p:spPr>
        <p:txBody>
          <a:bodyPr/>
          <a:lstStyle/>
          <a:p>
            <a:r>
              <a:rPr lang="en-US" dirty="0"/>
              <a:t>Gospel Doctrine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5: "Born again"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Born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659" y="1964990"/>
            <a:ext cx="3933704" cy="31167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“Church members are not born again by the mere fact of baptism alone.”</a:t>
            </a:r>
          </a:p>
          <a:p>
            <a:pPr marL="0" indent="0" algn="r">
              <a:buNone/>
            </a:pPr>
            <a:r>
              <a:rPr lang="en-US" sz="2400" i="1" dirty="0" smtClean="0"/>
              <a:t>-Bruce R. </a:t>
            </a:r>
            <a:r>
              <a:rPr lang="en-US" sz="2400" i="1" dirty="0" err="1" smtClean="0"/>
              <a:t>McConkie</a:t>
            </a:r>
            <a:endParaRPr lang="en-US" sz="2400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66034" y="5555672"/>
            <a:ext cx="5411932" cy="953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/>
              <a:t>What else is needed?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71" y="1690689"/>
            <a:ext cx="2722771" cy="339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Born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654" y="1690689"/>
            <a:ext cx="8506691" cy="4824557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Belief</a:t>
            </a:r>
            <a:r>
              <a:rPr lang="en-US" dirty="0" smtClean="0"/>
              <a:t> in Jesus Christ</a:t>
            </a:r>
          </a:p>
          <a:p>
            <a:pPr lvl="1"/>
            <a:r>
              <a:rPr lang="en-US" dirty="0" smtClean="0"/>
              <a:t>John 3:18</a:t>
            </a:r>
          </a:p>
          <a:p>
            <a:r>
              <a:rPr lang="en-US" dirty="0" smtClean="0"/>
              <a:t>Experiencing a </a:t>
            </a:r>
            <a:r>
              <a:rPr lang="en-US" b="1" dirty="0" smtClean="0"/>
              <a:t>mighty change of heart</a:t>
            </a:r>
            <a:r>
              <a:rPr lang="en-US" dirty="0" smtClean="0"/>
              <a:t>, having no more disposition to do evil but to do good continually.</a:t>
            </a:r>
          </a:p>
          <a:p>
            <a:pPr lvl="1"/>
            <a:r>
              <a:rPr lang="en-US" dirty="0" smtClean="0"/>
              <a:t>Mosiah 5:2</a:t>
            </a:r>
          </a:p>
          <a:p>
            <a:r>
              <a:rPr lang="en-US" b="1" dirty="0" smtClean="0"/>
              <a:t>Repenting</a:t>
            </a:r>
            <a:r>
              <a:rPr lang="en-US" dirty="0" smtClean="0"/>
              <a:t> so our </a:t>
            </a:r>
            <a:r>
              <a:rPr lang="en-US" dirty="0" smtClean="0">
                <a:solidFill>
                  <a:srgbClr val="7B1F1F"/>
                </a:solidFill>
              </a:rPr>
              <a:t>“garments are purified until they are cleansed from all stain through the blood of [Christ]”</a:t>
            </a:r>
          </a:p>
          <a:p>
            <a:pPr lvl="1"/>
            <a:r>
              <a:rPr lang="en-US" dirty="0" smtClean="0"/>
              <a:t>Alma 5:21</a:t>
            </a:r>
          </a:p>
        </p:txBody>
      </p:sp>
    </p:spTree>
    <p:extLst>
      <p:ext uri="{BB962C8B-B14F-4D97-AF65-F5344CB8AC3E}">
        <p14:creationId xmlns:p14="http://schemas.microsoft.com/office/powerpoint/2010/main" val="25013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Born Again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61537"/>
            <a:ext cx="4572745" cy="26493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dirty="0" smtClean="0"/>
              <a:t>Being born again “doesn’t happen in an instant. [It] is a </a:t>
            </a:r>
            <a:r>
              <a:rPr lang="en-US" sz="4000" b="1" dirty="0" smtClean="0"/>
              <a:t>process</a:t>
            </a:r>
            <a:r>
              <a:rPr lang="en-US" sz="4000" dirty="0" smtClean="0"/>
              <a:t>.”</a:t>
            </a:r>
          </a:p>
          <a:p>
            <a:pPr marL="0" indent="0" algn="r">
              <a:buNone/>
            </a:pPr>
            <a:r>
              <a:rPr lang="en-US" sz="2400" i="1" dirty="0" smtClean="0"/>
              <a:t>-Bruce R. </a:t>
            </a:r>
            <a:r>
              <a:rPr lang="en-US" sz="2400" i="1" dirty="0" err="1" smtClean="0"/>
              <a:t>McConkie</a:t>
            </a:r>
            <a:endParaRPr lang="en-US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971" y="1690689"/>
            <a:ext cx="2722771" cy="339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64008"/>
            <a:ext cx="83153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300" dirty="0" smtClean="0">
                <a:solidFill>
                  <a:srgbClr val="FEED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do to continue this process throughout our lives?</a:t>
            </a:r>
            <a:endParaRPr lang="en-US" sz="5400" b="1" spc="-300" dirty="0">
              <a:solidFill>
                <a:srgbClr val="FEED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33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4" y="356179"/>
            <a:ext cx="7886700" cy="1325563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Nephi 31:20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77591"/>
            <a:ext cx="5015345" cy="4450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“Wherefore</a:t>
            </a:r>
            <a:r>
              <a:rPr lang="en-US" dirty="0">
                <a:solidFill>
                  <a:srgbClr val="7B1F1F"/>
                </a:solidFill>
              </a:rPr>
              <a:t>, ye must press forward with a </a:t>
            </a:r>
            <a:r>
              <a:rPr lang="en-US" b="1" dirty="0">
                <a:solidFill>
                  <a:srgbClr val="7B1F1F"/>
                </a:solidFill>
              </a:rPr>
              <a:t>steadfastness</a:t>
            </a:r>
            <a:r>
              <a:rPr lang="en-US" dirty="0">
                <a:solidFill>
                  <a:srgbClr val="7B1F1F"/>
                </a:solidFill>
              </a:rPr>
              <a:t> in Christ, having a perfect brightness of </a:t>
            </a:r>
            <a:r>
              <a:rPr lang="en-US" b="1" dirty="0">
                <a:solidFill>
                  <a:srgbClr val="7B1F1F"/>
                </a:solidFill>
              </a:rPr>
              <a:t>hope</a:t>
            </a:r>
            <a:r>
              <a:rPr lang="en-US" dirty="0">
                <a:solidFill>
                  <a:srgbClr val="7B1F1F"/>
                </a:solidFill>
              </a:rPr>
              <a:t>, and a </a:t>
            </a:r>
            <a:r>
              <a:rPr lang="en-US" b="1" dirty="0">
                <a:solidFill>
                  <a:srgbClr val="7B1F1F"/>
                </a:solidFill>
              </a:rPr>
              <a:t>love</a:t>
            </a:r>
            <a:r>
              <a:rPr lang="en-US" dirty="0">
                <a:solidFill>
                  <a:srgbClr val="7B1F1F"/>
                </a:solidFill>
              </a:rPr>
              <a:t> of God and of all men. Wherefore, if ye shall press forward, </a:t>
            </a:r>
            <a:r>
              <a:rPr lang="en-US" b="1" dirty="0">
                <a:solidFill>
                  <a:srgbClr val="7B1F1F"/>
                </a:solidFill>
              </a:rPr>
              <a:t>feasting upon the word</a:t>
            </a:r>
            <a:r>
              <a:rPr lang="en-US" dirty="0">
                <a:solidFill>
                  <a:srgbClr val="7B1F1F"/>
                </a:solidFill>
              </a:rPr>
              <a:t> of Christ, and </a:t>
            </a:r>
            <a:r>
              <a:rPr lang="en-US" b="1" dirty="0">
                <a:solidFill>
                  <a:srgbClr val="7B1F1F"/>
                </a:solidFill>
              </a:rPr>
              <a:t>endure</a:t>
            </a:r>
            <a:r>
              <a:rPr lang="en-US" dirty="0">
                <a:solidFill>
                  <a:srgbClr val="7B1F1F"/>
                </a:solidFill>
              </a:rPr>
              <a:t> to the end, behold, thus </a:t>
            </a:r>
            <a:r>
              <a:rPr lang="en-US" dirty="0" err="1">
                <a:solidFill>
                  <a:srgbClr val="7B1F1F"/>
                </a:solidFill>
              </a:rPr>
              <a:t>saith</a:t>
            </a:r>
            <a:r>
              <a:rPr lang="en-US" dirty="0">
                <a:solidFill>
                  <a:srgbClr val="7B1F1F"/>
                </a:solidFill>
              </a:rPr>
              <a:t> the Father: Ye shall have eternal life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61" y="1690689"/>
            <a:ext cx="3109405" cy="4824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762" y="365126"/>
            <a:ext cx="1610304" cy="12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7952" y="237744"/>
            <a:ext cx="3227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How can we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700016" y="1143000"/>
            <a:ext cx="388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Impact" panose="020B0806030902050204" pitchFamily="34" charset="0"/>
              </a:rPr>
              <a:t>OVERCOME</a:t>
            </a:r>
            <a:endParaRPr lang="en-US" sz="6000" dirty="0"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1456" y="2169593"/>
            <a:ext cx="43525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omic Sans MS" panose="030F0702030302020204" pitchFamily="66" charset="0"/>
              </a:rPr>
              <a:t>discouragement or </a:t>
            </a:r>
          </a:p>
          <a:p>
            <a:pPr algn="ctr"/>
            <a:r>
              <a:rPr lang="en-US" sz="4400" dirty="0" smtClean="0">
                <a:latin typeface="Comic Sans MS" panose="030F0702030302020204" pitchFamily="66" charset="0"/>
              </a:rPr>
              <a:t>setbacks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016" y="4304181"/>
            <a:ext cx="193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in our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2784348" y="4952298"/>
            <a:ext cx="6035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spiritual progress?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86032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3:20-21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2677" y="1822450"/>
            <a:ext cx="8491105" cy="4370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“For </a:t>
            </a:r>
            <a:r>
              <a:rPr lang="en-US" dirty="0">
                <a:solidFill>
                  <a:srgbClr val="7B1F1F"/>
                </a:solidFill>
              </a:rPr>
              <a:t>every one that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doeth </a:t>
            </a:r>
            <a:r>
              <a:rPr lang="en-US" dirty="0">
                <a:solidFill>
                  <a:srgbClr val="7B1F1F"/>
                </a:solidFill>
              </a:rPr>
              <a:t>evil </a:t>
            </a:r>
            <a:r>
              <a:rPr lang="en-US" dirty="0" err="1">
                <a:solidFill>
                  <a:srgbClr val="7B1F1F"/>
                </a:solidFill>
              </a:rPr>
              <a:t>hateth</a:t>
            </a:r>
            <a:r>
              <a:rPr lang="en-US" dirty="0">
                <a:solidFill>
                  <a:srgbClr val="7B1F1F"/>
                </a:solidFill>
              </a:rPr>
              <a:t> the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b="1" dirty="0" smtClean="0">
                <a:solidFill>
                  <a:srgbClr val="7B1F1F"/>
                </a:solidFill>
              </a:rPr>
              <a:t>light</a:t>
            </a:r>
            <a:r>
              <a:rPr lang="en-US" dirty="0">
                <a:solidFill>
                  <a:srgbClr val="7B1F1F"/>
                </a:solidFill>
              </a:rPr>
              <a:t>, neither cometh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to </a:t>
            </a:r>
            <a:r>
              <a:rPr lang="en-US" dirty="0">
                <a:solidFill>
                  <a:srgbClr val="7B1F1F"/>
                </a:solidFill>
              </a:rPr>
              <a:t>the </a:t>
            </a:r>
            <a:r>
              <a:rPr lang="en-US" b="1" dirty="0">
                <a:solidFill>
                  <a:srgbClr val="7B1F1F"/>
                </a:solidFill>
              </a:rPr>
              <a:t>light</a:t>
            </a:r>
            <a:r>
              <a:rPr lang="en-US" dirty="0">
                <a:solidFill>
                  <a:srgbClr val="7B1F1F"/>
                </a:solidFill>
              </a:rPr>
              <a:t>, lest his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deeds </a:t>
            </a:r>
            <a:r>
              <a:rPr lang="en-US" dirty="0">
                <a:solidFill>
                  <a:srgbClr val="7B1F1F"/>
                </a:solidFill>
              </a:rPr>
              <a:t>should be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reproved. But </a:t>
            </a:r>
            <a:r>
              <a:rPr lang="en-US" dirty="0">
                <a:solidFill>
                  <a:srgbClr val="7B1F1F"/>
                </a:solidFill>
              </a:rPr>
              <a:t>he that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doeth </a:t>
            </a:r>
            <a:r>
              <a:rPr lang="en-US" b="1" dirty="0" smtClean="0">
                <a:solidFill>
                  <a:srgbClr val="7B1F1F"/>
                </a:solidFill>
              </a:rPr>
              <a:t>truth</a:t>
            </a:r>
            <a:r>
              <a:rPr lang="en-US" dirty="0" smtClean="0">
                <a:solidFill>
                  <a:srgbClr val="7B1F1F"/>
                </a:solidFill>
              </a:rPr>
              <a:t> </a:t>
            </a:r>
            <a:r>
              <a:rPr lang="en-US" dirty="0">
                <a:solidFill>
                  <a:srgbClr val="7B1F1F"/>
                </a:solidFill>
              </a:rPr>
              <a:t>cometh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to </a:t>
            </a:r>
            <a:r>
              <a:rPr lang="en-US" dirty="0">
                <a:solidFill>
                  <a:srgbClr val="7B1F1F"/>
                </a:solidFill>
              </a:rPr>
              <a:t>the </a:t>
            </a:r>
            <a:r>
              <a:rPr lang="en-US" b="1" dirty="0">
                <a:solidFill>
                  <a:srgbClr val="7B1F1F"/>
                </a:solidFill>
              </a:rPr>
              <a:t>light</a:t>
            </a:r>
            <a:r>
              <a:rPr lang="en-US" dirty="0">
                <a:solidFill>
                  <a:srgbClr val="7B1F1F"/>
                </a:solidFill>
              </a:rPr>
              <a:t>, that his deeds may be made manifest, that they are wrought in God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71" y="1690689"/>
            <a:ext cx="4829710" cy="303581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325" y="365126"/>
            <a:ext cx="1840078" cy="10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4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" y="210312"/>
            <a:ext cx="366674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some choose </a:t>
            </a:r>
            <a:r>
              <a:rPr lang="en-US" sz="5400" b="1" spc="300" dirty="0" smtClean="0">
                <a:solidFill>
                  <a:srgbClr val="C7555D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DARKNESS</a:t>
            </a:r>
            <a:endParaRPr lang="en-US" sz="5400" b="1" spc="300" dirty="0">
              <a:solidFill>
                <a:srgbClr val="C7555D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72138" y="5129213"/>
            <a:ext cx="332898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n-US" sz="40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</a:t>
            </a:r>
            <a:r>
              <a:rPr lang="en-US" sz="5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ight</a:t>
            </a:r>
            <a:r>
              <a:rPr lang="en-US" sz="5400" b="1" dirty="0" smtClean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2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312" y="310896"/>
            <a:ext cx="741578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do to love the </a:t>
            </a:r>
            <a:r>
              <a:rPr lang="en-US" sz="72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Light</a:t>
            </a:r>
            <a:endParaRPr lang="en-US" sz="7200" b="1" dirty="0">
              <a:solidFill>
                <a:srgbClr val="92D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3128" y="4242816"/>
            <a:ext cx="44256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And shun the </a:t>
            </a:r>
            <a:r>
              <a:rPr lang="en-US" sz="6000" dirty="0" smtClean="0">
                <a:solidFill>
                  <a:srgbClr val="C7555D"/>
                </a:solidFill>
                <a:latin typeface="Impact" panose="020B0806030902050204" pitchFamily="34" charset="0"/>
              </a:rPr>
              <a:t>DARKNESS</a:t>
            </a:r>
            <a:r>
              <a:rPr lang="en-US" sz="6000" dirty="0" smtClean="0">
                <a:solidFill>
                  <a:schemeClr val="bg1"/>
                </a:solidFill>
              </a:rPr>
              <a:t>?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D&amp;C 88:67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</a:t>
            </a:r>
            <a:r>
              <a:rPr lang="en-US" dirty="0">
                <a:solidFill>
                  <a:srgbClr val="7B1F1F"/>
                </a:solidFill>
              </a:rPr>
              <a:t>if your eye be single to my glory, your whole bodies shall be filled with </a:t>
            </a:r>
            <a:r>
              <a:rPr lang="en-US" b="1" dirty="0">
                <a:solidFill>
                  <a:srgbClr val="7B1F1F"/>
                </a:solidFill>
              </a:rPr>
              <a:t>light</a:t>
            </a:r>
            <a:r>
              <a:rPr lang="en-US" dirty="0">
                <a:solidFill>
                  <a:srgbClr val="7B1F1F"/>
                </a:solidFill>
              </a:rPr>
              <a:t>, and there shall be no darkness in you; and that body which is filled with light </a:t>
            </a:r>
            <a:r>
              <a:rPr lang="en-US" dirty="0" err="1">
                <a:solidFill>
                  <a:srgbClr val="7B1F1F"/>
                </a:solidFill>
              </a:rPr>
              <a:t>comprehendeth</a:t>
            </a:r>
            <a:r>
              <a:rPr lang="en-US" dirty="0">
                <a:solidFill>
                  <a:srgbClr val="7B1F1F"/>
                </a:solidFill>
              </a:rPr>
              <a:t> all things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03106"/>
            <a:ext cx="3886200" cy="39963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483" y="242644"/>
            <a:ext cx="1920670" cy="14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646" y="1881051"/>
            <a:ext cx="77577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class members understand that to receive everlasting life, we must be</a:t>
            </a:r>
            <a:r>
              <a:rPr lang="en-US" sz="4400" b="1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“born again”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continue to </a:t>
            </a:r>
            <a:r>
              <a:rPr lang="en-US" sz="4400" b="1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Jesus Christ</a:t>
            </a:r>
            <a:r>
              <a:rPr lang="en-US" sz="4400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66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55" y="365126"/>
            <a:ext cx="8506691" cy="1325563"/>
          </a:xfrm>
        </p:spPr>
        <p:txBody>
          <a:bodyPr/>
          <a:lstStyle/>
          <a:p>
            <a:r>
              <a:rPr lang="en-US" dirty="0" smtClean="0"/>
              <a:t>Decisions For Eternity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8900" y="1758157"/>
            <a:ext cx="3886200" cy="54299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 we Change?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5867977"/>
            <a:ext cx="3886200" cy="4439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/>
              <a:t>Elder Russell M. Nelson</a:t>
            </a:r>
            <a:endParaRPr lang="en-US" sz="24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2" y="2368622"/>
            <a:ext cx="5805055" cy="326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ssell M Nelson chan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2368621"/>
            <a:ext cx="5805054" cy="32653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55" y="365126"/>
            <a:ext cx="8506691" cy="1325563"/>
          </a:xfrm>
        </p:spPr>
        <p:txBody>
          <a:bodyPr/>
          <a:lstStyle/>
          <a:p>
            <a:r>
              <a:rPr lang="en-US" dirty="0" smtClean="0"/>
              <a:t>Decisions For Eternity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28900" y="1758157"/>
            <a:ext cx="3886200" cy="54299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 we Change?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5867977"/>
            <a:ext cx="3886200" cy="4439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i="1" dirty="0" smtClean="0"/>
              <a:t>Elder Russell M. Nelson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67841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55" y="365126"/>
            <a:ext cx="8506691" cy="1325563"/>
          </a:xfrm>
        </p:spPr>
        <p:txBody>
          <a:bodyPr/>
          <a:lstStyle/>
          <a:p>
            <a:r>
              <a:rPr lang="en-US" dirty="0" smtClean="0"/>
              <a:t>Decisions For Eternity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b="1" dirty="0" smtClean="0"/>
              <a:t>desires</a:t>
            </a:r>
            <a:r>
              <a:rPr lang="en-US" dirty="0" smtClean="0"/>
              <a:t> can change.</a:t>
            </a:r>
          </a:p>
          <a:p>
            <a:r>
              <a:rPr lang="en-US" dirty="0" smtClean="0"/>
              <a:t>Permanent change comes through the </a:t>
            </a:r>
            <a:r>
              <a:rPr lang="en-US" b="1" dirty="0" smtClean="0"/>
              <a:t>atonement</a:t>
            </a:r>
            <a:r>
              <a:rPr lang="en-US" dirty="0" smtClean="0"/>
              <a:t>.</a:t>
            </a:r>
          </a:p>
          <a:p>
            <a:r>
              <a:rPr lang="en-US" dirty="0" smtClean="0"/>
              <a:t>Power comes through exact </a:t>
            </a:r>
            <a:r>
              <a:rPr lang="en-US" b="1" dirty="0" smtClean="0"/>
              <a:t>obedience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23" y="1825625"/>
            <a:ext cx="3679654" cy="4351338"/>
          </a:xfrm>
        </p:spPr>
      </p:pic>
    </p:spTree>
    <p:extLst>
      <p:ext uri="{BB962C8B-B14F-4D97-AF65-F5344CB8AC3E}">
        <p14:creationId xmlns:p14="http://schemas.microsoft.com/office/powerpoint/2010/main" val="27756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964873"/>
            <a:ext cx="3886200" cy="123089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Ancient Israel covered a wide territory.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3039" y="143454"/>
            <a:ext cx="4317422" cy="1699201"/>
          </a:xfrm>
        </p:spPr>
        <p:txBody>
          <a:bodyPr/>
          <a:lstStyle/>
          <a:p>
            <a:r>
              <a:rPr lang="en-US" dirty="0" smtClean="0"/>
              <a:t>Ancient </a:t>
            </a:r>
            <a:br>
              <a:rPr lang="en-US" dirty="0" smtClean="0"/>
            </a:br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4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8461" y="1825625"/>
            <a:ext cx="4356389" cy="4893830"/>
          </a:xfrm>
        </p:spPr>
        <p:txBody>
          <a:bodyPr>
            <a:normAutofit/>
          </a:bodyPr>
          <a:lstStyle/>
          <a:p>
            <a:r>
              <a:rPr lang="en-US" dirty="0" smtClean="0"/>
              <a:t>The Jews had </a:t>
            </a:r>
            <a:r>
              <a:rPr lang="en-US" dirty="0" smtClean="0">
                <a:solidFill>
                  <a:srgbClr val="7B1F1F"/>
                </a:solidFill>
              </a:rPr>
              <a:t>“no dealings with the Samaritans”</a:t>
            </a:r>
            <a:r>
              <a:rPr lang="en-US" dirty="0" smtClean="0"/>
              <a:t> and usually </a:t>
            </a:r>
            <a:r>
              <a:rPr lang="en-US" b="1" dirty="0" smtClean="0"/>
              <a:t>avoided Samaria</a:t>
            </a:r>
            <a:r>
              <a:rPr lang="en-US" dirty="0" smtClean="0"/>
              <a:t> when traveling.</a:t>
            </a:r>
          </a:p>
          <a:p>
            <a:r>
              <a:rPr lang="en-US" dirty="0" smtClean="0"/>
              <a:t>Samaritans were mixed-bloods who had apostatized after Assyrian takeover.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13039" y="143454"/>
            <a:ext cx="4317422" cy="1699201"/>
          </a:xfrm>
        </p:spPr>
        <p:txBody>
          <a:bodyPr/>
          <a:lstStyle/>
          <a:p>
            <a:r>
              <a:rPr lang="en-US" dirty="0" smtClean="0"/>
              <a:t>Ancient </a:t>
            </a:r>
            <a:br>
              <a:rPr lang="en-US" dirty="0" smtClean="0"/>
            </a:br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80" y="2065020"/>
            <a:ext cx="2020252" cy="2020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32" y="-99060"/>
            <a:ext cx="723743" cy="723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26" y="5525609"/>
            <a:ext cx="814713" cy="8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58461" y="1825625"/>
            <a:ext cx="4356389" cy="4893830"/>
          </a:xfrm>
        </p:spPr>
        <p:txBody>
          <a:bodyPr>
            <a:normAutofit/>
          </a:bodyPr>
          <a:lstStyle/>
          <a:p>
            <a:r>
              <a:rPr lang="en-US" dirty="0" smtClean="0"/>
              <a:t>Jesus deliberately went through Samaria when traveling.</a:t>
            </a:r>
          </a:p>
          <a:p>
            <a:r>
              <a:rPr lang="en-US" dirty="0" smtClean="0"/>
              <a:t>He stopped to rest at Jacob’s Well</a:t>
            </a:r>
          </a:p>
          <a:p>
            <a:r>
              <a:rPr lang="en-US" dirty="0" smtClean="0"/>
              <a:t>While Jesus sat by the well, a Samaritan woman came to draw water.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13039" y="143454"/>
            <a:ext cx="4317422" cy="1699201"/>
          </a:xfrm>
        </p:spPr>
        <p:txBody>
          <a:bodyPr/>
          <a:lstStyle/>
          <a:p>
            <a:r>
              <a:rPr lang="en-US" dirty="0" smtClean="0"/>
              <a:t>Ancient </a:t>
            </a:r>
            <a:br>
              <a:rPr lang="en-US" dirty="0" smtClean="0"/>
            </a:br>
            <a:r>
              <a:rPr lang="en-US" dirty="0" smtClean="0"/>
              <a:t>Israel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80" y="2065020"/>
            <a:ext cx="2020252" cy="2020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732" y="-99060"/>
            <a:ext cx="723743" cy="723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20" y="-138545"/>
            <a:ext cx="457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26" y="5525609"/>
            <a:ext cx="814713" cy="8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7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0.02135 -0.08611 L 0.04931 -0.1588 L 0.05695 -0.23959 L 0.0974 -0.29537 L 0.13542 -0.34584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3218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</a:t>
            </a:r>
            <a:r>
              <a:rPr lang="en-US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Jesus’ decision to travel through </a:t>
            </a:r>
            <a:r>
              <a:rPr lang="en-US" sz="3600" b="1" dirty="0" smtClean="0">
                <a:solidFill>
                  <a:srgbClr val="F88E7C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Samaria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03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Woman At The Well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90689"/>
            <a:ext cx="7886700" cy="50193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Jesus teaches about living water.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86049" y="2340280"/>
            <a:ext cx="3886200" cy="4967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Video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97" y="2984674"/>
            <a:ext cx="6143905" cy="362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marit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4" y="1146572"/>
            <a:ext cx="9129712" cy="45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5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627" y="592074"/>
            <a:ext cx="8247888" cy="5786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b="1" spc="-300" dirty="0" smtClean="0">
                <a:ln w="28575">
                  <a:noFill/>
                </a:ln>
                <a:solidFill>
                  <a:srgbClr val="FFE0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“living water” </a:t>
            </a:r>
            <a:br>
              <a:rPr lang="en-US" sz="6600" b="1" spc="-300" dirty="0" smtClean="0">
                <a:ln w="28575">
                  <a:noFill/>
                </a:ln>
                <a:solidFill>
                  <a:srgbClr val="FFE0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spc="-300" dirty="0" smtClean="0">
                <a:ln w="28575">
                  <a:noFill/>
                </a:ln>
                <a:solidFill>
                  <a:srgbClr val="FFE0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means?</a:t>
            </a:r>
          </a:p>
          <a:p>
            <a:pPr algn="ctr"/>
            <a:endParaRPr lang="en-US" sz="4000" b="1" spc="-300" dirty="0" smtClean="0">
              <a:ln w="28575">
                <a:noFill/>
              </a:ln>
              <a:solidFill>
                <a:srgbClr val="FFE0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 spc="-300" dirty="0" smtClean="0">
                <a:ln w="28575">
                  <a:noFill/>
                </a:ln>
                <a:solidFill>
                  <a:srgbClr val="FFE0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obtain living water?</a:t>
            </a:r>
            <a:endParaRPr lang="en-US" sz="6600" b="1" spc="-300" dirty="0">
              <a:ln w="28575">
                <a:noFill/>
              </a:ln>
              <a:solidFill>
                <a:srgbClr val="FFE0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97100"/>
            <a:ext cx="7886700" cy="246062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Jesus teaches Nicodemus about being born again.</a:t>
            </a:r>
            <a:endParaRPr lang="en-US" sz="4000" dirty="0"/>
          </a:p>
          <a:p>
            <a:r>
              <a:rPr lang="en-US" sz="4000" dirty="0" smtClean="0"/>
              <a:t>Jesus teaches a Samaritan woman about living water.</a:t>
            </a:r>
          </a:p>
        </p:txBody>
      </p:sp>
    </p:spTree>
    <p:extLst>
      <p:ext uri="{BB962C8B-B14F-4D97-AF65-F5344CB8AC3E}">
        <p14:creationId xmlns:p14="http://schemas.microsoft.com/office/powerpoint/2010/main" val="6430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4:28-29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“The woman then </a:t>
            </a:r>
            <a:r>
              <a:rPr lang="en-US" b="1" dirty="0" smtClean="0">
                <a:solidFill>
                  <a:srgbClr val="7B1F1F"/>
                </a:solidFill>
              </a:rPr>
              <a:t>left her </a:t>
            </a:r>
            <a:r>
              <a:rPr lang="en-US" b="1" dirty="0" err="1" smtClean="0">
                <a:solidFill>
                  <a:srgbClr val="7B1F1F"/>
                </a:solidFill>
              </a:rPr>
              <a:t>waterpot</a:t>
            </a:r>
            <a:r>
              <a:rPr lang="en-US" dirty="0" smtClean="0">
                <a:solidFill>
                  <a:srgbClr val="7B1F1F"/>
                </a:solidFill>
              </a:rPr>
              <a:t>, and went her way into the city, and </a:t>
            </a:r>
            <a:r>
              <a:rPr lang="en-US" dirty="0" err="1" smtClean="0">
                <a:solidFill>
                  <a:srgbClr val="7B1F1F"/>
                </a:solidFill>
              </a:rPr>
              <a:t>saith</a:t>
            </a:r>
            <a:r>
              <a:rPr lang="en-US" dirty="0" smtClean="0">
                <a:solidFill>
                  <a:srgbClr val="7B1F1F"/>
                </a:solidFill>
              </a:rPr>
              <a:t> to the men,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Come, see a man, which told me all things that ever I did: is not this the Christ?”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85" y="1825625"/>
            <a:ext cx="2742530" cy="4351338"/>
          </a:xfrm>
        </p:spPr>
      </p:pic>
    </p:spTree>
    <p:extLst>
      <p:ext uri="{BB962C8B-B14F-4D97-AF65-F5344CB8AC3E}">
        <p14:creationId xmlns:p14="http://schemas.microsoft.com/office/powerpoint/2010/main" val="30744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06" y="0"/>
            <a:ext cx="382219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21807" y="843677"/>
            <a:ext cx="3822193" cy="517064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6600" b="1" spc="-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</a:t>
            </a:r>
            <a:br>
              <a:rPr lang="en-US" sz="6600" b="1" spc="-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spc="-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6600" b="1" spc="-3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n-US" sz="6600" b="1" spc="-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this woman’s </a:t>
            </a:r>
            <a:r>
              <a:rPr lang="en-US" sz="6600" b="1" spc="-3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example</a:t>
            </a:r>
            <a:r>
              <a:rPr lang="en-US" sz="6600" b="1" spc="-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3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813"/>
            <a:ext cx="9143999" cy="1500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44618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-300" dirty="0" smtClean="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have you been</a:t>
            </a:r>
            <a:r>
              <a:rPr lang="en-US" sz="4000" b="1" spc="-300" dirty="0" smtClean="0">
                <a:ln w="1905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300" dirty="0" smtClean="0">
                <a:ln w="19050">
                  <a:noFill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blessed</a:t>
            </a:r>
            <a:r>
              <a:rPr lang="en-US" sz="4000" b="1" spc="-300" dirty="0" smtClean="0">
                <a:ln w="1905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300" dirty="0" smtClean="0">
                <a:ln w="19050"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seen others blessed </a:t>
            </a:r>
            <a:r>
              <a:rPr lang="en-US" sz="4000" b="1" spc="-300" dirty="0" smtClean="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4000" b="1" spc="-300" dirty="0" smtClean="0">
                <a:ln w="19050"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300" dirty="0" smtClean="0">
                <a:ln w="19050">
                  <a:noFill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believing</a:t>
            </a:r>
            <a:r>
              <a:rPr lang="en-US" sz="4000" b="1" spc="-300" dirty="0" smtClean="0">
                <a:ln w="1905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-300" dirty="0" smtClean="0">
                <a:ln w="1905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Lord?</a:t>
            </a:r>
            <a:endParaRPr lang="en-US" sz="4000" b="1" spc="-300" dirty="0">
              <a:ln w="19050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02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9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74069"/>
            <a:ext cx="3048000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1644" y="3382685"/>
            <a:ext cx="5700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work is licensed under a </a:t>
            </a:r>
            <a:r>
              <a:rPr lang="en-US" dirty="0">
                <a:hlinkClick r:id="rId4"/>
              </a:rPr>
              <a:t>Creative Commons Attribution-</a:t>
            </a:r>
            <a:r>
              <a:rPr lang="en-US" dirty="0" err="1">
                <a:hlinkClick r:id="rId4"/>
              </a:rPr>
              <a:t>NonCommercial</a:t>
            </a:r>
            <a:r>
              <a:rPr lang="en-US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ShareAlike</a:t>
            </a:r>
            <a:r>
              <a:rPr lang="en-US" dirty="0">
                <a:hlinkClick r:id="rId4"/>
              </a:rPr>
              <a:t> 4.0 International License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6119" y="1629608"/>
            <a:ext cx="267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Authored by Dan Oakey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86049" y="4547831"/>
            <a:ext cx="404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Royalty free Images were used from the </a:t>
            </a:r>
            <a:r>
              <a:rPr lang="en-US" dirty="0" smtClean="0">
                <a:hlinkClick r:id="rId5"/>
              </a:rPr>
              <a:t>LDS media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Living Water</a:t>
            </a:r>
            <a:endParaRPr lang="en-US" sz="6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650" y="2136785"/>
            <a:ext cx="3886200" cy="36925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We die without water.</a:t>
            </a:r>
          </a:p>
          <a:p>
            <a:pPr marL="0" indent="0" algn="ctr">
              <a:buNone/>
            </a:pPr>
            <a:r>
              <a:rPr lang="en-US" sz="4000" dirty="0" smtClean="0"/>
              <a:t>Our spirits die without the </a:t>
            </a:r>
            <a:r>
              <a:rPr lang="en-US" sz="4000" b="1" dirty="0" smtClean="0"/>
              <a:t>living water</a:t>
            </a:r>
            <a:r>
              <a:rPr lang="en-US" sz="4000" dirty="0" smtClean="0"/>
              <a:t> that Christ offers.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836" y="1825625"/>
            <a:ext cx="3451514" cy="45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5" y="365126"/>
            <a:ext cx="8880764" cy="1325563"/>
          </a:xfrm>
        </p:spPr>
        <p:txBody>
          <a:bodyPr>
            <a:noAutofit/>
          </a:bodyPr>
          <a:lstStyle/>
          <a:p>
            <a:r>
              <a:rPr lang="en-US" sz="6000" dirty="0" smtClean="0"/>
              <a:t>Jesus and Nicodemus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204" y="1861235"/>
            <a:ext cx="3337214" cy="34394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Jesus teaches Nicodemus, a Pharisee and Jewish community leader.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74" y="1690689"/>
            <a:ext cx="2818316" cy="4241708"/>
          </a:xfrm>
        </p:spPr>
      </p:pic>
      <p:sp>
        <p:nvSpPr>
          <p:cNvPr id="8" name="TextBox 7"/>
          <p:cNvSpPr txBox="1"/>
          <p:nvPr/>
        </p:nvSpPr>
        <p:spPr>
          <a:xfrm>
            <a:off x="4961558" y="6102997"/>
            <a:ext cx="3278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Presentation</a:t>
            </a:r>
            <a:endParaRPr lang="en-US" sz="3200" dirty="0">
              <a:solidFill>
                <a:srgbClr val="66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9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and Nicodem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2844"/>
            <a:ext cx="9144000" cy="45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5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5192" y="-118872"/>
            <a:ext cx="4105656" cy="1938992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</a:t>
            </a:r>
          </a:p>
          <a:p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mean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428" y="2584287"/>
            <a:ext cx="4170782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</a:t>
            </a:r>
          </a:p>
          <a:p>
            <a:r>
              <a:rPr lang="en-US" sz="9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born</a:t>
            </a:r>
            <a:r>
              <a:rPr lang="en-US" sz="9600" dirty="0" smtClean="0">
                <a:solidFill>
                  <a:srgbClr val="00B050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again?</a:t>
            </a:r>
            <a:endParaRPr lang="en-US" sz="9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6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836" y="323562"/>
            <a:ext cx="9033164" cy="1325563"/>
          </a:xfrm>
        </p:spPr>
        <p:txBody>
          <a:bodyPr>
            <a:noAutofit/>
          </a:bodyPr>
          <a:lstStyle/>
          <a:p>
            <a:r>
              <a:rPr lang="en-US" sz="6000" dirty="0" smtClean="0"/>
              <a:t>Baptism By Immersion</a:t>
            </a:r>
            <a:endParaRPr lang="en-US" sz="6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Being immersed in the water symbolizes the </a:t>
            </a:r>
            <a:r>
              <a:rPr lang="en-US" b="1" dirty="0" smtClean="0"/>
              <a:t>death</a:t>
            </a:r>
            <a:r>
              <a:rPr lang="en-US" dirty="0" smtClean="0"/>
              <a:t> or </a:t>
            </a:r>
            <a:r>
              <a:rPr lang="en-US" b="1" dirty="0" smtClean="0"/>
              <a:t>burial</a:t>
            </a:r>
            <a:r>
              <a:rPr lang="en-US" dirty="0" smtClean="0"/>
              <a:t> of our past sins.</a:t>
            </a:r>
          </a:p>
          <a:p>
            <a:r>
              <a:rPr lang="en-US" dirty="0" smtClean="0"/>
              <a:t>When we rise out of the water, we start a </a:t>
            </a:r>
            <a:r>
              <a:rPr lang="en-US" b="1" dirty="0" smtClean="0"/>
              <a:t>new life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175" y="1649125"/>
            <a:ext cx="3522486" cy="43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909" y="1825624"/>
            <a:ext cx="4405746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When we receive the gift of the Holy Ghost we are born of the spirit.</a:t>
            </a:r>
          </a:p>
          <a:p>
            <a:r>
              <a:rPr lang="en-US" dirty="0" smtClean="0"/>
              <a:t>The Gift of the Holy Ghost is the right to have the companionship of the Holy Ghost </a:t>
            </a:r>
            <a:r>
              <a:rPr lang="en-US" b="1" dirty="0" smtClean="0"/>
              <a:t>whenever one is worthy.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667" y="1574876"/>
            <a:ext cx="3582630" cy="48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</TotalTime>
  <Words>663</Words>
  <Application>Microsoft Office PowerPoint</Application>
  <PresentationFormat>On-screen Show (4:3)</PresentationFormat>
  <Paragraphs>90</Paragraphs>
  <Slides>35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Comic Sans MS</vt:lpstr>
      <vt:lpstr>Impact</vt:lpstr>
      <vt:lpstr>Times New Roman</vt:lpstr>
      <vt:lpstr>Office Theme</vt:lpstr>
      <vt:lpstr>Gospel Doctrine </vt:lpstr>
      <vt:lpstr>Purpose</vt:lpstr>
      <vt:lpstr>Summary</vt:lpstr>
      <vt:lpstr>Living Water</vt:lpstr>
      <vt:lpstr>Jesus and Nicodemus</vt:lpstr>
      <vt:lpstr>PowerPoint Presentation</vt:lpstr>
      <vt:lpstr>PowerPoint Presentation</vt:lpstr>
      <vt:lpstr>Baptism By Immersion</vt:lpstr>
      <vt:lpstr>Confirmation</vt:lpstr>
      <vt:lpstr>Born Again</vt:lpstr>
      <vt:lpstr>Born Again</vt:lpstr>
      <vt:lpstr>Born Again</vt:lpstr>
      <vt:lpstr>PowerPoint Presentation</vt:lpstr>
      <vt:lpstr>2nd Nephi 31:20</vt:lpstr>
      <vt:lpstr>PowerPoint Presentation</vt:lpstr>
      <vt:lpstr>John 3:20-21</vt:lpstr>
      <vt:lpstr>PowerPoint Presentation</vt:lpstr>
      <vt:lpstr>PowerPoint Presentation</vt:lpstr>
      <vt:lpstr>D&amp;C 88:67</vt:lpstr>
      <vt:lpstr>Decisions For Eternity</vt:lpstr>
      <vt:lpstr>Decisions For Eternity</vt:lpstr>
      <vt:lpstr>Decisions For Eternity</vt:lpstr>
      <vt:lpstr>Ancient  Israel</vt:lpstr>
      <vt:lpstr>Ancient  Israel</vt:lpstr>
      <vt:lpstr>Ancient  Israel</vt:lpstr>
      <vt:lpstr>PowerPoint Presentation</vt:lpstr>
      <vt:lpstr>Woman At The Well</vt:lpstr>
      <vt:lpstr>PowerPoint Presentation</vt:lpstr>
      <vt:lpstr>PowerPoint Presentation</vt:lpstr>
      <vt:lpstr>John 4:28-29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Oakey</dc:creator>
  <cp:lastModifiedBy>Daniel Oakey</cp:lastModifiedBy>
  <cp:revision>57</cp:revision>
  <dcterms:created xsi:type="dcterms:W3CDTF">2015-01-22T11:16:33Z</dcterms:created>
  <dcterms:modified xsi:type="dcterms:W3CDTF">2015-01-28T04:18:35Z</dcterms:modified>
</cp:coreProperties>
</file>