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58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35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290" r:id="rId36"/>
    <p:sldId id="30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1F1F"/>
    <a:srgbClr val="666633"/>
    <a:srgbClr val="FF9966"/>
    <a:srgbClr val="626053"/>
    <a:srgbClr val="009A46"/>
    <a:srgbClr val="7B351F"/>
    <a:srgbClr val="663333"/>
    <a:srgbClr val="990000"/>
    <a:srgbClr val="FFE07D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91" autoAdjust="0"/>
  </p:normalViewPr>
  <p:slideViewPr>
    <p:cSldViewPr snapToGrid="0">
      <p:cViewPr varScale="1">
        <p:scale>
          <a:sx n="64" d="100"/>
          <a:sy n="64" d="100"/>
        </p:scale>
        <p:origin x="67" y="1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47C98-D8DC-405D-BC82-477918E9B3A2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6A2A2-30FD-4F8C-AC5A-E7199ECEA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6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43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10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36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1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3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8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2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55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0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19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8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6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ds.org/media-library/images?lang=eng" TargetMode="External"/><Relationship Id="rId4" Type="http://schemas.openxmlformats.org/officeDocument/2006/relationships/hyperlink" Target="http://creativecommons.org/licenses/by-nc-sa/4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6131"/>
            <a:ext cx="7772400" cy="2387600"/>
          </a:xfrm>
        </p:spPr>
        <p:txBody>
          <a:bodyPr/>
          <a:lstStyle/>
          <a:p>
            <a:r>
              <a:rPr lang="en-US" dirty="0"/>
              <a:t>Gospel </a:t>
            </a:r>
            <a:r>
              <a:rPr lang="en-US" dirty="0" smtClean="0"/>
              <a:t>Doctrine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</a:t>
            </a:r>
            <a:r>
              <a:rPr lang="en-US" dirty="0" smtClean="0"/>
              <a:t>6: “They Straightway Left Their Nets.”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Boat Lesson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586" y="1825625"/>
            <a:ext cx="423726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Jesus was teaching near </a:t>
            </a:r>
            <a:r>
              <a:rPr lang="en-US" dirty="0" err="1" smtClean="0"/>
              <a:t>Gennesaret</a:t>
            </a:r>
            <a:r>
              <a:rPr lang="en-US" dirty="0" smtClean="0"/>
              <a:t>.</a:t>
            </a:r>
          </a:p>
          <a:p>
            <a:r>
              <a:rPr lang="en-US" dirty="0" smtClean="0"/>
              <a:t>He entered Peter’s boat and taught the people on the shore.</a:t>
            </a:r>
          </a:p>
          <a:p>
            <a:r>
              <a:rPr lang="en-US" dirty="0" smtClean="0"/>
              <a:t>After teaching, Jesus told Peter to launch into the deep and let down the nets for fish.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64" y="2073640"/>
            <a:ext cx="3999013" cy="352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66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Boat Lesson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6571" y="1690689"/>
            <a:ext cx="8490858" cy="2681061"/>
          </a:xfrm>
        </p:spPr>
        <p:txBody>
          <a:bodyPr>
            <a:normAutofit/>
          </a:bodyPr>
          <a:lstStyle/>
          <a:p>
            <a:r>
              <a:rPr lang="en-US" dirty="0" smtClean="0"/>
              <a:t>Peter – </a:t>
            </a:r>
            <a:r>
              <a:rPr lang="en-US" dirty="0" smtClean="0">
                <a:solidFill>
                  <a:srgbClr val="7B1F1F"/>
                </a:solidFill>
              </a:rPr>
              <a:t>“Master, we have toiled all the night, and have taken nothing: nevertheless </a:t>
            </a:r>
            <a:r>
              <a:rPr lang="en-US" b="1" dirty="0" smtClean="0">
                <a:solidFill>
                  <a:srgbClr val="7B1F1F"/>
                </a:solidFill>
              </a:rPr>
              <a:t>at thy word I will </a:t>
            </a:r>
            <a:r>
              <a:rPr lang="en-US" dirty="0" smtClean="0">
                <a:solidFill>
                  <a:srgbClr val="7B1F1F"/>
                </a:solidFill>
              </a:rPr>
              <a:t>let down the net.”</a:t>
            </a:r>
          </a:p>
          <a:p>
            <a:r>
              <a:rPr lang="en-US" dirty="0" smtClean="0"/>
              <a:t>Many fish are caught. The net breaks and the boat begins to sink.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08" y="3950412"/>
            <a:ext cx="5278592" cy="290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25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Boat Lesson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They call their friends in another boat to help them.</a:t>
            </a:r>
          </a:p>
          <a:p>
            <a:r>
              <a:rPr lang="en-US" dirty="0" smtClean="0">
                <a:solidFill>
                  <a:srgbClr val="7B1F1F"/>
                </a:solidFill>
              </a:rPr>
              <a:t>“When Simon Peter saw it, he fell down at Jesus’ knees, saying, Depart from me; for </a:t>
            </a:r>
            <a:r>
              <a:rPr lang="en-US" b="1" dirty="0" smtClean="0">
                <a:solidFill>
                  <a:srgbClr val="7B1F1F"/>
                </a:solidFill>
              </a:rPr>
              <a:t>I am a sinful man</a:t>
            </a:r>
            <a:r>
              <a:rPr lang="en-US" dirty="0" smtClean="0">
                <a:solidFill>
                  <a:srgbClr val="7B1F1F"/>
                </a:solidFill>
              </a:rPr>
              <a:t>, O Lord.”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28" y="2180577"/>
            <a:ext cx="3943944" cy="330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35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Fishers of 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“And Jesus said unto Simon, Fear not; from henceforth </a:t>
            </a:r>
            <a:r>
              <a:rPr lang="en-US" b="1" dirty="0" smtClean="0">
                <a:solidFill>
                  <a:srgbClr val="7B1F1F"/>
                </a:solidFill>
              </a:rPr>
              <a:t>thou shalt catch men</a:t>
            </a:r>
            <a:r>
              <a:rPr lang="en-US" dirty="0" smtClean="0">
                <a:solidFill>
                  <a:srgbClr val="7B1F1F"/>
                </a:solidFill>
              </a:rPr>
              <a:t>…. And when they had brought their ships to land, </a:t>
            </a:r>
            <a:r>
              <a:rPr lang="en-US" b="1" dirty="0" smtClean="0">
                <a:solidFill>
                  <a:srgbClr val="7B1F1F"/>
                </a:solidFill>
              </a:rPr>
              <a:t>they forsook all</a:t>
            </a:r>
            <a:r>
              <a:rPr lang="en-US" dirty="0" smtClean="0">
                <a:solidFill>
                  <a:srgbClr val="7B1F1F"/>
                </a:solidFill>
              </a:rPr>
              <a:t>, and followed him.”</a:t>
            </a:r>
          </a:p>
          <a:p>
            <a:pPr marL="0" indent="0" algn="r">
              <a:buNone/>
            </a:pPr>
            <a:r>
              <a:rPr lang="en-US" dirty="0" smtClean="0"/>
              <a:t>-</a:t>
            </a:r>
            <a:r>
              <a:rPr lang="en-US" i="1" dirty="0" smtClean="0"/>
              <a:t>Luke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29" y="1825625"/>
            <a:ext cx="4054054" cy="365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03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Foreshadowing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943" y="1690689"/>
            <a:ext cx="8752113" cy="3158897"/>
          </a:xfrm>
        </p:spPr>
        <p:txBody>
          <a:bodyPr>
            <a:normAutofit/>
          </a:bodyPr>
          <a:lstStyle/>
          <a:p>
            <a:r>
              <a:rPr lang="en-US" dirty="0" smtClean="0"/>
              <a:t>As apostles, Peter James and John would have similar experiences.</a:t>
            </a:r>
          </a:p>
          <a:p>
            <a:pPr lvl="1"/>
            <a:r>
              <a:rPr lang="en-US" dirty="0" smtClean="0"/>
              <a:t>They would work where Jesus directed them.</a:t>
            </a:r>
          </a:p>
          <a:p>
            <a:pPr lvl="1"/>
            <a:r>
              <a:rPr lang="en-US" dirty="0" smtClean="0"/>
              <a:t>They would find many people who would accept the gospel.</a:t>
            </a:r>
          </a:p>
          <a:p>
            <a:pPr lvl="1"/>
            <a:r>
              <a:rPr lang="en-US" dirty="0" smtClean="0"/>
              <a:t>They would call others to assist in the work.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060" y="4776624"/>
            <a:ext cx="1976374" cy="1860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514" y="4762924"/>
            <a:ext cx="2237014" cy="1874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46" y="4571999"/>
            <a:ext cx="2058274" cy="206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3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Called as Disciples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Disciple</a:t>
            </a:r>
          </a:p>
          <a:p>
            <a:pPr lvl="1"/>
            <a:r>
              <a:rPr lang="en-US" dirty="0" smtClean="0"/>
              <a:t>Pupil, Learner</a:t>
            </a:r>
          </a:p>
          <a:p>
            <a:pPr lvl="1"/>
            <a:r>
              <a:rPr lang="en-US" dirty="0" smtClean="0"/>
              <a:t>Follower of Christ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Apostle</a:t>
            </a:r>
          </a:p>
          <a:p>
            <a:pPr lvl="1"/>
            <a:r>
              <a:rPr lang="en-US" dirty="0" smtClean="0"/>
              <a:t>“One sent forth”</a:t>
            </a:r>
          </a:p>
          <a:p>
            <a:pPr lvl="1"/>
            <a:r>
              <a:rPr lang="en-US" dirty="0" smtClean="0"/>
              <a:t>Special witness of Christ</a:t>
            </a:r>
          </a:p>
          <a:p>
            <a:pPr lvl="1"/>
            <a:r>
              <a:rPr lang="en-US" dirty="0" smtClean="0"/>
              <a:t>Sent to testify to the world that Jesus is the Savior and Redeemer of mankind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811" y="3436485"/>
            <a:ext cx="2553857" cy="31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02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4370"/>
            <a:ext cx="9144000" cy="12736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286" y="5726565"/>
            <a:ext cx="8568417" cy="12620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Why was it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important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that Jesus call Apostles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? Why are they important </a:t>
            </a:r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today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603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022"/>
            <a:ext cx="7886700" cy="1325563"/>
          </a:xfrm>
        </p:spPr>
        <p:txBody>
          <a:bodyPr/>
          <a:lstStyle/>
          <a:p>
            <a:r>
              <a:rPr lang="en-US" dirty="0" smtClean="0"/>
              <a:t>Ephesians 4:12, 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244" y="1500923"/>
            <a:ext cx="8833756" cy="4839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“And </a:t>
            </a:r>
            <a:r>
              <a:rPr lang="en-US" dirty="0">
                <a:solidFill>
                  <a:srgbClr val="7B1F1F"/>
                </a:solidFill>
              </a:rPr>
              <a:t>he gave some, apostles; and some, prophets; and some, evangelists; and some, pastors and </a:t>
            </a:r>
          </a:p>
          <a:p>
            <a:pPr marL="0" indent="0">
              <a:buNone/>
            </a:pPr>
            <a:r>
              <a:rPr lang="en-US" dirty="0">
                <a:solidFill>
                  <a:srgbClr val="7B1F1F"/>
                </a:solidFill>
              </a:rPr>
              <a:t>teachers; For the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b="1" dirty="0" smtClean="0">
                <a:solidFill>
                  <a:srgbClr val="7B1F1F"/>
                </a:solidFill>
              </a:rPr>
              <a:t>perfecting </a:t>
            </a:r>
            <a:r>
              <a:rPr lang="en-US" b="1" dirty="0">
                <a:solidFill>
                  <a:srgbClr val="7B1F1F"/>
                </a:solidFill>
              </a:rPr>
              <a:t>of the </a:t>
            </a:r>
            <a:r>
              <a:rPr lang="en-US" b="1" dirty="0" smtClean="0">
                <a:solidFill>
                  <a:srgbClr val="7B1F1F"/>
                </a:solidFill>
              </a:rPr>
              <a:t>saints</a:t>
            </a:r>
            <a:r>
              <a:rPr lang="en-US" dirty="0">
                <a:solidFill>
                  <a:srgbClr val="7B1F1F"/>
                </a:solidFill>
              </a:rPr>
              <a:t>,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for </a:t>
            </a:r>
            <a:r>
              <a:rPr lang="en-US" dirty="0">
                <a:solidFill>
                  <a:srgbClr val="7B1F1F"/>
                </a:solidFill>
              </a:rPr>
              <a:t>the work </a:t>
            </a:r>
            <a:r>
              <a:rPr lang="en-US" dirty="0" smtClean="0">
                <a:solidFill>
                  <a:srgbClr val="7B1F1F"/>
                </a:solidFill>
              </a:rPr>
              <a:t>of </a:t>
            </a:r>
            <a:r>
              <a:rPr lang="en-US" dirty="0">
                <a:solidFill>
                  <a:srgbClr val="7B1F1F"/>
                </a:solidFill>
              </a:rPr>
              <a:t>the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ministry</a:t>
            </a:r>
            <a:r>
              <a:rPr lang="en-US" dirty="0">
                <a:solidFill>
                  <a:srgbClr val="7B1F1F"/>
                </a:solidFill>
              </a:rPr>
              <a:t>....That </a:t>
            </a:r>
            <a:r>
              <a:rPr lang="en-US" dirty="0" smtClean="0">
                <a:solidFill>
                  <a:srgbClr val="7B1F1F"/>
                </a:solidFill>
              </a:rPr>
              <a:t>we </a:t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henceforth </a:t>
            </a:r>
            <a:r>
              <a:rPr lang="en-US" dirty="0">
                <a:solidFill>
                  <a:srgbClr val="7B1F1F"/>
                </a:solidFill>
              </a:rPr>
              <a:t>be no </a:t>
            </a:r>
            <a:r>
              <a:rPr lang="en-US" dirty="0" smtClean="0">
                <a:solidFill>
                  <a:srgbClr val="7B1F1F"/>
                </a:solidFill>
              </a:rPr>
              <a:t>more </a:t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children</a:t>
            </a:r>
            <a:r>
              <a:rPr lang="en-US" dirty="0">
                <a:solidFill>
                  <a:srgbClr val="7B1F1F"/>
                </a:solidFill>
              </a:rPr>
              <a:t>, tossed </a:t>
            </a:r>
            <a:r>
              <a:rPr lang="en-US" dirty="0" smtClean="0">
                <a:solidFill>
                  <a:srgbClr val="7B1F1F"/>
                </a:solidFill>
              </a:rPr>
              <a:t>to </a:t>
            </a:r>
            <a:r>
              <a:rPr lang="en-US" dirty="0">
                <a:solidFill>
                  <a:srgbClr val="7B1F1F"/>
                </a:solidFill>
              </a:rPr>
              <a:t>and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fro, and </a:t>
            </a:r>
            <a:r>
              <a:rPr lang="en-US" dirty="0">
                <a:solidFill>
                  <a:srgbClr val="7B1F1F"/>
                </a:solidFill>
              </a:rPr>
              <a:t>carried </a:t>
            </a:r>
            <a:r>
              <a:rPr lang="en-US" dirty="0" smtClean="0">
                <a:solidFill>
                  <a:srgbClr val="7B1F1F"/>
                </a:solidFill>
              </a:rPr>
              <a:t>about </a:t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with </a:t>
            </a:r>
            <a:r>
              <a:rPr lang="en-US" dirty="0">
                <a:solidFill>
                  <a:srgbClr val="7B1F1F"/>
                </a:solidFill>
              </a:rPr>
              <a:t>every </a:t>
            </a:r>
            <a:r>
              <a:rPr lang="en-US" dirty="0" smtClean="0">
                <a:solidFill>
                  <a:srgbClr val="7B1F1F"/>
                </a:solidFill>
              </a:rPr>
              <a:t>wind </a:t>
            </a:r>
            <a:r>
              <a:rPr lang="en-US" dirty="0">
                <a:solidFill>
                  <a:srgbClr val="7B1F1F"/>
                </a:solidFill>
              </a:rPr>
              <a:t>of doctrine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039" y="2482779"/>
            <a:ext cx="4610347" cy="3068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668" y="262713"/>
            <a:ext cx="1738481" cy="9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40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616"/>
            <a:ext cx="7886700" cy="1325563"/>
          </a:xfrm>
        </p:spPr>
        <p:txBody>
          <a:bodyPr/>
          <a:lstStyle/>
          <a:p>
            <a:r>
              <a:rPr lang="en-US" dirty="0" smtClean="0"/>
              <a:t>Choosing the 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5558" y="1825625"/>
            <a:ext cx="4751614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“And </a:t>
            </a:r>
            <a:r>
              <a:rPr lang="en-US" dirty="0">
                <a:solidFill>
                  <a:srgbClr val="7B1F1F"/>
                </a:solidFill>
              </a:rPr>
              <a:t>it came to pass in those days, that he went out into a mountain to pray, and continued </a:t>
            </a:r>
            <a:r>
              <a:rPr lang="en-US" b="1" dirty="0">
                <a:solidFill>
                  <a:srgbClr val="7B1F1F"/>
                </a:solidFill>
              </a:rPr>
              <a:t>all night </a:t>
            </a:r>
            <a:r>
              <a:rPr lang="en-US" dirty="0">
                <a:solidFill>
                  <a:srgbClr val="7B1F1F"/>
                </a:solidFill>
              </a:rPr>
              <a:t>in prayer to God.</a:t>
            </a:r>
          </a:p>
          <a:p>
            <a:pPr marL="0" indent="0">
              <a:buNone/>
            </a:pPr>
            <a:r>
              <a:rPr lang="en-US" dirty="0">
                <a:solidFill>
                  <a:srgbClr val="7B1F1F"/>
                </a:solidFill>
              </a:rPr>
              <a:t> And when it was day, he called unto him his disciples: and of them he chose twelve, whom also he named apostles</a:t>
            </a:r>
            <a:r>
              <a:rPr lang="en-US" dirty="0" smtClean="0">
                <a:solidFill>
                  <a:srgbClr val="7B1F1F"/>
                </a:solidFill>
              </a:rPr>
              <a:t>;”</a:t>
            </a:r>
          </a:p>
          <a:p>
            <a:pPr marL="0" indent="0" algn="r">
              <a:buNone/>
            </a:pPr>
            <a:r>
              <a:rPr lang="en-US" i="1" dirty="0" smtClean="0"/>
              <a:t>-</a:t>
            </a:r>
            <a:r>
              <a:rPr lang="en-US" i="1" dirty="0"/>
              <a:t>Luke 6:12-13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841" y="1825625"/>
            <a:ext cx="3221509" cy="3564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800" y="437634"/>
            <a:ext cx="2072707" cy="118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38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Callings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2538" y="1740409"/>
            <a:ext cx="7698921" cy="145641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Like Jesus, Church leaders pray and seek inspiration to know whom the Lord would have serve in each calling.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85" y="3424797"/>
            <a:ext cx="5171029" cy="31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42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7646" y="1881051"/>
            <a:ext cx="77577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 class members understand that Apostles are called to be </a:t>
            </a:r>
            <a:r>
              <a:rPr lang="en-US" sz="4400" dirty="0" smtClean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witnesses </a:t>
            </a:r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Jesus Christ and </a:t>
            </a:r>
            <a:r>
              <a:rPr lang="en-US" sz="4400" dirty="0" smtClean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blessed when we </a:t>
            </a:r>
            <a:r>
              <a:rPr lang="en-US" sz="4400" b="1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</a:t>
            </a:r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4400" b="1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</a:t>
            </a:r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them.</a:t>
            </a:r>
          </a:p>
        </p:txBody>
      </p:sp>
    </p:spTree>
    <p:extLst>
      <p:ext uri="{BB962C8B-B14F-4D97-AF65-F5344CB8AC3E}">
        <p14:creationId xmlns:p14="http://schemas.microsoft.com/office/powerpoint/2010/main" val="23523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2" y="242334"/>
            <a:ext cx="5919108" cy="1325563"/>
          </a:xfrm>
        </p:spPr>
        <p:txBody>
          <a:bodyPr/>
          <a:lstStyle/>
          <a:p>
            <a:r>
              <a:rPr lang="en-US" dirty="0" smtClean="0"/>
              <a:t>Matthew 10:37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2782" y="1825625"/>
            <a:ext cx="7078436" cy="195342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7B1F1F"/>
                </a:solidFill>
              </a:rPr>
              <a:t>“He that </a:t>
            </a:r>
            <a:r>
              <a:rPr lang="en-US" dirty="0" err="1" smtClean="0">
                <a:solidFill>
                  <a:srgbClr val="7B1F1F"/>
                </a:solidFill>
              </a:rPr>
              <a:t>loveth</a:t>
            </a:r>
            <a:r>
              <a:rPr lang="en-US" dirty="0" smtClean="0">
                <a:solidFill>
                  <a:srgbClr val="7B1F1F"/>
                </a:solidFill>
              </a:rPr>
              <a:t> father or mother more than me is not worthy of me: and he that </a:t>
            </a:r>
            <a:r>
              <a:rPr lang="en-US" dirty="0" err="1" smtClean="0">
                <a:solidFill>
                  <a:srgbClr val="7B1F1F"/>
                </a:solidFill>
              </a:rPr>
              <a:t>loveth</a:t>
            </a:r>
            <a:r>
              <a:rPr lang="en-US" dirty="0" smtClean="0">
                <a:solidFill>
                  <a:srgbClr val="7B1F1F"/>
                </a:solidFill>
              </a:rPr>
              <a:t> son or daughter more than me is not worthy of me.”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0" y="314842"/>
            <a:ext cx="2072707" cy="1180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313" y="3756827"/>
            <a:ext cx="5787374" cy="296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44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5529"/>
            <a:ext cx="9144000" cy="18124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375" y="5190103"/>
            <a:ext cx="7715250" cy="14229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What do the scriptures tell us about the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background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character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of the men whom Jesus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called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as Apostles?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935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597" y="365126"/>
            <a:ext cx="8090807" cy="1325563"/>
          </a:xfrm>
        </p:spPr>
        <p:txBody>
          <a:bodyPr/>
          <a:lstStyle/>
          <a:p>
            <a:r>
              <a:rPr lang="en-US" dirty="0" smtClean="0"/>
              <a:t>Apostles, Simple 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346" y="1690689"/>
            <a:ext cx="5811253" cy="508309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 formal training for the ministry</a:t>
            </a:r>
          </a:p>
          <a:p>
            <a:pPr lvl="1"/>
            <a:r>
              <a:rPr lang="en-US" dirty="0" smtClean="0"/>
              <a:t>fishers</a:t>
            </a:r>
          </a:p>
          <a:p>
            <a:r>
              <a:rPr lang="en-US" dirty="0" smtClean="0"/>
              <a:t>Humble</a:t>
            </a:r>
          </a:p>
          <a:p>
            <a:pPr lvl="1"/>
            <a:r>
              <a:rPr lang="en-US" dirty="0" smtClean="0">
                <a:solidFill>
                  <a:srgbClr val="7B1F1F"/>
                </a:solidFill>
              </a:rPr>
              <a:t>“I am a sinful man…”</a:t>
            </a:r>
          </a:p>
          <a:p>
            <a:r>
              <a:rPr lang="en-US" dirty="0" smtClean="0"/>
              <a:t>Obedient &amp; Hardworking</a:t>
            </a:r>
          </a:p>
          <a:p>
            <a:pPr lvl="1"/>
            <a:r>
              <a:rPr lang="en-US" dirty="0" smtClean="0">
                <a:solidFill>
                  <a:srgbClr val="7B1F1F"/>
                </a:solidFill>
              </a:rPr>
              <a:t>“Toiled all the night… at thy word I will let down the net.”</a:t>
            </a:r>
          </a:p>
          <a:p>
            <a:r>
              <a:rPr lang="en-US" dirty="0" smtClean="0"/>
              <a:t>Willing to sacrifice everything to follow the Lord.</a:t>
            </a:r>
          </a:p>
          <a:p>
            <a:pPr lvl="1"/>
            <a:r>
              <a:rPr lang="en-US" dirty="0" smtClean="0">
                <a:solidFill>
                  <a:srgbClr val="7B1F1F"/>
                </a:solidFill>
              </a:rPr>
              <a:t>“they forsook all”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9" y="1840832"/>
            <a:ext cx="2967598" cy="43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44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28" y="0"/>
            <a:ext cx="27268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7128" y="743277"/>
            <a:ext cx="27268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What does this suggest about 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how</a:t>
            </a:r>
            <a:r>
              <a:rPr lang="en-US" sz="4000" b="1" dirty="0">
                <a:solidFill>
                  <a:schemeClr val="bg1"/>
                </a:solidFill>
              </a:rPr>
              <a:t> a person becomes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qualified</a:t>
            </a:r>
            <a:r>
              <a:rPr lang="en-US" sz="4000" b="1" dirty="0">
                <a:solidFill>
                  <a:schemeClr val="bg1"/>
                </a:solidFill>
              </a:rPr>
              <a:t> to serve the Lord</a:t>
            </a:r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131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838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351270" cy="1325563"/>
          </a:xfrm>
        </p:spPr>
        <p:txBody>
          <a:bodyPr/>
          <a:lstStyle/>
          <a:p>
            <a:r>
              <a:rPr lang="en-US" dirty="0" smtClean="0"/>
              <a:t>Names of the 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835706"/>
            <a:ext cx="8778307" cy="5022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“Now </a:t>
            </a:r>
            <a:r>
              <a:rPr lang="en-US" dirty="0">
                <a:solidFill>
                  <a:srgbClr val="7B1F1F"/>
                </a:solidFill>
              </a:rPr>
              <a:t>the names of the twelve apostles are these; The first, Simon, who is called </a:t>
            </a:r>
            <a:r>
              <a:rPr lang="en-US" b="1" dirty="0" smtClean="0">
                <a:solidFill>
                  <a:srgbClr val="7B1F1F"/>
                </a:solidFill>
              </a:rPr>
              <a:t>Peter</a:t>
            </a:r>
            <a:r>
              <a:rPr lang="en-US" baseline="30000" dirty="0" smtClean="0">
                <a:solidFill>
                  <a:srgbClr val="7B1F1F"/>
                </a:solidFill>
              </a:rPr>
              <a:t>1</a:t>
            </a:r>
            <a:r>
              <a:rPr lang="en-US" dirty="0" smtClean="0">
                <a:solidFill>
                  <a:srgbClr val="7B1F1F"/>
                </a:solidFill>
              </a:rPr>
              <a:t>, </a:t>
            </a:r>
            <a:r>
              <a:rPr lang="en-US" dirty="0">
                <a:solidFill>
                  <a:srgbClr val="7B1F1F"/>
                </a:solidFill>
              </a:rPr>
              <a:t>and </a:t>
            </a:r>
            <a:r>
              <a:rPr lang="en-US" b="1" dirty="0">
                <a:solidFill>
                  <a:srgbClr val="7B1F1F"/>
                </a:solidFill>
              </a:rPr>
              <a:t>Andrew</a:t>
            </a:r>
            <a:r>
              <a:rPr lang="en-US" baseline="30000" dirty="0">
                <a:solidFill>
                  <a:srgbClr val="7B1F1F"/>
                </a:solidFill>
              </a:rPr>
              <a:t>2</a:t>
            </a:r>
            <a:r>
              <a:rPr lang="en-US" dirty="0">
                <a:solidFill>
                  <a:srgbClr val="7B1F1F"/>
                </a:solidFill>
              </a:rPr>
              <a:t> his brother; </a:t>
            </a:r>
            <a:r>
              <a:rPr lang="en-US" b="1" dirty="0">
                <a:solidFill>
                  <a:srgbClr val="7B1F1F"/>
                </a:solidFill>
              </a:rPr>
              <a:t>James</a:t>
            </a:r>
            <a:r>
              <a:rPr lang="en-US" baseline="30000" dirty="0">
                <a:solidFill>
                  <a:srgbClr val="7B1F1F"/>
                </a:solidFill>
              </a:rPr>
              <a:t>3</a:t>
            </a:r>
            <a:r>
              <a:rPr lang="en-US" dirty="0">
                <a:solidFill>
                  <a:srgbClr val="7B1F1F"/>
                </a:solidFill>
              </a:rPr>
              <a:t> the son of Zebedee, and </a:t>
            </a:r>
            <a:r>
              <a:rPr lang="en-US" b="1" dirty="0">
                <a:solidFill>
                  <a:srgbClr val="7B1F1F"/>
                </a:solidFill>
              </a:rPr>
              <a:t>John</a:t>
            </a:r>
            <a:r>
              <a:rPr lang="en-US" baseline="30000" dirty="0">
                <a:solidFill>
                  <a:srgbClr val="7B1F1F"/>
                </a:solidFill>
              </a:rPr>
              <a:t>4</a:t>
            </a:r>
            <a:r>
              <a:rPr lang="en-US" dirty="0">
                <a:solidFill>
                  <a:srgbClr val="7B1F1F"/>
                </a:solidFill>
              </a:rPr>
              <a:t> his brother;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B1F1F"/>
                </a:solidFill>
              </a:rPr>
              <a:t>Philip</a:t>
            </a:r>
            <a:r>
              <a:rPr lang="en-US" baseline="30000" dirty="0">
                <a:solidFill>
                  <a:srgbClr val="7B1F1F"/>
                </a:solidFill>
              </a:rPr>
              <a:t>5</a:t>
            </a:r>
            <a:r>
              <a:rPr lang="en-US" dirty="0">
                <a:solidFill>
                  <a:srgbClr val="7B1F1F"/>
                </a:solidFill>
              </a:rPr>
              <a:t>, and </a:t>
            </a:r>
            <a:r>
              <a:rPr lang="en-US" b="1" dirty="0">
                <a:solidFill>
                  <a:srgbClr val="7B1F1F"/>
                </a:solidFill>
              </a:rPr>
              <a:t>Bartholomew</a:t>
            </a:r>
            <a:r>
              <a:rPr lang="en-US" baseline="30000" dirty="0">
                <a:solidFill>
                  <a:srgbClr val="7B1F1F"/>
                </a:solidFill>
              </a:rPr>
              <a:t>6</a:t>
            </a:r>
            <a:r>
              <a:rPr lang="en-US" dirty="0">
                <a:solidFill>
                  <a:srgbClr val="7B1F1F"/>
                </a:solidFill>
              </a:rPr>
              <a:t>; </a:t>
            </a:r>
            <a:r>
              <a:rPr lang="en-US" b="1" dirty="0">
                <a:solidFill>
                  <a:srgbClr val="7B1F1F"/>
                </a:solidFill>
              </a:rPr>
              <a:t>Thomas</a:t>
            </a:r>
            <a:r>
              <a:rPr lang="en-US" baseline="30000" dirty="0">
                <a:solidFill>
                  <a:srgbClr val="7B1F1F"/>
                </a:solidFill>
              </a:rPr>
              <a:t>7</a:t>
            </a:r>
            <a:r>
              <a:rPr lang="en-US" dirty="0">
                <a:solidFill>
                  <a:srgbClr val="7B1F1F"/>
                </a:solidFill>
              </a:rPr>
              <a:t>, and </a:t>
            </a:r>
            <a:r>
              <a:rPr lang="en-US" b="1" dirty="0">
                <a:solidFill>
                  <a:srgbClr val="7B1F1F"/>
                </a:solidFill>
              </a:rPr>
              <a:t>Matthew</a:t>
            </a:r>
            <a:r>
              <a:rPr lang="en-US" baseline="30000" dirty="0">
                <a:solidFill>
                  <a:srgbClr val="7B1F1F"/>
                </a:solidFill>
              </a:rPr>
              <a:t>8</a:t>
            </a:r>
            <a:r>
              <a:rPr lang="en-US" dirty="0">
                <a:solidFill>
                  <a:srgbClr val="7B1F1F"/>
                </a:solidFill>
              </a:rPr>
              <a:t> the publican; </a:t>
            </a:r>
            <a:r>
              <a:rPr lang="en-US" b="1" dirty="0">
                <a:solidFill>
                  <a:srgbClr val="7B1F1F"/>
                </a:solidFill>
              </a:rPr>
              <a:t>James</a:t>
            </a:r>
            <a:r>
              <a:rPr lang="en-US" baseline="30000" dirty="0">
                <a:solidFill>
                  <a:srgbClr val="7B1F1F"/>
                </a:solidFill>
              </a:rPr>
              <a:t>9</a:t>
            </a:r>
            <a:r>
              <a:rPr lang="en-US" dirty="0">
                <a:solidFill>
                  <a:srgbClr val="7B1F1F"/>
                </a:solidFill>
              </a:rPr>
              <a:t> the son of </a:t>
            </a:r>
            <a:r>
              <a:rPr lang="en-US" dirty="0" err="1">
                <a:solidFill>
                  <a:srgbClr val="7B1F1F"/>
                </a:solidFill>
              </a:rPr>
              <a:t>Alphæus</a:t>
            </a:r>
            <a:r>
              <a:rPr lang="en-US" dirty="0">
                <a:solidFill>
                  <a:srgbClr val="7B1F1F"/>
                </a:solidFill>
              </a:rPr>
              <a:t>, and </a:t>
            </a:r>
            <a:r>
              <a:rPr lang="en-US" b="1" dirty="0">
                <a:solidFill>
                  <a:srgbClr val="7B1F1F"/>
                </a:solidFill>
              </a:rPr>
              <a:t>Lebbæus</a:t>
            </a:r>
            <a:r>
              <a:rPr lang="en-US" baseline="30000" dirty="0">
                <a:solidFill>
                  <a:srgbClr val="7B1F1F"/>
                </a:solidFill>
              </a:rPr>
              <a:t>10</a:t>
            </a:r>
            <a:r>
              <a:rPr lang="en-US" dirty="0">
                <a:solidFill>
                  <a:srgbClr val="7B1F1F"/>
                </a:solidFill>
              </a:rPr>
              <a:t>, whose surname was </a:t>
            </a:r>
            <a:r>
              <a:rPr lang="en-US" dirty="0" err="1">
                <a:solidFill>
                  <a:srgbClr val="7B1F1F"/>
                </a:solidFill>
              </a:rPr>
              <a:t>Thaddæus</a:t>
            </a:r>
            <a:r>
              <a:rPr lang="en-US" dirty="0">
                <a:solidFill>
                  <a:srgbClr val="7B1F1F"/>
                </a:solidFill>
              </a:rPr>
              <a:t>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B1F1F"/>
                </a:solidFill>
              </a:rPr>
              <a:t>Simon</a:t>
            </a:r>
            <a:r>
              <a:rPr lang="en-US" baseline="30000" dirty="0">
                <a:solidFill>
                  <a:srgbClr val="7B1F1F"/>
                </a:solidFill>
              </a:rPr>
              <a:t>11</a:t>
            </a:r>
            <a:r>
              <a:rPr lang="en-US" dirty="0">
                <a:solidFill>
                  <a:srgbClr val="7B1F1F"/>
                </a:solidFill>
              </a:rPr>
              <a:t> </a:t>
            </a:r>
            <a:r>
              <a:rPr lang="en-US" dirty="0" smtClean="0">
                <a:solidFill>
                  <a:srgbClr val="7B1F1F"/>
                </a:solidFill>
              </a:rPr>
              <a:t>the Canaanite, and </a:t>
            </a:r>
            <a:r>
              <a:rPr lang="en-US" b="1" dirty="0" smtClean="0">
                <a:solidFill>
                  <a:srgbClr val="7B1F1F"/>
                </a:solidFill>
              </a:rPr>
              <a:t>Judas</a:t>
            </a:r>
            <a:r>
              <a:rPr lang="en-US" baseline="30000" dirty="0" smtClean="0">
                <a:solidFill>
                  <a:srgbClr val="7B1F1F"/>
                </a:solidFill>
              </a:rPr>
              <a:t>12</a:t>
            </a:r>
            <a:r>
              <a:rPr lang="en-US" dirty="0" smtClean="0">
                <a:solidFill>
                  <a:srgbClr val="7B1F1F"/>
                </a:solidFill>
              </a:rPr>
              <a:t> Iscariot, who also betrayed him.”</a:t>
            </a:r>
            <a:endParaRPr lang="en-US" dirty="0">
              <a:solidFill>
                <a:srgbClr val="7B1F1F"/>
              </a:solidFill>
            </a:endParaRPr>
          </a:p>
          <a:p>
            <a:pPr marL="0" indent="0" algn="r">
              <a:buNone/>
            </a:pPr>
            <a:r>
              <a:rPr lang="en-US" i="1" dirty="0"/>
              <a:t>-Matt 10:2-4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920" y="510144"/>
            <a:ext cx="2072707" cy="118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10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5309" y="2301998"/>
            <a:ext cx="7413381" cy="3051175"/>
          </a:xfrm>
        </p:spPr>
        <p:txBody>
          <a:bodyPr>
            <a:normAutofit/>
          </a:bodyPr>
          <a:lstStyle/>
          <a:p>
            <a:r>
              <a:rPr lang="en-US" dirty="0" smtClean="0"/>
              <a:t>Simon the </a:t>
            </a:r>
            <a:r>
              <a:rPr lang="en-US" dirty="0" err="1" smtClean="0"/>
              <a:t>Caananite</a:t>
            </a:r>
            <a:r>
              <a:rPr lang="en-US" dirty="0" smtClean="0"/>
              <a:t> ‘The Zealot’</a:t>
            </a:r>
          </a:p>
          <a:p>
            <a:r>
              <a:rPr lang="en-US" dirty="0" err="1" smtClean="0"/>
              <a:t>Lebbaus</a:t>
            </a:r>
            <a:r>
              <a:rPr lang="en-US" dirty="0" smtClean="0"/>
              <a:t> = Judas (not Iscariot)</a:t>
            </a:r>
          </a:p>
          <a:p>
            <a:r>
              <a:rPr lang="en-US" dirty="0" smtClean="0"/>
              <a:t>Matthew = Levi</a:t>
            </a:r>
          </a:p>
          <a:p>
            <a:r>
              <a:rPr lang="en-US" dirty="0" smtClean="0"/>
              <a:t>Thomas = </a:t>
            </a:r>
            <a:r>
              <a:rPr lang="en-US" dirty="0" err="1" smtClean="0"/>
              <a:t>Didymus</a:t>
            </a:r>
            <a:r>
              <a:rPr lang="en-US" dirty="0" smtClean="0"/>
              <a:t> (‘Twin’)</a:t>
            </a:r>
          </a:p>
          <a:p>
            <a:r>
              <a:rPr lang="en-US" dirty="0" smtClean="0"/>
              <a:t>Bartholomew = Nathanael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7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61511"/>
            <a:ext cx="7886700" cy="1325563"/>
          </a:xfrm>
        </p:spPr>
        <p:txBody>
          <a:bodyPr/>
          <a:lstStyle/>
          <a:p>
            <a:r>
              <a:rPr lang="en-US" dirty="0" smtClean="0"/>
              <a:t>Ordaining the 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5647" y="1587074"/>
            <a:ext cx="7272704" cy="15271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After Jesus called the Twelve Apostles, he gave them </a:t>
            </a:r>
            <a:r>
              <a:rPr lang="en-US" b="1" dirty="0" smtClean="0"/>
              <a:t>priesthood power </a:t>
            </a:r>
            <a:r>
              <a:rPr lang="en-US" dirty="0" smtClean="0"/>
              <a:t>and instructed them in their responsibilities.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898" y="3221653"/>
            <a:ext cx="3886200" cy="58932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Video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76" y="3918387"/>
            <a:ext cx="6249045" cy="277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lled apost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Duties of the 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Heal </a:t>
            </a:r>
            <a:r>
              <a:rPr lang="en-US" b="1" dirty="0" smtClean="0"/>
              <a:t>spiritually</a:t>
            </a:r>
            <a:r>
              <a:rPr lang="en-US" dirty="0" smtClean="0"/>
              <a:t> and </a:t>
            </a:r>
            <a:r>
              <a:rPr lang="en-US" b="1" dirty="0" smtClean="0"/>
              <a:t>physically</a:t>
            </a:r>
          </a:p>
          <a:p>
            <a:r>
              <a:rPr lang="en-US" b="1" dirty="0" smtClean="0"/>
              <a:t>Sent to Israel </a:t>
            </a:r>
            <a:r>
              <a:rPr lang="en-US" dirty="0" smtClean="0"/>
              <a:t>to preach that the kingdom of heaven is at hand.</a:t>
            </a:r>
          </a:p>
          <a:p>
            <a:r>
              <a:rPr lang="en-US" b="1" dirty="0" smtClean="0"/>
              <a:t>Use priesthood </a:t>
            </a:r>
            <a:r>
              <a:rPr lang="en-US" dirty="0" smtClean="0"/>
              <a:t>power to bless and heal people. </a:t>
            </a:r>
          </a:p>
          <a:p>
            <a:r>
              <a:rPr lang="en-US" dirty="0" smtClean="0"/>
              <a:t>Teach as </a:t>
            </a:r>
            <a:r>
              <a:rPr lang="en-US" b="1" dirty="0" smtClean="0"/>
              <a:t>guided</a:t>
            </a:r>
            <a:r>
              <a:rPr lang="en-US" dirty="0" smtClean="0"/>
              <a:t> by the spirit.</a:t>
            </a:r>
          </a:p>
          <a:p>
            <a:r>
              <a:rPr lang="en-US" dirty="0" smtClean="0"/>
              <a:t>Give their lives entirely to the Savior’s work.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2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97100"/>
            <a:ext cx="7886700" cy="24606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Jesus announces that he is the long-awaited messiah.</a:t>
            </a:r>
          </a:p>
          <a:p>
            <a:r>
              <a:rPr lang="en-US" sz="4000" dirty="0" smtClean="0"/>
              <a:t>Jesus calls the 12 apostles to help spread His message.</a:t>
            </a:r>
          </a:p>
        </p:txBody>
      </p:sp>
    </p:spTree>
    <p:extLst>
      <p:ext uri="{BB962C8B-B14F-4D97-AF65-F5344CB8AC3E}">
        <p14:creationId xmlns:p14="http://schemas.microsoft.com/office/powerpoint/2010/main" val="6430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Apostles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5" y="1633223"/>
            <a:ext cx="8215311" cy="2873308"/>
          </a:xfrm>
        </p:spPr>
        <p:txBody>
          <a:bodyPr/>
          <a:lstStyle/>
          <a:p>
            <a:r>
              <a:rPr lang="en-US" dirty="0" smtClean="0"/>
              <a:t>Called to be special witnesses to all the world.</a:t>
            </a:r>
          </a:p>
          <a:p>
            <a:r>
              <a:rPr lang="en-US" dirty="0" smtClean="0"/>
              <a:t>They officiate in the name of the Lord.</a:t>
            </a:r>
          </a:p>
          <a:p>
            <a:r>
              <a:rPr lang="en-US" dirty="0" smtClean="0"/>
              <a:t>Sent to proclaim the gospel to the gentiles first, then the Jews.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367" y="3891280"/>
            <a:ext cx="4317266" cy="27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61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1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58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7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31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the Apostles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680" y="1825625"/>
            <a:ext cx="81889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“No one in this Church will ever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go </a:t>
            </a:r>
            <a:r>
              <a:rPr lang="en-US" dirty="0"/>
              <a:t>far astray who ties himself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securely </a:t>
            </a:r>
            <a:r>
              <a:rPr lang="en-US" dirty="0"/>
              <a:t>to the Church Authorities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whom </a:t>
            </a:r>
            <a:r>
              <a:rPr lang="en-US" dirty="0"/>
              <a:t>the Lord has placed in </a:t>
            </a:r>
            <a:r>
              <a:rPr lang="en-US" dirty="0" smtClean="0"/>
              <a:t>His </a:t>
            </a:r>
            <a:br>
              <a:rPr lang="en-US" dirty="0" smtClean="0"/>
            </a:br>
            <a:r>
              <a:rPr lang="en-US" dirty="0" smtClean="0"/>
              <a:t>Church</a:t>
            </a:r>
            <a:r>
              <a:rPr lang="en-US" dirty="0"/>
              <a:t>. This Church will never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go </a:t>
            </a:r>
            <a:r>
              <a:rPr lang="en-US" dirty="0"/>
              <a:t>astray; the Quorum of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Twelve </a:t>
            </a:r>
            <a:r>
              <a:rPr lang="en-US" dirty="0"/>
              <a:t>will never lead you into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bypaths</a:t>
            </a:r>
            <a:r>
              <a:rPr lang="en-US" dirty="0"/>
              <a:t>; it never has and never will” </a:t>
            </a:r>
          </a:p>
          <a:p>
            <a:pPr marL="0" indent="0" algn="r">
              <a:buNone/>
            </a:pPr>
            <a:r>
              <a:rPr lang="en-US" i="1" dirty="0"/>
              <a:t>-Spencer W. Kimball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80" y="1517969"/>
            <a:ext cx="2889590" cy="30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61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133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9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74069"/>
            <a:ext cx="3048000" cy="106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1644" y="3382685"/>
            <a:ext cx="5700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work is licensed under a </a:t>
            </a:r>
            <a:r>
              <a:rPr lang="en-US" dirty="0">
                <a:hlinkClick r:id="rId4"/>
              </a:rPr>
              <a:t>Creative Commons Attribution-</a:t>
            </a:r>
            <a:r>
              <a:rPr lang="en-US" dirty="0" err="1">
                <a:hlinkClick r:id="rId4"/>
              </a:rPr>
              <a:t>NonCommercial</a:t>
            </a:r>
            <a:r>
              <a:rPr lang="en-US" dirty="0">
                <a:hlinkClick r:id="rId4"/>
              </a:rPr>
              <a:t>-</a:t>
            </a:r>
            <a:r>
              <a:rPr lang="en-US" dirty="0" err="1">
                <a:hlinkClick r:id="rId4"/>
              </a:rPr>
              <a:t>ShareAlike</a:t>
            </a:r>
            <a:r>
              <a:rPr lang="en-US" dirty="0">
                <a:hlinkClick r:id="rId4"/>
              </a:rPr>
              <a:t> 4.0 International License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6119" y="1629608"/>
            <a:ext cx="267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Authored by Dan Oakey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86049" y="4547831"/>
            <a:ext cx="404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Royalty free Images were used from the </a:t>
            </a:r>
            <a:r>
              <a:rPr lang="en-US" dirty="0" smtClean="0">
                <a:hlinkClick r:id="rId5"/>
              </a:rPr>
              <a:t>LDS media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Mosiah 27:31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32707" y="1825624"/>
            <a:ext cx="38862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“Yea, </a:t>
            </a:r>
            <a:r>
              <a:rPr lang="en-US" b="1" dirty="0" smtClean="0">
                <a:solidFill>
                  <a:srgbClr val="7B1F1F"/>
                </a:solidFill>
              </a:rPr>
              <a:t>every</a:t>
            </a:r>
            <a:r>
              <a:rPr lang="en-US" dirty="0" smtClean="0">
                <a:solidFill>
                  <a:srgbClr val="7B1F1F"/>
                </a:solidFill>
              </a:rPr>
              <a:t> knee shall bow, and </a:t>
            </a:r>
            <a:r>
              <a:rPr lang="en-US" b="1" dirty="0" smtClean="0">
                <a:solidFill>
                  <a:srgbClr val="7B1F1F"/>
                </a:solidFill>
              </a:rPr>
              <a:t>every</a:t>
            </a:r>
            <a:r>
              <a:rPr lang="en-US" dirty="0" smtClean="0">
                <a:solidFill>
                  <a:srgbClr val="7B1F1F"/>
                </a:solidFill>
              </a:rPr>
              <a:t> tongue confess before him. Yea, even at the last day, when </a:t>
            </a:r>
            <a:r>
              <a:rPr lang="en-US" b="1" dirty="0" smtClean="0">
                <a:solidFill>
                  <a:srgbClr val="7B1F1F"/>
                </a:solidFill>
              </a:rPr>
              <a:t>all</a:t>
            </a:r>
            <a:r>
              <a:rPr lang="en-US" dirty="0" smtClean="0">
                <a:solidFill>
                  <a:srgbClr val="7B1F1F"/>
                </a:solidFill>
              </a:rPr>
              <a:t> men shall stand to be judged of him, then shall they confess that he is God”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891177"/>
            <a:ext cx="3886200" cy="422023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576" y="365126"/>
            <a:ext cx="1707475" cy="12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59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4858272" cy="4624161"/>
          </a:xfrm>
        </p:spPr>
        <p:txBody>
          <a:bodyPr>
            <a:normAutofit/>
          </a:bodyPr>
          <a:lstStyle/>
          <a:p>
            <a:r>
              <a:rPr lang="en-US" dirty="0" smtClean="0"/>
              <a:t>At Jesus’ 2</a:t>
            </a:r>
            <a:r>
              <a:rPr lang="en-US" baseline="30000" dirty="0" smtClean="0"/>
              <a:t>nd</a:t>
            </a:r>
            <a:r>
              <a:rPr lang="en-US" dirty="0" smtClean="0"/>
              <a:t> coming, all will recognize Him as the Savior.</a:t>
            </a:r>
          </a:p>
          <a:p>
            <a:r>
              <a:rPr lang="en-US" dirty="0" smtClean="0"/>
              <a:t>Jesus did not free the Jews from Roman control. They thought the messiah would be a warrior.</a:t>
            </a:r>
          </a:p>
          <a:p>
            <a:r>
              <a:rPr lang="en-US" dirty="0" smtClean="0"/>
              <a:t>Many rejected him and his message.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972" y="1308309"/>
            <a:ext cx="2628378" cy="51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99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Luke 14:14-15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“And Jesus returned in the </a:t>
            </a:r>
            <a:r>
              <a:rPr lang="en-US" b="1" dirty="0" smtClean="0">
                <a:solidFill>
                  <a:srgbClr val="7B1F1F"/>
                </a:solidFill>
              </a:rPr>
              <a:t>power of the Spirit</a:t>
            </a:r>
            <a:r>
              <a:rPr lang="en-US" dirty="0" smtClean="0">
                <a:solidFill>
                  <a:srgbClr val="7B1F1F"/>
                </a:solidFill>
              </a:rPr>
              <a:t> into Galilee: and there wet out a fame of him through all the region round about. And he taught in their synagogues, being glorified of all.”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215" y="1825625"/>
            <a:ext cx="3349075" cy="379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28900" y="1732192"/>
            <a:ext cx="3886200" cy="59259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Video Presentation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2843725"/>
            <a:ext cx="3886200" cy="3098909"/>
          </a:xfrm>
        </p:spPr>
      </p:pic>
    </p:spTree>
    <p:extLst>
      <p:ext uri="{BB962C8B-B14F-4D97-AF65-F5344CB8AC3E}">
        <p14:creationId xmlns:p14="http://schemas.microsoft.com/office/powerpoint/2010/main" val="5014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clar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7" y="1144379"/>
            <a:ext cx="9138486" cy="456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5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90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4" y="173736"/>
            <a:ext cx="80741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Why do you think some </a:t>
            </a:r>
            <a:r>
              <a:rPr lang="en-US" sz="4800" b="1" dirty="0" smtClean="0">
                <a:solidFill>
                  <a:schemeClr val="bg1"/>
                </a:solidFill>
              </a:rPr>
              <a:t>people have </a:t>
            </a:r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difficulty</a:t>
            </a:r>
            <a:r>
              <a:rPr lang="en-US" sz="4800" b="1" dirty="0">
                <a:solidFill>
                  <a:schemeClr val="bg1"/>
                </a:solidFill>
              </a:rPr>
              <a:t> accepting Jesus Christ?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12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829</TotalTime>
  <Words>949</Words>
  <Application>Microsoft Office PowerPoint</Application>
  <PresentationFormat>On-screen Show (4:3)</PresentationFormat>
  <Paragraphs>97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Times New Roman</vt:lpstr>
      <vt:lpstr>Office Theme</vt:lpstr>
      <vt:lpstr>Gospel Doctrine </vt:lpstr>
      <vt:lpstr>Purpose</vt:lpstr>
      <vt:lpstr>Summary</vt:lpstr>
      <vt:lpstr>Mosiah 27:31</vt:lpstr>
      <vt:lpstr>Rejection</vt:lpstr>
      <vt:lpstr>Luke 14:14-15</vt:lpstr>
      <vt:lpstr>Declaration</vt:lpstr>
      <vt:lpstr>PowerPoint Presentation</vt:lpstr>
      <vt:lpstr>PowerPoint Presentation</vt:lpstr>
      <vt:lpstr>Boat Lesson</vt:lpstr>
      <vt:lpstr>Boat Lesson</vt:lpstr>
      <vt:lpstr>Boat Lesson</vt:lpstr>
      <vt:lpstr>Fishers of Men</vt:lpstr>
      <vt:lpstr>Foreshadowing</vt:lpstr>
      <vt:lpstr>Called as Disciples</vt:lpstr>
      <vt:lpstr>PowerPoint Presentation</vt:lpstr>
      <vt:lpstr>Ephesians 4:12, 14</vt:lpstr>
      <vt:lpstr>Choosing the 12</vt:lpstr>
      <vt:lpstr>Callings Today</vt:lpstr>
      <vt:lpstr>Matthew 10:37</vt:lpstr>
      <vt:lpstr>PowerPoint Presentation</vt:lpstr>
      <vt:lpstr>Apostles, Simple Men</vt:lpstr>
      <vt:lpstr>PowerPoint Presentation</vt:lpstr>
      <vt:lpstr>PowerPoint Presentation</vt:lpstr>
      <vt:lpstr>Names of the 12</vt:lpstr>
      <vt:lpstr>FYI</vt:lpstr>
      <vt:lpstr>Ordaining the 12</vt:lpstr>
      <vt:lpstr>PowerPoint Presentation</vt:lpstr>
      <vt:lpstr>Duties of the 12</vt:lpstr>
      <vt:lpstr>Modern Apostles</vt:lpstr>
      <vt:lpstr>PowerPoint Presentation</vt:lpstr>
      <vt:lpstr>PowerPoint Presentation</vt:lpstr>
      <vt:lpstr>Follow the Apostles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Oakey</dc:creator>
  <cp:lastModifiedBy>Daniel Oakey</cp:lastModifiedBy>
  <cp:revision>94</cp:revision>
  <dcterms:created xsi:type="dcterms:W3CDTF">2015-01-22T11:16:33Z</dcterms:created>
  <dcterms:modified xsi:type="dcterms:W3CDTF">2015-01-28T04:28:12Z</dcterms:modified>
</cp:coreProperties>
</file>