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257" r:id="rId3"/>
    <p:sldId id="304" r:id="rId4"/>
    <p:sldId id="305" r:id="rId5"/>
    <p:sldId id="306" r:id="rId6"/>
    <p:sldId id="313" r:id="rId7"/>
    <p:sldId id="308" r:id="rId8"/>
    <p:sldId id="314" r:id="rId9"/>
    <p:sldId id="312" r:id="rId10"/>
    <p:sldId id="315" r:id="rId11"/>
    <p:sldId id="309"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40" r:id="rId33"/>
    <p:sldId id="360" r:id="rId34"/>
    <p:sldId id="342" r:id="rId35"/>
    <p:sldId id="338" r:id="rId36"/>
    <p:sldId id="339" r:id="rId37"/>
    <p:sldId id="347" r:id="rId38"/>
    <p:sldId id="348" r:id="rId39"/>
    <p:sldId id="362" r:id="rId40"/>
    <p:sldId id="341" r:id="rId41"/>
    <p:sldId id="349" r:id="rId42"/>
    <p:sldId id="350" r:id="rId43"/>
    <p:sldId id="351" r:id="rId44"/>
    <p:sldId id="352" r:id="rId45"/>
    <p:sldId id="343" r:id="rId46"/>
    <p:sldId id="353" r:id="rId47"/>
    <p:sldId id="337" r:id="rId48"/>
    <p:sldId id="344" r:id="rId49"/>
    <p:sldId id="355" r:id="rId50"/>
    <p:sldId id="356" r:id="rId51"/>
    <p:sldId id="361" r:id="rId52"/>
    <p:sldId id="345" r:id="rId53"/>
    <p:sldId id="357" r:id="rId54"/>
    <p:sldId id="358" r:id="rId55"/>
    <p:sldId id="359" r:id="rId56"/>
    <p:sldId id="346" r:id="rId57"/>
    <p:sldId id="290" r:id="rId58"/>
    <p:sldId id="303"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1F1F"/>
    <a:srgbClr val="666633"/>
    <a:srgbClr val="5A8470"/>
    <a:srgbClr val="990000"/>
    <a:srgbClr val="FF9966"/>
    <a:srgbClr val="626053"/>
    <a:srgbClr val="009A46"/>
    <a:srgbClr val="7B351F"/>
    <a:srgbClr val="663333"/>
    <a:srgbClr val="FFE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79" autoAdjust="0"/>
    <p:restoredTop sz="93091" autoAdjust="0"/>
  </p:normalViewPr>
  <p:slideViewPr>
    <p:cSldViewPr snapToGrid="0">
      <p:cViewPr varScale="1">
        <p:scale>
          <a:sx n="58" d="100"/>
          <a:sy n="58" d="100"/>
        </p:scale>
        <p:origin x="67" y="32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06"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47C98-D8DC-405D-BC82-477918E9B3A2}" type="datetimeFigureOut">
              <a:rPr lang="en-US" smtClean="0"/>
              <a:t>2/4/2015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6A2A2-30FD-4F8C-AC5A-E7199ECEA727}" type="slidenum">
              <a:rPr lang="en-US" smtClean="0"/>
              <a:t>‹#›</a:t>
            </a:fld>
            <a:endParaRPr lang="en-US"/>
          </a:p>
        </p:txBody>
      </p:sp>
    </p:spTree>
    <p:extLst>
      <p:ext uri="{BB962C8B-B14F-4D97-AF65-F5344CB8AC3E}">
        <p14:creationId xmlns:p14="http://schemas.microsoft.com/office/powerpoint/2010/main" val="1270168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Gourd is called a ‘</a:t>
            </a:r>
            <a:r>
              <a:rPr lang="en-US" dirty="0" err="1" smtClean="0"/>
              <a:t>Cumbuca</a:t>
            </a:r>
            <a:r>
              <a:rPr lang="en-US" dirty="0" smtClean="0"/>
              <a:t>.’ </a:t>
            </a:r>
            <a:r>
              <a:rPr lang="en-US" dirty="0"/>
              <a:t>Trappers carve a hole in a gourd, just big enough so that the hand of the monkey can squeeze in. Then they stake the gourd to the ground, and inside the gourd they place something that attracts the monkey, usually a fruit such as a banana. The foolish monkey grabs the banana, but with his hand closed, he cannot take it out. And he will not let the banana go, so he is trapped</a:t>
            </a:r>
            <a:r>
              <a:rPr lang="en-US" dirty="0" smtClean="0"/>
              <a:t>.</a:t>
            </a:r>
          </a:p>
          <a:p>
            <a:endParaRPr lang="en-US" dirty="0"/>
          </a:p>
          <a:p>
            <a:r>
              <a:rPr lang="en-US" dirty="0" smtClean="0"/>
              <a:t>See “</a:t>
            </a:r>
            <a:r>
              <a:rPr lang="en-US" dirty="0"/>
              <a:t>Caught in a </a:t>
            </a:r>
            <a:r>
              <a:rPr lang="en-US" dirty="0" err="1" smtClean="0"/>
              <a:t>Cumbuca</a:t>
            </a:r>
            <a:r>
              <a:rPr lang="en-US" dirty="0" smtClean="0"/>
              <a:t>“ by Elder Marcos A. </a:t>
            </a:r>
            <a:r>
              <a:rPr lang="en-US" dirty="0" err="1" smtClean="0"/>
              <a:t>Aidukaitis</a:t>
            </a:r>
            <a:r>
              <a:rPr lang="en-US" dirty="0" smtClean="0"/>
              <a:t>, </a:t>
            </a:r>
            <a:r>
              <a:rPr lang="en-US" dirty="0" err="1" smtClean="0"/>
              <a:t>Liahona</a:t>
            </a:r>
            <a:r>
              <a:rPr lang="en-US" dirty="0" smtClean="0"/>
              <a:t> March 2010</a:t>
            </a:r>
            <a:endParaRPr lang="en-US" dirty="0"/>
          </a:p>
        </p:txBody>
      </p:sp>
      <p:sp>
        <p:nvSpPr>
          <p:cNvPr id="4" name="Slide Number Placeholder 3"/>
          <p:cNvSpPr>
            <a:spLocks noGrp="1"/>
          </p:cNvSpPr>
          <p:nvPr>
            <p:ph type="sldNum" sz="quarter" idx="10"/>
          </p:nvPr>
        </p:nvSpPr>
        <p:spPr/>
        <p:txBody>
          <a:bodyPr/>
          <a:lstStyle/>
          <a:p>
            <a:fld id="{16A6A2A2-30FD-4F8C-AC5A-E7199ECEA727}" type="slidenum">
              <a:rPr lang="en-US" smtClean="0"/>
              <a:t>42</a:t>
            </a:fld>
            <a:endParaRPr lang="en-US"/>
          </a:p>
        </p:txBody>
      </p:sp>
    </p:spTree>
    <p:extLst>
      <p:ext uri="{BB962C8B-B14F-4D97-AF65-F5344CB8AC3E}">
        <p14:creationId xmlns:p14="http://schemas.microsoft.com/office/powerpoint/2010/main" val="2863898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solidFill>
                  <a:srgbClr val="336666"/>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3200">
                <a:solidFill>
                  <a:srgbClr val="666633"/>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ED9D6DE-9BCB-48C2-9682-789BC5B5618B}"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24120433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D9D6DE-9BCB-48C2-9682-789BC5B5618B}"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33933102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D9D6DE-9BCB-48C2-9682-789BC5B5618B}"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14909363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ctr">
              <a:defRPr sz="6000" b="1">
                <a:solidFill>
                  <a:srgbClr val="336666"/>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Clr>
                <a:srgbClr val="663333"/>
              </a:buClr>
              <a:defRPr sz="3200">
                <a:solidFill>
                  <a:srgbClr val="666633"/>
                </a:solidFill>
                <a:latin typeface="Times New Roman" panose="02020603050405020304" pitchFamily="18" charset="0"/>
                <a:cs typeface="Times New Roman" panose="02020603050405020304" pitchFamily="18" charset="0"/>
              </a:defRPr>
            </a:lvl1pPr>
            <a:lvl2pPr marL="6858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2pPr>
            <a:lvl3pPr>
              <a:buClr>
                <a:srgbClr val="663333"/>
              </a:buClr>
              <a:defRPr sz="3200">
                <a:solidFill>
                  <a:srgbClr val="666633"/>
                </a:solidFill>
                <a:latin typeface="Times New Roman" panose="02020603050405020304" pitchFamily="18" charset="0"/>
                <a:cs typeface="Times New Roman" panose="02020603050405020304" pitchFamily="18" charset="0"/>
              </a:defRPr>
            </a:lvl3pPr>
            <a:lvl4pPr marL="16002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4pPr>
            <a:lvl5pPr>
              <a:buClr>
                <a:srgbClr val="663333"/>
              </a:buClr>
              <a:defRPr sz="3200">
                <a:solidFill>
                  <a:srgbClr val="666633"/>
                </a:solidFill>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ED9D6DE-9BCB-48C2-9682-789BC5B5618B}"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31964144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b="1">
                <a:solidFill>
                  <a:srgbClr val="336666"/>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normAutofit/>
          </a:bodyPr>
          <a:lstStyle>
            <a:lvl1pPr marL="0" indent="0">
              <a:buNone/>
              <a:defRPr sz="3200">
                <a:solidFill>
                  <a:srgbClr val="666633"/>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2ED9D6DE-9BCB-48C2-9682-789BC5B5618B}"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14974352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ctr">
              <a:defRPr sz="6000" b="1">
                <a:solidFill>
                  <a:srgbClr val="336666"/>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normAutofit/>
          </a:bodyPr>
          <a:lstStyle>
            <a:lvl1pPr>
              <a:buClr>
                <a:srgbClr val="663333"/>
              </a:buClr>
              <a:defRPr sz="3200">
                <a:solidFill>
                  <a:srgbClr val="666633"/>
                </a:solidFill>
                <a:latin typeface="Times New Roman" panose="02020603050405020304" pitchFamily="18" charset="0"/>
                <a:cs typeface="Times New Roman" panose="02020603050405020304" pitchFamily="18" charset="0"/>
              </a:defRPr>
            </a:lvl1pPr>
            <a:lvl2pPr marL="6858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2pPr>
            <a:lvl3pPr>
              <a:buClr>
                <a:srgbClr val="663333"/>
              </a:buClr>
              <a:defRPr sz="3200">
                <a:solidFill>
                  <a:srgbClr val="666633"/>
                </a:solidFill>
                <a:latin typeface="Times New Roman" panose="02020603050405020304" pitchFamily="18" charset="0"/>
                <a:cs typeface="Times New Roman" panose="02020603050405020304" pitchFamily="18" charset="0"/>
              </a:defRPr>
            </a:lvl3pPr>
            <a:lvl4pPr marL="16002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4pPr>
            <a:lvl5pPr>
              <a:buClr>
                <a:srgbClr val="663333"/>
              </a:buClr>
              <a:defRPr sz="3200">
                <a:solidFill>
                  <a:srgbClr val="666633"/>
                </a:solidFill>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normAutofit/>
          </a:bodyPr>
          <a:lstStyle>
            <a:lvl1pPr>
              <a:buClr>
                <a:srgbClr val="663333"/>
              </a:buClr>
              <a:defRPr sz="3200">
                <a:solidFill>
                  <a:srgbClr val="666633"/>
                </a:solidFill>
                <a:latin typeface="Times New Roman" panose="02020603050405020304" pitchFamily="18" charset="0"/>
                <a:cs typeface="Times New Roman" panose="02020603050405020304" pitchFamily="18" charset="0"/>
              </a:defRPr>
            </a:lvl1pPr>
            <a:lvl2pPr marL="6858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2pPr>
            <a:lvl3pPr>
              <a:buClr>
                <a:srgbClr val="663333"/>
              </a:buClr>
              <a:defRPr sz="3200">
                <a:solidFill>
                  <a:srgbClr val="666633"/>
                </a:solidFill>
                <a:latin typeface="Times New Roman" panose="02020603050405020304" pitchFamily="18" charset="0"/>
                <a:cs typeface="Times New Roman" panose="02020603050405020304" pitchFamily="18" charset="0"/>
              </a:defRPr>
            </a:lvl3pPr>
            <a:lvl4pPr marL="16002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4pPr>
            <a:lvl5pPr>
              <a:buClr>
                <a:srgbClr val="663333"/>
              </a:buClr>
              <a:defRPr sz="3200">
                <a:solidFill>
                  <a:srgbClr val="666633"/>
                </a:solidFill>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2ED9D6DE-9BCB-48C2-9682-789BC5B5618B}" type="datetimeFigureOut">
              <a:rPr lang="en-US" smtClean="0"/>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29791868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6666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D9D6DE-9BCB-48C2-9682-789BC5B5618B}" type="datetimeFigureOut">
              <a:rPr lang="en-US" smtClean="0"/>
              <a:t>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5007229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ED9D6DE-9BCB-48C2-9682-789BC5B5618B}" type="datetimeFigureOut">
              <a:rPr lang="en-US" smtClean="0"/>
              <a:t>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9237554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9D6DE-9BCB-48C2-9682-789BC5B5618B}" type="datetimeFigureOut">
              <a:rPr lang="en-US" smtClean="0"/>
              <a:t>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31045032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9D6DE-9BCB-48C2-9682-789BC5B5618B}" type="datetimeFigureOut">
              <a:rPr lang="en-US" smtClean="0"/>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9163199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9D6DE-9BCB-48C2-9682-789BC5B5618B}" type="datetimeFigureOut">
              <a:rPr lang="en-US" smtClean="0"/>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10711881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9D6DE-9BCB-48C2-9682-789BC5B5618B}" type="datetimeFigureOut">
              <a:rPr lang="en-US" smtClean="0"/>
              <a:t>2/4/2015</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AF0F5-0B01-4F20-8828-6AE85F3F69E6}" type="slidenum">
              <a:rPr lang="en-US" smtClean="0"/>
              <a:t>‹#›</a:t>
            </a:fld>
            <a:endParaRPr lang="en-US"/>
          </a:p>
        </p:txBody>
      </p:sp>
    </p:spTree>
    <p:extLst>
      <p:ext uri="{BB962C8B-B14F-4D97-AF65-F5344CB8AC3E}">
        <p14:creationId xmlns:p14="http://schemas.microsoft.com/office/powerpoint/2010/main" val="4263162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hyperlink" Target="https://www.lds.org/media-library/images?lang=eng" TargetMode="External"/><Relationship Id="rId4" Type="http://schemas.openxmlformats.org/officeDocument/2006/relationships/hyperlink" Target="http://creativecommons.org/licenses/by-nc-sa/4.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96131"/>
            <a:ext cx="7772400" cy="2387600"/>
          </a:xfrm>
        </p:spPr>
        <p:txBody>
          <a:bodyPr/>
          <a:lstStyle/>
          <a:p>
            <a:r>
              <a:rPr lang="en-US" dirty="0"/>
              <a:t>Gospel </a:t>
            </a:r>
            <a:r>
              <a:rPr lang="en-US" dirty="0" smtClean="0"/>
              <a:t>Doctrine</a:t>
            </a:r>
            <a:r>
              <a:rPr lang="en-US" dirty="0"/>
              <a:t/>
            </a:r>
            <a:br>
              <a:rPr lang="en-US" dirty="0"/>
            </a:br>
            <a:endParaRPr lang="en-US" dirty="0"/>
          </a:p>
        </p:txBody>
      </p:sp>
      <p:sp>
        <p:nvSpPr>
          <p:cNvPr id="3" name="Subtitle 2"/>
          <p:cNvSpPr>
            <a:spLocks noGrp="1"/>
          </p:cNvSpPr>
          <p:nvPr>
            <p:ph type="subTitle" idx="1"/>
          </p:nvPr>
        </p:nvSpPr>
        <p:spPr/>
        <p:txBody>
          <a:bodyPr/>
          <a:lstStyle/>
          <a:p>
            <a:r>
              <a:rPr lang="en-US" dirty="0"/>
              <a:t>Lesson 8</a:t>
            </a:r>
            <a:r>
              <a:rPr lang="en-US" dirty="0" smtClean="0"/>
              <a:t>: “A More Excellent Way”</a:t>
            </a:r>
            <a:endParaRPr lang="en-US" dirty="0"/>
          </a:p>
        </p:txBody>
      </p:sp>
    </p:spTree>
    <p:extLst>
      <p:ext uri="{BB962C8B-B14F-4D97-AF65-F5344CB8AC3E}">
        <p14:creationId xmlns:p14="http://schemas.microsoft.com/office/powerpoint/2010/main" val="1826899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259159"/>
            <a:ext cx="7886700" cy="1325563"/>
          </a:xfrm>
        </p:spPr>
        <p:txBody>
          <a:bodyPr/>
          <a:lstStyle/>
          <a:p>
            <a:r>
              <a:rPr lang="en-US" dirty="0" smtClean="0"/>
              <a:t>Matthew 5:5</a:t>
            </a:r>
            <a:endParaRPr lang="en-US" dirty="0"/>
          </a:p>
        </p:txBody>
      </p:sp>
      <p:sp>
        <p:nvSpPr>
          <p:cNvPr id="3" name="Content Placeholder 2"/>
          <p:cNvSpPr>
            <a:spLocks noGrp="1"/>
          </p:cNvSpPr>
          <p:nvPr>
            <p:ph sz="half" idx="1"/>
          </p:nvPr>
        </p:nvSpPr>
        <p:spPr>
          <a:xfrm>
            <a:off x="503605" y="1938120"/>
            <a:ext cx="8136790" cy="3468270"/>
          </a:xfrm>
        </p:spPr>
        <p:txBody>
          <a:bodyPr/>
          <a:lstStyle/>
          <a:p>
            <a:pPr marL="0" indent="0">
              <a:buNone/>
            </a:pPr>
            <a:r>
              <a:rPr lang="en-US" dirty="0" smtClean="0">
                <a:solidFill>
                  <a:srgbClr val="7B1F1F"/>
                </a:solidFill>
              </a:rPr>
              <a:t>“Blessed </a:t>
            </a:r>
            <a:r>
              <a:rPr lang="en-US" dirty="0">
                <a:solidFill>
                  <a:srgbClr val="7B1F1F"/>
                </a:solidFill>
              </a:rPr>
              <a:t>are the meek: for they shall inherit the earth</a:t>
            </a:r>
            <a:r>
              <a:rPr lang="en-US" dirty="0" smtClean="0">
                <a:solidFill>
                  <a:srgbClr val="7B1F1F"/>
                </a:solidFill>
              </a:rPr>
              <a:t>.”</a:t>
            </a:r>
          </a:p>
          <a:p>
            <a:pPr marL="0" indent="0">
              <a:buNone/>
            </a:pPr>
            <a:r>
              <a:rPr lang="en-US" dirty="0" smtClean="0"/>
              <a:t>-See footnote 5a. Meekness is to be gentle, forgiving, or benevolent.</a:t>
            </a:r>
            <a:endParaRPr lang="en-US" dirty="0"/>
          </a:p>
        </p:txBody>
      </p:sp>
      <p:pic>
        <p:nvPicPr>
          <p:cNvPr id="6" name="Picture 5"/>
          <p:cNvPicPr>
            <a:picLocks noChangeAspect="1"/>
          </p:cNvPicPr>
          <p:nvPr/>
        </p:nvPicPr>
        <p:blipFill>
          <a:blip r:embed="rId2"/>
          <a:stretch>
            <a:fillRect/>
          </a:stretch>
        </p:blipFill>
        <p:spPr>
          <a:xfrm>
            <a:off x="6756968" y="331669"/>
            <a:ext cx="2072707" cy="11805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60520"/>
            <a:ext cx="9144000" cy="2697480"/>
          </a:xfrm>
          <a:prstGeom prst="rect">
            <a:avLst/>
          </a:prstGeom>
        </p:spPr>
      </p:pic>
    </p:spTree>
    <p:extLst>
      <p:ext uri="{BB962C8B-B14F-4D97-AF65-F5344CB8AC3E}">
        <p14:creationId xmlns:p14="http://schemas.microsoft.com/office/powerpoint/2010/main" val="846158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0"/>
            <a:ext cx="2514600" cy="6858000"/>
          </a:xfrm>
          <a:prstGeom prst="rect">
            <a:avLst/>
          </a:prstGeom>
        </p:spPr>
      </p:pic>
      <p:sp>
        <p:nvSpPr>
          <p:cNvPr id="3" name="Content Placeholder 2"/>
          <p:cNvSpPr>
            <a:spLocks noGrp="1"/>
          </p:cNvSpPr>
          <p:nvPr>
            <p:ph sz="half" idx="1"/>
          </p:nvPr>
        </p:nvSpPr>
        <p:spPr>
          <a:xfrm>
            <a:off x="6629400" y="0"/>
            <a:ext cx="2514600" cy="6858000"/>
          </a:xfrm>
        </p:spPr>
        <p:txBody>
          <a:bodyPr anchor="ctr">
            <a:normAutofit/>
          </a:bodyPr>
          <a:lstStyle/>
          <a:p>
            <a:pPr marL="0" indent="0" algn="ctr">
              <a:buNone/>
            </a:pPr>
            <a:r>
              <a:rPr lang="en-US" sz="3600" b="1" dirty="0">
                <a:solidFill>
                  <a:schemeClr val="bg1"/>
                </a:solidFill>
                <a:latin typeface="+mn-lt"/>
              </a:rPr>
              <a:t>How can we </a:t>
            </a:r>
            <a:r>
              <a:rPr lang="en-US" sz="3600" b="1" dirty="0">
                <a:solidFill>
                  <a:schemeClr val="accent6">
                    <a:lumMod val="60000"/>
                    <a:lumOff val="40000"/>
                  </a:schemeClr>
                </a:solidFill>
                <a:latin typeface="+mn-lt"/>
              </a:rPr>
              <a:t>develop</a:t>
            </a:r>
            <a:r>
              <a:rPr lang="en-US" sz="3600" b="1" dirty="0">
                <a:solidFill>
                  <a:schemeClr val="bg1"/>
                </a:solidFill>
                <a:latin typeface="+mn-lt"/>
              </a:rPr>
              <a:t> meekness?</a:t>
            </a:r>
          </a:p>
        </p:txBody>
      </p:sp>
    </p:spTree>
    <p:extLst>
      <p:ext uri="{BB962C8B-B14F-4D97-AF65-F5344CB8AC3E}">
        <p14:creationId xmlns:p14="http://schemas.microsoft.com/office/powerpoint/2010/main" val="881052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71" y="259159"/>
            <a:ext cx="7886700" cy="1325563"/>
          </a:xfrm>
        </p:spPr>
        <p:txBody>
          <a:bodyPr/>
          <a:lstStyle/>
          <a:p>
            <a:r>
              <a:rPr lang="en-US" dirty="0" smtClean="0"/>
              <a:t>Matthew 5:6</a:t>
            </a:r>
            <a:endParaRPr lang="en-US" dirty="0"/>
          </a:p>
        </p:txBody>
      </p:sp>
      <p:sp>
        <p:nvSpPr>
          <p:cNvPr id="3" name="Content Placeholder 2"/>
          <p:cNvSpPr>
            <a:spLocks noGrp="1"/>
          </p:cNvSpPr>
          <p:nvPr>
            <p:ph sz="half" idx="1"/>
          </p:nvPr>
        </p:nvSpPr>
        <p:spPr>
          <a:xfrm>
            <a:off x="385011" y="2014473"/>
            <a:ext cx="4129839" cy="4085538"/>
          </a:xfrm>
        </p:spPr>
        <p:txBody>
          <a:bodyPr>
            <a:normAutofit/>
          </a:bodyPr>
          <a:lstStyle/>
          <a:p>
            <a:pPr marL="0" indent="0">
              <a:buNone/>
            </a:pPr>
            <a:r>
              <a:rPr lang="en-US" dirty="0" smtClean="0">
                <a:solidFill>
                  <a:srgbClr val="7B1F1F"/>
                </a:solidFill>
              </a:rPr>
              <a:t>“Blessed</a:t>
            </a:r>
            <a:r>
              <a:rPr lang="en-US" dirty="0">
                <a:solidFill>
                  <a:srgbClr val="7B1F1F"/>
                </a:solidFill>
              </a:rPr>
              <a:t> are they which do hunger and thirst after righteousness: for they shall be filled</a:t>
            </a:r>
            <a:r>
              <a:rPr lang="en-US" dirty="0" smtClean="0">
                <a:solidFill>
                  <a:srgbClr val="7B1F1F"/>
                </a:solidFill>
              </a:rPr>
              <a:t>.”</a:t>
            </a:r>
          </a:p>
          <a:p>
            <a:pPr marL="0" indent="0">
              <a:buNone/>
            </a:pPr>
            <a:endParaRPr lang="en-US" dirty="0">
              <a:solidFill>
                <a:srgbClr val="7B1F1F"/>
              </a:solidFill>
            </a:endParaRPr>
          </a:p>
          <a:p>
            <a:pPr marL="0" indent="0">
              <a:buNone/>
            </a:pPr>
            <a:r>
              <a:rPr lang="en-US" dirty="0" smtClean="0">
                <a:solidFill>
                  <a:srgbClr val="7B1F1F"/>
                </a:solidFill>
              </a:rPr>
              <a:t>“…they shall be filled with the Holy Ghost” </a:t>
            </a:r>
          </a:p>
          <a:p>
            <a:pPr marL="0" indent="0" algn="r">
              <a:buNone/>
            </a:pPr>
            <a:r>
              <a:rPr lang="en-US" i="1" dirty="0" smtClean="0"/>
              <a:t>– </a:t>
            </a:r>
            <a:r>
              <a:rPr lang="en-US" sz="2400" i="1" dirty="0" smtClean="0"/>
              <a:t>See 3 Nephi 12:6</a:t>
            </a:r>
            <a:endParaRPr lang="en-US" i="1" dirty="0"/>
          </a:p>
        </p:txBody>
      </p:sp>
      <p:pic>
        <p:nvPicPr>
          <p:cNvPr id="7" name="Content Placeholder 6"/>
          <p:cNvPicPr>
            <a:picLocks noGrp="1" noChangeAspect="1"/>
          </p:cNvPicPr>
          <p:nvPr>
            <p:ph sz="half" idx="2"/>
          </p:nvPr>
        </p:nvPicPr>
        <p:blipFill>
          <a:blip r:embed="rId2"/>
          <a:stretch>
            <a:fillRect/>
          </a:stretch>
        </p:blipFill>
        <p:spPr>
          <a:xfrm>
            <a:off x="5136552" y="2240507"/>
            <a:ext cx="3378798" cy="3330114"/>
          </a:xfrm>
          <a:prstGeom prst="rect">
            <a:avLst/>
          </a:prstGeom>
        </p:spPr>
      </p:pic>
      <p:pic>
        <p:nvPicPr>
          <p:cNvPr id="5" name="Picture 4"/>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3208889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2707104"/>
            <a:ext cx="3116179" cy="4150895"/>
          </a:xfrm>
        </p:spPr>
        <p:txBody>
          <a:bodyPr anchor="ctr">
            <a:noAutofit/>
          </a:bodyPr>
          <a:lstStyle/>
          <a:p>
            <a:pPr marL="0" indent="0" algn="ctr">
              <a:buNone/>
            </a:pPr>
            <a:r>
              <a:rPr lang="en-US" sz="3600" b="1" dirty="0">
                <a:solidFill>
                  <a:schemeClr val="bg1"/>
                </a:solidFill>
                <a:latin typeface="+mn-lt"/>
              </a:rPr>
              <a:t>What can we do to </a:t>
            </a:r>
            <a:r>
              <a:rPr lang="en-US" sz="3600" b="1" dirty="0">
                <a:solidFill>
                  <a:schemeClr val="accent4">
                    <a:lumMod val="40000"/>
                    <a:lumOff val="60000"/>
                  </a:schemeClr>
                </a:solidFill>
                <a:latin typeface="+mn-lt"/>
              </a:rPr>
              <a:t>lift</a:t>
            </a:r>
            <a:r>
              <a:rPr lang="en-US" sz="3600" b="1" dirty="0">
                <a:solidFill>
                  <a:schemeClr val="bg1"/>
                </a:solidFill>
                <a:latin typeface="+mn-lt"/>
              </a:rPr>
              <a:t> our </a:t>
            </a:r>
            <a:r>
              <a:rPr lang="en-US" sz="3600" b="1" dirty="0">
                <a:solidFill>
                  <a:schemeClr val="accent1">
                    <a:lumMod val="60000"/>
                    <a:lumOff val="40000"/>
                  </a:schemeClr>
                </a:solidFill>
                <a:latin typeface="+mn-lt"/>
              </a:rPr>
              <a:t>appetites</a:t>
            </a:r>
            <a:r>
              <a:rPr lang="en-US" sz="3600" b="1" dirty="0">
                <a:solidFill>
                  <a:schemeClr val="bg1"/>
                </a:solidFill>
                <a:latin typeface="+mn-lt"/>
              </a:rPr>
              <a:t> from the things of the </a:t>
            </a:r>
            <a:r>
              <a:rPr lang="en-US" sz="3600" b="1" dirty="0">
                <a:solidFill>
                  <a:schemeClr val="accent2">
                    <a:lumMod val="60000"/>
                    <a:lumOff val="40000"/>
                  </a:schemeClr>
                </a:solidFill>
                <a:latin typeface="+mn-lt"/>
              </a:rPr>
              <a:t>world</a:t>
            </a:r>
            <a:r>
              <a:rPr lang="en-US" sz="3600" b="1" dirty="0">
                <a:solidFill>
                  <a:schemeClr val="bg1"/>
                </a:solidFill>
                <a:latin typeface="+mn-lt"/>
              </a:rPr>
              <a:t> to things of </a:t>
            </a:r>
            <a:r>
              <a:rPr lang="en-US" sz="3600" b="1" dirty="0">
                <a:solidFill>
                  <a:schemeClr val="accent6">
                    <a:lumMod val="40000"/>
                    <a:lumOff val="60000"/>
                  </a:schemeClr>
                </a:solidFill>
                <a:latin typeface="+mn-lt"/>
              </a:rPr>
              <a:t>righteousness</a:t>
            </a:r>
            <a:r>
              <a:rPr lang="en-US" sz="3600" b="1" dirty="0">
                <a:solidFill>
                  <a:schemeClr val="bg1"/>
                </a:solidFill>
                <a:latin typeface="+mn-lt"/>
              </a:rPr>
              <a:t>?</a:t>
            </a:r>
          </a:p>
        </p:txBody>
      </p:sp>
    </p:spTree>
    <p:extLst>
      <p:ext uri="{BB962C8B-B14F-4D97-AF65-F5344CB8AC3E}">
        <p14:creationId xmlns:p14="http://schemas.microsoft.com/office/powerpoint/2010/main" val="26970242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207" y="259159"/>
            <a:ext cx="7886700" cy="1325563"/>
          </a:xfrm>
        </p:spPr>
        <p:txBody>
          <a:bodyPr/>
          <a:lstStyle/>
          <a:p>
            <a:r>
              <a:rPr lang="en-US" dirty="0" smtClean="0"/>
              <a:t>Matthew 5:7</a:t>
            </a:r>
            <a:endParaRPr lang="en-US" dirty="0"/>
          </a:p>
        </p:txBody>
      </p:sp>
      <p:sp>
        <p:nvSpPr>
          <p:cNvPr id="3" name="Content Placeholder 2"/>
          <p:cNvSpPr>
            <a:spLocks noGrp="1"/>
          </p:cNvSpPr>
          <p:nvPr>
            <p:ph sz="half" idx="1"/>
          </p:nvPr>
        </p:nvSpPr>
        <p:spPr>
          <a:xfrm>
            <a:off x="385011" y="1843466"/>
            <a:ext cx="4418597" cy="4677650"/>
          </a:xfrm>
        </p:spPr>
        <p:txBody>
          <a:bodyPr>
            <a:normAutofit lnSpcReduction="10000"/>
          </a:bodyPr>
          <a:lstStyle/>
          <a:p>
            <a:pPr marL="0" indent="0">
              <a:buNone/>
            </a:pPr>
            <a:r>
              <a:rPr lang="en-US" dirty="0" smtClean="0">
                <a:solidFill>
                  <a:srgbClr val="7B1F1F"/>
                </a:solidFill>
              </a:rPr>
              <a:t>“Blessed</a:t>
            </a:r>
            <a:r>
              <a:rPr lang="en-US" dirty="0">
                <a:solidFill>
                  <a:srgbClr val="7B1F1F"/>
                </a:solidFill>
              </a:rPr>
              <a:t> are the </a:t>
            </a:r>
            <a:r>
              <a:rPr lang="en-US" b="1" dirty="0">
                <a:solidFill>
                  <a:srgbClr val="7B1F1F"/>
                </a:solidFill>
              </a:rPr>
              <a:t>merciful</a:t>
            </a:r>
            <a:r>
              <a:rPr lang="en-US" dirty="0">
                <a:solidFill>
                  <a:srgbClr val="7B1F1F"/>
                </a:solidFill>
              </a:rPr>
              <a:t>: for they shall obtain mercy</a:t>
            </a:r>
            <a:r>
              <a:rPr lang="en-US" dirty="0" smtClean="0">
                <a:solidFill>
                  <a:srgbClr val="7B1F1F"/>
                </a:solidFill>
              </a:rPr>
              <a:t>.”</a:t>
            </a:r>
          </a:p>
          <a:p>
            <a:pPr marL="0" indent="0">
              <a:buNone/>
            </a:pPr>
            <a:endParaRPr lang="en-US" dirty="0">
              <a:solidFill>
                <a:srgbClr val="7B1F1F"/>
              </a:solidFill>
            </a:endParaRPr>
          </a:p>
          <a:p>
            <a:pPr marL="0" indent="0">
              <a:buNone/>
            </a:pPr>
            <a:r>
              <a:rPr lang="en-US" dirty="0" smtClean="0"/>
              <a:t>The plan of redemption depends on Christ’s atonement allowing mercy on those who repent.</a:t>
            </a:r>
          </a:p>
          <a:p>
            <a:pPr marL="0" indent="0" algn="r">
              <a:buNone/>
            </a:pPr>
            <a:r>
              <a:rPr lang="en-US" dirty="0" smtClean="0"/>
              <a:t>-</a:t>
            </a:r>
            <a:r>
              <a:rPr lang="en-US" sz="2400" dirty="0" smtClean="0"/>
              <a:t>See Alma 42:13-15</a:t>
            </a:r>
            <a:endParaRPr lang="en-US" dirty="0" smtClean="0"/>
          </a:p>
        </p:txBody>
      </p:sp>
      <p:pic>
        <p:nvPicPr>
          <p:cNvPr id="5" name="Content Placeholder 4"/>
          <p:cNvPicPr>
            <a:picLocks noGrp="1" noChangeAspect="1"/>
          </p:cNvPicPr>
          <p:nvPr>
            <p:ph sz="half" idx="2"/>
          </p:nvPr>
        </p:nvPicPr>
        <p:blipFill>
          <a:blip r:embed="rId2"/>
          <a:stretch>
            <a:fillRect/>
          </a:stretch>
        </p:blipFill>
        <p:spPr>
          <a:xfrm>
            <a:off x="4968939" y="2011908"/>
            <a:ext cx="3329968" cy="3281988"/>
          </a:xfrm>
          <a:prstGeom prst="rect">
            <a:avLst/>
          </a:prstGeom>
        </p:spPr>
      </p:pic>
      <p:pic>
        <p:nvPicPr>
          <p:cNvPr id="6" name="Picture 5"/>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1009732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189747" cy="6858000"/>
          </a:xfrm>
          <a:prstGeom prst="rect">
            <a:avLst/>
          </a:prstGeom>
        </p:spPr>
      </p:pic>
      <p:sp>
        <p:nvSpPr>
          <p:cNvPr id="3" name="Content Placeholder 2"/>
          <p:cNvSpPr>
            <a:spLocks noGrp="1"/>
          </p:cNvSpPr>
          <p:nvPr>
            <p:ph sz="half" idx="1"/>
          </p:nvPr>
        </p:nvSpPr>
        <p:spPr>
          <a:xfrm>
            <a:off x="0" y="0"/>
            <a:ext cx="2189747" cy="6858000"/>
          </a:xfrm>
        </p:spPr>
        <p:txBody>
          <a:bodyPr anchor="ctr">
            <a:normAutofit/>
          </a:bodyPr>
          <a:lstStyle/>
          <a:p>
            <a:pPr marL="0" indent="0" algn="ctr">
              <a:buNone/>
            </a:pPr>
            <a:r>
              <a:rPr lang="en-US" sz="4400" b="1" dirty="0" smtClean="0">
                <a:solidFill>
                  <a:schemeClr val="bg1"/>
                </a:solidFill>
                <a:latin typeface="+mn-lt"/>
              </a:rPr>
              <a:t>How can we </a:t>
            </a:r>
            <a:r>
              <a:rPr lang="en-US" sz="4400" b="1" dirty="0" smtClean="0">
                <a:solidFill>
                  <a:schemeClr val="accent4">
                    <a:lumMod val="40000"/>
                    <a:lumOff val="60000"/>
                  </a:schemeClr>
                </a:solidFill>
                <a:latin typeface="+mn-lt"/>
              </a:rPr>
              <a:t>show</a:t>
            </a:r>
            <a:r>
              <a:rPr lang="en-US" sz="4400" b="1" dirty="0" smtClean="0">
                <a:solidFill>
                  <a:schemeClr val="bg1"/>
                </a:solidFill>
                <a:latin typeface="+mn-lt"/>
              </a:rPr>
              <a:t> </a:t>
            </a:r>
            <a:r>
              <a:rPr lang="en-US" sz="4400" b="1" dirty="0" smtClean="0">
                <a:solidFill>
                  <a:schemeClr val="accent6">
                    <a:lumMod val="60000"/>
                    <a:lumOff val="40000"/>
                  </a:schemeClr>
                </a:solidFill>
                <a:latin typeface="+mn-lt"/>
              </a:rPr>
              <a:t>mercy</a:t>
            </a:r>
            <a:r>
              <a:rPr lang="en-US" sz="4400" b="1" dirty="0" smtClean="0">
                <a:solidFill>
                  <a:schemeClr val="bg1"/>
                </a:solidFill>
                <a:latin typeface="+mn-lt"/>
              </a:rPr>
              <a:t> to </a:t>
            </a:r>
            <a:r>
              <a:rPr lang="en-US" sz="4400" b="1" dirty="0" smtClean="0">
                <a:solidFill>
                  <a:schemeClr val="accent1">
                    <a:lumMod val="60000"/>
                    <a:lumOff val="40000"/>
                  </a:schemeClr>
                </a:solidFill>
                <a:latin typeface="+mn-lt"/>
              </a:rPr>
              <a:t>others</a:t>
            </a:r>
            <a:r>
              <a:rPr lang="en-US" sz="4400" b="1" dirty="0" smtClean="0">
                <a:solidFill>
                  <a:schemeClr val="bg1"/>
                </a:solidFill>
                <a:latin typeface="+mn-lt"/>
              </a:rPr>
              <a:t>?</a:t>
            </a:r>
            <a:endParaRPr lang="en-US" sz="4400" b="1" dirty="0">
              <a:solidFill>
                <a:schemeClr val="bg1"/>
              </a:solidFill>
              <a:latin typeface="+mn-lt"/>
            </a:endParaRPr>
          </a:p>
        </p:txBody>
      </p:sp>
    </p:spTree>
    <p:extLst>
      <p:ext uri="{BB962C8B-B14F-4D97-AF65-F5344CB8AC3E}">
        <p14:creationId xmlns:p14="http://schemas.microsoft.com/office/powerpoint/2010/main" val="1571941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74" y="331669"/>
            <a:ext cx="7886700" cy="1325563"/>
          </a:xfrm>
        </p:spPr>
        <p:txBody>
          <a:bodyPr/>
          <a:lstStyle/>
          <a:p>
            <a:r>
              <a:rPr lang="en-US" dirty="0" smtClean="0"/>
              <a:t>Matthew 5:8</a:t>
            </a:r>
            <a:endParaRPr lang="en-US" dirty="0"/>
          </a:p>
        </p:txBody>
      </p:sp>
      <p:sp>
        <p:nvSpPr>
          <p:cNvPr id="3" name="Content Placeholder 2"/>
          <p:cNvSpPr>
            <a:spLocks noGrp="1"/>
          </p:cNvSpPr>
          <p:nvPr>
            <p:ph sz="half" idx="1"/>
          </p:nvPr>
        </p:nvSpPr>
        <p:spPr>
          <a:xfrm>
            <a:off x="958797" y="2642339"/>
            <a:ext cx="7291377" cy="1436521"/>
          </a:xfrm>
        </p:spPr>
        <p:txBody>
          <a:bodyPr/>
          <a:lstStyle/>
          <a:p>
            <a:pPr marL="0" indent="0">
              <a:buNone/>
            </a:pPr>
            <a:r>
              <a:rPr lang="en-US" dirty="0" smtClean="0">
                <a:solidFill>
                  <a:srgbClr val="7B1F1F"/>
                </a:solidFill>
              </a:rPr>
              <a:t>“Blessed</a:t>
            </a:r>
            <a:r>
              <a:rPr lang="en-US" dirty="0">
                <a:solidFill>
                  <a:srgbClr val="7B1F1F"/>
                </a:solidFill>
              </a:rPr>
              <a:t> are the pure in heart: for they shall see God</a:t>
            </a:r>
            <a:r>
              <a:rPr lang="en-US" dirty="0" smtClean="0">
                <a:solidFill>
                  <a:srgbClr val="7B1F1F"/>
                </a:solidFill>
              </a:rPr>
              <a:t>.”</a:t>
            </a:r>
            <a:endParaRPr lang="en-US" dirty="0">
              <a:solidFill>
                <a:srgbClr val="7B1F1F"/>
              </a:solidFill>
            </a:endParaRPr>
          </a:p>
        </p:txBody>
      </p:sp>
      <p:pic>
        <p:nvPicPr>
          <p:cNvPr id="6" name="Picture 5"/>
          <p:cNvPicPr>
            <a:picLocks noChangeAspect="1"/>
          </p:cNvPicPr>
          <p:nvPr/>
        </p:nvPicPr>
        <p:blipFill>
          <a:blip r:embed="rId2"/>
          <a:stretch>
            <a:fillRect/>
          </a:stretch>
        </p:blipFill>
        <p:spPr>
          <a:xfrm>
            <a:off x="6756968" y="331669"/>
            <a:ext cx="2072707" cy="118054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7670"/>
            <a:ext cx="9144000" cy="2640330"/>
          </a:xfrm>
          <a:prstGeom prst="rect">
            <a:avLst/>
          </a:prstGeom>
        </p:spPr>
      </p:pic>
    </p:spTree>
    <p:extLst>
      <p:ext uri="{BB962C8B-B14F-4D97-AF65-F5344CB8AC3E}">
        <p14:creationId xmlns:p14="http://schemas.microsoft.com/office/powerpoint/2010/main" val="2275786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50695" cy="6858000"/>
          </a:xfrm>
          <a:prstGeom prst="rect">
            <a:avLst/>
          </a:prstGeom>
        </p:spPr>
      </p:pic>
      <p:sp>
        <p:nvSpPr>
          <p:cNvPr id="3" name="Content Placeholder 2"/>
          <p:cNvSpPr>
            <a:spLocks noGrp="1"/>
          </p:cNvSpPr>
          <p:nvPr>
            <p:ph sz="half" idx="1"/>
          </p:nvPr>
        </p:nvSpPr>
        <p:spPr>
          <a:xfrm>
            <a:off x="0" y="0"/>
            <a:ext cx="2550695" cy="6858000"/>
          </a:xfrm>
        </p:spPr>
        <p:txBody>
          <a:bodyPr anchor="ctr">
            <a:normAutofit/>
          </a:bodyPr>
          <a:lstStyle/>
          <a:p>
            <a:pPr marL="0" indent="0" algn="ctr">
              <a:buNone/>
            </a:pPr>
            <a:r>
              <a:rPr lang="en-US" sz="5400" b="1" dirty="0">
                <a:solidFill>
                  <a:schemeClr val="bg1"/>
                </a:solidFill>
                <a:latin typeface="+mn-lt"/>
              </a:rPr>
              <a:t>How can we </a:t>
            </a:r>
            <a:r>
              <a:rPr lang="en-US" sz="5400" b="1" dirty="0">
                <a:solidFill>
                  <a:schemeClr val="accent1">
                    <a:lumMod val="60000"/>
                    <a:lumOff val="40000"/>
                  </a:schemeClr>
                </a:solidFill>
                <a:latin typeface="+mn-lt"/>
              </a:rPr>
              <a:t>purify</a:t>
            </a:r>
            <a:r>
              <a:rPr lang="en-US" sz="5400" b="1" dirty="0">
                <a:solidFill>
                  <a:schemeClr val="bg1"/>
                </a:solidFill>
                <a:latin typeface="+mn-lt"/>
              </a:rPr>
              <a:t> our </a:t>
            </a:r>
            <a:r>
              <a:rPr lang="en-US" sz="5400" b="1" dirty="0">
                <a:solidFill>
                  <a:schemeClr val="accent6">
                    <a:lumMod val="60000"/>
                    <a:lumOff val="40000"/>
                  </a:schemeClr>
                </a:solidFill>
                <a:latin typeface="+mn-lt"/>
              </a:rPr>
              <a:t>hearts</a:t>
            </a:r>
            <a:r>
              <a:rPr lang="en-US" sz="5400" b="1" dirty="0" smtClean="0">
                <a:solidFill>
                  <a:schemeClr val="bg1"/>
                </a:solidFill>
                <a:latin typeface="+mn-lt"/>
              </a:rPr>
              <a:t>?</a:t>
            </a:r>
            <a:endParaRPr lang="en-US" sz="5400" b="1" dirty="0">
              <a:solidFill>
                <a:schemeClr val="bg1"/>
              </a:solidFill>
              <a:latin typeface="+mn-lt"/>
            </a:endParaRPr>
          </a:p>
        </p:txBody>
      </p:sp>
    </p:spTree>
    <p:extLst>
      <p:ext uri="{BB962C8B-B14F-4D97-AF65-F5344CB8AC3E}">
        <p14:creationId xmlns:p14="http://schemas.microsoft.com/office/powerpoint/2010/main" val="2510461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194" y="259159"/>
            <a:ext cx="7886700" cy="1325563"/>
          </a:xfrm>
        </p:spPr>
        <p:txBody>
          <a:bodyPr/>
          <a:lstStyle/>
          <a:p>
            <a:r>
              <a:rPr lang="en-US" dirty="0" smtClean="0"/>
              <a:t>Matthew 5:9</a:t>
            </a:r>
            <a:endParaRPr lang="en-US" dirty="0"/>
          </a:p>
        </p:txBody>
      </p:sp>
      <p:sp>
        <p:nvSpPr>
          <p:cNvPr id="3" name="Content Placeholder 2"/>
          <p:cNvSpPr>
            <a:spLocks noGrp="1"/>
          </p:cNvSpPr>
          <p:nvPr>
            <p:ph sz="half" idx="1"/>
          </p:nvPr>
        </p:nvSpPr>
        <p:spPr>
          <a:xfrm>
            <a:off x="628650" y="2448387"/>
            <a:ext cx="7886700" cy="1881410"/>
          </a:xfrm>
        </p:spPr>
        <p:txBody>
          <a:bodyPr/>
          <a:lstStyle/>
          <a:p>
            <a:pPr marL="0" indent="0">
              <a:buNone/>
            </a:pPr>
            <a:r>
              <a:rPr lang="en-US" dirty="0" smtClean="0">
                <a:solidFill>
                  <a:srgbClr val="7B1F1F"/>
                </a:solidFill>
              </a:rPr>
              <a:t>“Blessed</a:t>
            </a:r>
            <a:r>
              <a:rPr lang="en-US" dirty="0">
                <a:solidFill>
                  <a:srgbClr val="7B1F1F"/>
                </a:solidFill>
              </a:rPr>
              <a:t> are the peacemakers: for they shall be called the children of God</a:t>
            </a:r>
            <a:r>
              <a:rPr lang="en-US" dirty="0" smtClean="0">
                <a:solidFill>
                  <a:srgbClr val="7B1F1F"/>
                </a:solidFill>
              </a:rPr>
              <a:t>.”</a:t>
            </a:r>
            <a:endParaRPr lang="en-US" dirty="0">
              <a:solidFill>
                <a:srgbClr val="7B1F1F"/>
              </a:solidFill>
            </a:endParaRPr>
          </a:p>
        </p:txBody>
      </p:sp>
      <p:pic>
        <p:nvPicPr>
          <p:cNvPr id="7" name="Picture 6"/>
          <p:cNvPicPr>
            <a:picLocks noChangeAspect="1"/>
          </p:cNvPicPr>
          <p:nvPr/>
        </p:nvPicPr>
        <p:blipFill>
          <a:blip r:embed="rId2"/>
          <a:stretch>
            <a:fillRect/>
          </a:stretch>
        </p:blipFill>
        <p:spPr>
          <a:xfrm>
            <a:off x="6756968" y="331669"/>
            <a:ext cx="2072707" cy="11805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4780"/>
            <a:ext cx="9144000" cy="2903220"/>
          </a:xfrm>
          <a:prstGeom prst="rect">
            <a:avLst/>
          </a:prstGeom>
        </p:spPr>
      </p:pic>
    </p:spTree>
    <p:extLst>
      <p:ext uri="{BB962C8B-B14F-4D97-AF65-F5344CB8AC3E}">
        <p14:creationId xmlns:p14="http://schemas.microsoft.com/office/powerpoint/2010/main" val="2317235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5256"/>
            <a:ext cx="9144000" cy="1222744"/>
          </a:xfrm>
          <a:prstGeom prst="rect">
            <a:avLst/>
          </a:prstGeom>
        </p:spPr>
      </p:pic>
      <p:sp>
        <p:nvSpPr>
          <p:cNvPr id="3" name="Content Placeholder 2"/>
          <p:cNvSpPr>
            <a:spLocks noGrp="1"/>
          </p:cNvSpPr>
          <p:nvPr>
            <p:ph sz="half" idx="1"/>
          </p:nvPr>
        </p:nvSpPr>
        <p:spPr>
          <a:xfrm>
            <a:off x="0" y="5635256"/>
            <a:ext cx="9144000" cy="1222744"/>
          </a:xfrm>
        </p:spPr>
        <p:txBody>
          <a:bodyPr anchor="ctr">
            <a:normAutofit/>
          </a:bodyPr>
          <a:lstStyle/>
          <a:p>
            <a:pPr marL="0" indent="0" algn="ctr">
              <a:buNone/>
            </a:pPr>
            <a:r>
              <a:rPr lang="en-US" sz="4000" b="1" dirty="0">
                <a:solidFill>
                  <a:schemeClr val="bg1"/>
                </a:solidFill>
                <a:latin typeface="+mn-lt"/>
              </a:rPr>
              <a:t>How can we be </a:t>
            </a:r>
            <a:r>
              <a:rPr lang="en-US" sz="4000" b="1" dirty="0">
                <a:solidFill>
                  <a:schemeClr val="accent6">
                    <a:lumMod val="40000"/>
                    <a:lumOff val="60000"/>
                  </a:schemeClr>
                </a:solidFill>
                <a:latin typeface="+mn-lt"/>
              </a:rPr>
              <a:t>peacemakers</a:t>
            </a:r>
            <a:r>
              <a:rPr lang="en-US" sz="4000" b="1" dirty="0">
                <a:solidFill>
                  <a:schemeClr val="bg1"/>
                </a:solidFill>
                <a:latin typeface="+mn-lt"/>
              </a:rPr>
              <a:t> in our </a:t>
            </a:r>
            <a:r>
              <a:rPr lang="en-US" sz="4000" b="1" dirty="0">
                <a:solidFill>
                  <a:schemeClr val="accent1">
                    <a:lumMod val="60000"/>
                    <a:lumOff val="40000"/>
                  </a:schemeClr>
                </a:solidFill>
                <a:latin typeface="+mn-lt"/>
              </a:rPr>
              <a:t>homes</a:t>
            </a:r>
            <a:r>
              <a:rPr lang="en-US" sz="4000" b="1" dirty="0">
                <a:solidFill>
                  <a:schemeClr val="bg1"/>
                </a:solidFill>
                <a:latin typeface="+mn-lt"/>
              </a:rPr>
              <a:t> and </a:t>
            </a:r>
            <a:r>
              <a:rPr lang="en-US" sz="4000" b="1" dirty="0">
                <a:solidFill>
                  <a:schemeClr val="accent1">
                    <a:lumMod val="60000"/>
                    <a:lumOff val="40000"/>
                  </a:schemeClr>
                </a:solidFill>
                <a:latin typeface="+mn-lt"/>
              </a:rPr>
              <a:t>communities</a:t>
            </a:r>
            <a:r>
              <a:rPr lang="en-US" sz="4000" b="1" dirty="0">
                <a:solidFill>
                  <a:schemeClr val="bg1"/>
                </a:solidFill>
                <a:latin typeface="+mn-lt"/>
              </a:rPr>
              <a:t>?</a:t>
            </a:r>
          </a:p>
        </p:txBody>
      </p:sp>
    </p:spTree>
    <p:extLst>
      <p:ext uri="{BB962C8B-B14F-4D97-AF65-F5344CB8AC3E}">
        <p14:creationId xmlns:p14="http://schemas.microsoft.com/office/powerpoint/2010/main" val="2698173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Purpose</a:t>
            </a:r>
            <a:endParaRPr lang="en-US" dirty="0"/>
          </a:p>
        </p:txBody>
      </p:sp>
      <p:sp>
        <p:nvSpPr>
          <p:cNvPr id="4" name="TextBox 3"/>
          <p:cNvSpPr txBox="1"/>
          <p:nvPr/>
        </p:nvSpPr>
        <p:spPr>
          <a:xfrm>
            <a:off x="1272813" y="2338251"/>
            <a:ext cx="6598375" cy="3477875"/>
          </a:xfrm>
          <a:prstGeom prst="rect">
            <a:avLst/>
          </a:prstGeom>
          <a:noFill/>
        </p:spPr>
        <p:txBody>
          <a:bodyPr wrap="square" rtlCol="0">
            <a:spAutoFit/>
          </a:bodyPr>
          <a:lstStyle/>
          <a:p>
            <a:r>
              <a:rPr lang="en-US" sz="4400" dirty="0" smtClean="0">
                <a:solidFill>
                  <a:srgbClr val="666633"/>
                </a:solidFill>
                <a:latin typeface="Times New Roman" panose="02020603050405020304" pitchFamily="18" charset="0"/>
                <a:cs typeface="Times New Roman" panose="02020603050405020304" pitchFamily="18" charset="0"/>
              </a:rPr>
              <a:t>Encourage </a:t>
            </a:r>
            <a:r>
              <a:rPr lang="en-US" sz="4400" dirty="0">
                <a:solidFill>
                  <a:srgbClr val="666633"/>
                </a:solidFill>
                <a:latin typeface="Times New Roman" panose="02020603050405020304" pitchFamily="18" charset="0"/>
                <a:cs typeface="Times New Roman" panose="02020603050405020304" pitchFamily="18" charset="0"/>
              </a:rPr>
              <a:t>class members to </a:t>
            </a:r>
            <a:r>
              <a:rPr lang="en-US" sz="4400" b="1" dirty="0">
                <a:solidFill>
                  <a:srgbClr val="666633"/>
                </a:solidFill>
                <a:latin typeface="Times New Roman" panose="02020603050405020304" pitchFamily="18" charset="0"/>
                <a:cs typeface="Times New Roman" panose="02020603050405020304" pitchFamily="18" charset="0"/>
              </a:rPr>
              <a:t>come unto Christ</a:t>
            </a:r>
            <a:r>
              <a:rPr lang="en-US" sz="4400" dirty="0">
                <a:solidFill>
                  <a:srgbClr val="666633"/>
                </a:solidFill>
                <a:latin typeface="Times New Roman" panose="02020603050405020304" pitchFamily="18" charset="0"/>
                <a:cs typeface="Times New Roman" panose="02020603050405020304" pitchFamily="18" charset="0"/>
              </a:rPr>
              <a:t> by applying the principles he taught in the Sermon on the </a:t>
            </a:r>
            <a:r>
              <a:rPr lang="en-US" sz="4400" dirty="0" smtClean="0">
                <a:solidFill>
                  <a:srgbClr val="666633"/>
                </a:solidFill>
                <a:latin typeface="Times New Roman" panose="02020603050405020304" pitchFamily="18" charset="0"/>
                <a:cs typeface="Times New Roman" panose="02020603050405020304" pitchFamily="18" charset="0"/>
              </a:rPr>
              <a:t>Mount.</a:t>
            </a:r>
            <a:endParaRPr lang="en-US" sz="4400" dirty="0">
              <a:solidFill>
                <a:srgbClr val="6666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304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505"/>
            <a:ext cx="7381461" cy="1325563"/>
          </a:xfrm>
        </p:spPr>
        <p:txBody>
          <a:bodyPr/>
          <a:lstStyle/>
          <a:p>
            <a:r>
              <a:rPr lang="en-US" dirty="0" smtClean="0"/>
              <a:t>Matthew 5:10-12</a:t>
            </a:r>
            <a:endParaRPr lang="en-US" dirty="0"/>
          </a:p>
        </p:txBody>
      </p:sp>
      <p:sp>
        <p:nvSpPr>
          <p:cNvPr id="3" name="Content Placeholder 2"/>
          <p:cNvSpPr>
            <a:spLocks noGrp="1"/>
          </p:cNvSpPr>
          <p:nvPr>
            <p:ph sz="half" idx="1"/>
          </p:nvPr>
        </p:nvSpPr>
        <p:spPr>
          <a:xfrm>
            <a:off x="287381" y="1489166"/>
            <a:ext cx="8358597" cy="5199017"/>
          </a:xfrm>
        </p:spPr>
        <p:txBody>
          <a:bodyPr>
            <a:normAutofit lnSpcReduction="10000"/>
          </a:bodyPr>
          <a:lstStyle/>
          <a:p>
            <a:pPr marL="0" indent="0">
              <a:buNone/>
            </a:pPr>
            <a:r>
              <a:rPr lang="en-US" dirty="0" smtClean="0">
                <a:solidFill>
                  <a:srgbClr val="7B1F1F"/>
                </a:solidFill>
              </a:rPr>
              <a:t>“Blessed </a:t>
            </a:r>
            <a:r>
              <a:rPr lang="en-US" dirty="0">
                <a:solidFill>
                  <a:srgbClr val="7B1F1F"/>
                </a:solidFill>
              </a:rPr>
              <a:t>are they which are </a:t>
            </a:r>
            <a:r>
              <a:rPr lang="en-US" dirty="0" smtClean="0">
                <a:solidFill>
                  <a:srgbClr val="7B1F1F"/>
                </a:solidFill>
              </a:rPr>
              <a:t/>
            </a:r>
            <a:br>
              <a:rPr lang="en-US" dirty="0" smtClean="0">
                <a:solidFill>
                  <a:srgbClr val="7B1F1F"/>
                </a:solidFill>
              </a:rPr>
            </a:br>
            <a:r>
              <a:rPr lang="en-US" dirty="0" smtClean="0">
                <a:solidFill>
                  <a:srgbClr val="7B1F1F"/>
                </a:solidFill>
              </a:rPr>
              <a:t>persecuted </a:t>
            </a:r>
            <a:r>
              <a:rPr lang="en-US" dirty="0">
                <a:solidFill>
                  <a:srgbClr val="7B1F1F"/>
                </a:solidFill>
              </a:rPr>
              <a:t>for righteousness’ </a:t>
            </a:r>
            <a:r>
              <a:rPr lang="en-US" dirty="0" smtClean="0">
                <a:solidFill>
                  <a:srgbClr val="7B1F1F"/>
                </a:solidFill>
              </a:rPr>
              <a:t/>
            </a:r>
            <a:br>
              <a:rPr lang="en-US" dirty="0" smtClean="0">
                <a:solidFill>
                  <a:srgbClr val="7B1F1F"/>
                </a:solidFill>
              </a:rPr>
            </a:br>
            <a:r>
              <a:rPr lang="en-US" dirty="0" smtClean="0">
                <a:solidFill>
                  <a:srgbClr val="7B1F1F"/>
                </a:solidFill>
              </a:rPr>
              <a:t>sake</a:t>
            </a:r>
            <a:r>
              <a:rPr lang="en-US" dirty="0">
                <a:solidFill>
                  <a:srgbClr val="7B1F1F"/>
                </a:solidFill>
              </a:rPr>
              <a:t>: for theirs is the </a:t>
            </a:r>
            <a:r>
              <a:rPr lang="en-US" dirty="0" smtClean="0">
                <a:solidFill>
                  <a:srgbClr val="7B1F1F"/>
                </a:solidFill>
              </a:rPr>
              <a:t/>
            </a:r>
            <a:br>
              <a:rPr lang="en-US" dirty="0" smtClean="0">
                <a:solidFill>
                  <a:srgbClr val="7B1F1F"/>
                </a:solidFill>
              </a:rPr>
            </a:br>
            <a:r>
              <a:rPr lang="en-US" dirty="0" smtClean="0">
                <a:solidFill>
                  <a:srgbClr val="7B1F1F"/>
                </a:solidFill>
              </a:rPr>
              <a:t>kingdom </a:t>
            </a:r>
            <a:r>
              <a:rPr lang="en-US" dirty="0">
                <a:solidFill>
                  <a:srgbClr val="7B1F1F"/>
                </a:solidFill>
              </a:rPr>
              <a:t>of heaven.</a:t>
            </a:r>
          </a:p>
          <a:p>
            <a:pPr marL="0" indent="0">
              <a:buNone/>
            </a:pPr>
            <a:r>
              <a:rPr lang="en-US" dirty="0" smtClean="0">
                <a:solidFill>
                  <a:srgbClr val="7B1F1F"/>
                </a:solidFill>
              </a:rPr>
              <a:t>Blessed </a:t>
            </a:r>
            <a:r>
              <a:rPr lang="en-US" dirty="0">
                <a:solidFill>
                  <a:srgbClr val="7B1F1F"/>
                </a:solidFill>
              </a:rPr>
              <a:t>are ye, when men </a:t>
            </a:r>
            <a:r>
              <a:rPr lang="en-US" dirty="0" smtClean="0">
                <a:solidFill>
                  <a:srgbClr val="7B1F1F"/>
                </a:solidFill>
              </a:rPr>
              <a:t/>
            </a:r>
            <a:br>
              <a:rPr lang="en-US" dirty="0" smtClean="0">
                <a:solidFill>
                  <a:srgbClr val="7B1F1F"/>
                </a:solidFill>
              </a:rPr>
            </a:br>
            <a:r>
              <a:rPr lang="en-US" dirty="0" smtClean="0">
                <a:solidFill>
                  <a:srgbClr val="7B1F1F"/>
                </a:solidFill>
              </a:rPr>
              <a:t>shall </a:t>
            </a:r>
            <a:r>
              <a:rPr lang="en-US" dirty="0">
                <a:solidFill>
                  <a:srgbClr val="7B1F1F"/>
                </a:solidFill>
              </a:rPr>
              <a:t>revile you, and </a:t>
            </a:r>
            <a:r>
              <a:rPr lang="en-US" dirty="0" smtClean="0">
                <a:solidFill>
                  <a:srgbClr val="7B1F1F"/>
                </a:solidFill>
              </a:rPr>
              <a:t/>
            </a:r>
            <a:br>
              <a:rPr lang="en-US" dirty="0" smtClean="0">
                <a:solidFill>
                  <a:srgbClr val="7B1F1F"/>
                </a:solidFill>
              </a:rPr>
            </a:br>
            <a:r>
              <a:rPr lang="en-US" dirty="0" smtClean="0">
                <a:solidFill>
                  <a:srgbClr val="7B1F1F"/>
                </a:solidFill>
              </a:rPr>
              <a:t>persecute </a:t>
            </a:r>
            <a:r>
              <a:rPr lang="en-US" dirty="0">
                <a:solidFill>
                  <a:srgbClr val="7B1F1F"/>
                </a:solidFill>
              </a:rPr>
              <a:t>you, and shall say </a:t>
            </a:r>
            <a:r>
              <a:rPr lang="en-US" dirty="0" smtClean="0">
                <a:solidFill>
                  <a:srgbClr val="7B1F1F"/>
                </a:solidFill>
              </a:rPr>
              <a:t/>
            </a:r>
            <a:br>
              <a:rPr lang="en-US" dirty="0" smtClean="0">
                <a:solidFill>
                  <a:srgbClr val="7B1F1F"/>
                </a:solidFill>
              </a:rPr>
            </a:br>
            <a:r>
              <a:rPr lang="en-US" dirty="0" smtClean="0">
                <a:solidFill>
                  <a:srgbClr val="7B1F1F"/>
                </a:solidFill>
              </a:rPr>
              <a:t>all </a:t>
            </a:r>
            <a:r>
              <a:rPr lang="en-US" dirty="0">
                <a:solidFill>
                  <a:srgbClr val="7B1F1F"/>
                </a:solidFill>
              </a:rPr>
              <a:t>manner of evil against </a:t>
            </a:r>
            <a:r>
              <a:rPr lang="en-US" dirty="0" smtClean="0">
                <a:solidFill>
                  <a:srgbClr val="7B1F1F"/>
                </a:solidFill>
              </a:rPr>
              <a:t>you</a:t>
            </a:r>
            <a:br>
              <a:rPr lang="en-US" dirty="0" smtClean="0">
                <a:solidFill>
                  <a:srgbClr val="7B1F1F"/>
                </a:solidFill>
              </a:rPr>
            </a:br>
            <a:r>
              <a:rPr lang="en-US" dirty="0" smtClean="0">
                <a:solidFill>
                  <a:srgbClr val="7B1F1F"/>
                </a:solidFill>
              </a:rPr>
              <a:t>falsely</a:t>
            </a:r>
            <a:r>
              <a:rPr lang="en-US" dirty="0">
                <a:solidFill>
                  <a:srgbClr val="7B1F1F"/>
                </a:solidFill>
              </a:rPr>
              <a:t>, </a:t>
            </a:r>
            <a:r>
              <a:rPr lang="en-US" b="1" dirty="0">
                <a:solidFill>
                  <a:srgbClr val="7B1F1F"/>
                </a:solidFill>
              </a:rPr>
              <a:t>for my sake</a:t>
            </a:r>
            <a:r>
              <a:rPr lang="en-US" dirty="0">
                <a:solidFill>
                  <a:srgbClr val="7B1F1F"/>
                </a:solidFill>
              </a:rPr>
              <a:t>.</a:t>
            </a:r>
          </a:p>
          <a:p>
            <a:pPr marL="0" indent="0">
              <a:buNone/>
            </a:pPr>
            <a:r>
              <a:rPr lang="en-US" dirty="0" smtClean="0">
                <a:solidFill>
                  <a:srgbClr val="7B1F1F"/>
                </a:solidFill>
              </a:rPr>
              <a:t>Rejoice</a:t>
            </a:r>
            <a:r>
              <a:rPr lang="en-US" dirty="0">
                <a:solidFill>
                  <a:srgbClr val="7B1F1F"/>
                </a:solidFill>
              </a:rPr>
              <a:t>, and be exceeding glad: for great is your reward in heaven: for so persecuted they the prophets which were before you</a:t>
            </a:r>
            <a:r>
              <a:rPr lang="en-US" dirty="0" smtClean="0">
                <a:solidFill>
                  <a:srgbClr val="7B1F1F"/>
                </a:solidFill>
              </a:rPr>
              <a:t>.”</a:t>
            </a:r>
            <a:endParaRPr lang="en-US" dirty="0">
              <a:solidFill>
                <a:srgbClr val="7B1F1F"/>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19100" y="1690691"/>
            <a:ext cx="3537519" cy="2847703"/>
          </a:xfrm>
        </p:spPr>
      </p:pic>
      <p:pic>
        <p:nvPicPr>
          <p:cNvPr id="6" name="Picture 5"/>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733489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040380" cy="6858000"/>
          </a:xfrm>
          <a:prstGeom prst="rect">
            <a:avLst/>
          </a:prstGeom>
        </p:spPr>
      </p:pic>
      <p:sp>
        <p:nvSpPr>
          <p:cNvPr id="3" name="Content Placeholder 2"/>
          <p:cNvSpPr>
            <a:spLocks noGrp="1"/>
          </p:cNvSpPr>
          <p:nvPr>
            <p:ph sz="half" idx="1"/>
          </p:nvPr>
        </p:nvSpPr>
        <p:spPr>
          <a:xfrm>
            <a:off x="0" y="0"/>
            <a:ext cx="3040380" cy="6858000"/>
          </a:xfrm>
        </p:spPr>
        <p:txBody>
          <a:bodyPr anchor="ctr">
            <a:normAutofit/>
          </a:bodyPr>
          <a:lstStyle/>
          <a:p>
            <a:pPr marL="0" indent="0" algn="ctr">
              <a:buNone/>
            </a:pPr>
            <a:r>
              <a:rPr lang="en-US" sz="4000" b="1" dirty="0" smtClean="0">
                <a:solidFill>
                  <a:schemeClr val="bg1"/>
                </a:solidFill>
                <a:latin typeface="+mn-lt"/>
              </a:rPr>
              <a:t>How should we </a:t>
            </a:r>
            <a:r>
              <a:rPr lang="en-US" sz="4000" b="1" dirty="0" smtClean="0">
                <a:solidFill>
                  <a:schemeClr val="accent1">
                    <a:lumMod val="60000"/>
                    <a:lumOff val="40000"/>
                  </a:schemeClr>
                </a:solidFill>
                <a:latin typeface="+mn-lt"/>
              </a:rPr>
              <a:t>respond</a:t>
            </a:r>
            <a:r>
              <a:rPr lang="en-US" sz="4000" b="1" dirty="0" smtClean="0">
                <a:solidFill>
                  <a:schemeClr val="bg1"/>
                </a:solidFill>
                <a:latin typeface="+mn-lt"/>
              </a:rPr>
              <a:t> to </a:t>
            </a:r>
            <a:r>
              <a:rPr lang="en-US" sz="4000" b="1" dirty="0" smtClean="0">
                <a:solidFill>
                  <a:schemeClr val="accent2">
                    <a:lumMod val="60000"/>
                    <a:lumOff val="40000"/>
                  </a:schemeClr>
                </a:solidFill>
                <a:latin typeface="+mn-lt"/>
              </a:rPr>
              <a:t>persecution</a:t>
            </a:r>
            <a:r>
              <a:rPr lang="en-US" sz="4000" b="1" dirty="0" smtClean="0">
                <a:solidFill>
                  <a:schemeClr val="bg1"/>
                </a:solidFill>
                <a:latin typeface="+mn-lt"/>
              </a:rPr>
              <a:t>?</a:t>
            </a:r>
            <a:endParaRPr lang="en-US" sz="4000" b="1" dirty="0">
              <a:solidFill>
                <a:schemeClr val="bg1"/>
              </a:solidFill>
              <a:latin typeface="+mn-lt"/>
            </a:endParaRPr>
          </a:p>
        </p:txBody>
      </p:sp>
    </p:spTree>
    <p:extLst>
      <p:ext uri="{BB962C8B-B14F-4D97-AF65-F5344CB8AC3E}">
        <p14:creationId xmlns:p14="http://schemas.microsoft.com/office/powerpoint/2010/main" val="25317278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01884"/>
            <a:ext cx="9144000" cy="4256116"/>
          </a:xfrm>
          <a:prstGeom prst="rect">
            <a:avLst/>
          </a:prstGeom>
        </p:spPr>
      </p:pic>
      <p:sp>
        <p:nvSpPr>
          <p:cNvPr id="2" name="Title 1"/>
          <p:cNvSpPr>
            <a:spLocks noGrp="1"/>
          </p:cNvSpPr>
          <p:nvPr>
            <p:ph type="title"/>
          </p:nvPr>
        </p:nvSpPr>
        <p:spPr>
          <a:xfrm>
            <a:off x="111815" y="259159"/>
            <a:ext cx="7886700" cy="1325563"/>
          </a:xfrm>
        </p:spPr>
        <p:txBody>
          <a:bodyPr/>
          <a:lstStyle/>
          <a:p>
            <a:r>
              <a:rPr lang="en-US" dirty="0" smtClean="0"/>
              <a:t>Matthew 5:13</a:t>
            </a:r>
            <a:endParaRPr lang="en-US" dirty="0"/>
          </a:p>
        </p:txBody>
      </p:sp>
      <p:sp>
        <p:nvSpPr>
          <p:cNvPr id="3" name="Content Placeholder 2"/>
          <p:cNvSpPr>
            <a:spLocks noGrp="1"/>
          </p:cNvSpPr>
          <p:nvPr>
            <p:ph sz="half" idx="1"/>
          </p:nvPr>
        </p:nvSpPr>
        <p:spPr>
          <a:xfrm>
            <a:off x="292118" y="1690691"/>
            <a:ext cx="8559763" cy="3015857"/>
          </a:xfrm>
        </p:spPr>
        <p:txBody>
          <a:bodyPr/>
          <a:lstStyle/>
          <a:p>
            <a:pPr marL="0" indent="0">
              <a:buNone/>
            </a:pPr>
            <a:r>
              <a:rPr lang="en-US" dirty="0" smtClean="0">
                <a:solidFill>
                  <a:srgbClr val="7B1F1F"/>
                </a:solidFill>
              </a:rPr>
              <a:t>“Ye </a:t>
            </a:r>
            <a:r>
              <a:rPr lang="en-US" dirty="0">
                <a:solidFill>
                  <a:srgbClr val="7B1F1F"/>
                </a:solidFill>
              </a:rPr>
              <a:t>are the </a:t>
            </a:r>
            <a:r>
              <a:rPr lang="en-US" b="1" dirty="0">
                <a:solidFill>
                  <a:srgbClr val="7B1F1F"/>
                </a:solidFill>
              </a:rPr>
              <a:t>salt of the earth</a:t>
            </a:r>
            <a:r>
              <a:rPr lang="en-US" dirty="0">
                <a:solidFill>
                  <a:srgbClr val="7B1F1F"/>
                </a:solidFill>
              </a:rPr>
              <a:t>: but if the salt have lost his </a:t>
            </a:r>
            <a:r>
              <a:rPr lang="en-US" dirty="0" err="1">
                <a:solidFill>
                  <a:srgbClr val="7B1F1F"/>
                </a:solidFill>
              </a:rPr>
              <a:t>savour</a:t>
            </a:r>
            <a:r>
              <a:rPr lang="en-US" dirty="0">
                <a:solidFill>
                  <a:srgbClr val="7B1F1F"/>
                </a:solidFill>
              </a:rPr>
              <a:t>, wherewith shall it be salted? it is thenceforth good for </a:t>
            </a:r>
            <a:r>
              <a:rPr lang="en-US" dirty="0" smtClean="0">
                <a:solidFill>
                  <a:srgbClr val="7B1F1F"/>
                </a:solidFill>
              </a:rPr>
              <a:t/>
            </a:r>
            <a:br>
              <a:rPr lang="en-US" dirty="0" smtClean="0">
                <a:solidFill>
                  <a:srgbClr val="7B1F1F"/>
                </a:solidFill>
              </a:rPr>
            </a:br>
            <a:r>
              <a:rPr lang="en-US" dirty="0" smtClean="0">
                <a:solidFill>
                  <a:srgbClr val="7B1F1F"/>
                </a:solidFill>
              </a:rPr>
              <a:t>nothing</a:t>
            </a:r>
            <a:r>
              <a:rPr lang="en-US" dirty="0">
                <a:solidFill>
                  <a:srgbClr val="7B1F1F"/>
                </a:solidFill>
              </a:rPr>
              <a:t>, but to be cast out, </a:t>
            </a:r>
            <a:r>
              <a:rPr lang="en-US" dirty="0" smtClean="0">
                <a:solidFill>
                  <a:srgbClr val="7B1F1F"/>
                </a:solidFill>
              </a:rPr>
              <a:t/>
            </a:r>
            <a:br>
              <a:rPr lang="en-US" dirty="0" smtClean="0">
                <a:solidFill>
                  <a:srgbClr val="7B1F1F"/>
                </a:solidFill>
              </a:rPr>
            </a:br>
            <a:r>
              <a:rPr lang="en-US" dirty="0" smtClean="0">
                <a:solidFill>
                  <a:srgbClr val="7B1F1F"/>
                </a:solidFill>
              </a:rPr>
              <a:t>and </a:t>
            </a:r>
            <a:r>
              <a:rPr lang="en-US" dirty="0">
                <a:solidFill>
                  <a:srgbClr val="7B1F1F"/>
                </a:solidFill>
              </a:rPr>
              <a:t>to be trodden under </a:t>
            </a:r>
            <a:r>
              <a:rPr lang="en-US" dirty="0" smtClean="0">
                <a:solidFill>
                  <a:srgbClr val="7B1F1F"/>
                </a:solidFill>
              </a:rPr>
              <a:t/>
            </a:r>
            <a:br>
              <a:rPr lang="en-US" dirty="0" smtClean="0">
                <a:solidFill>
                  <a:srgbClr val="7B1F1F"/>
                </a:solidFill>
              </a:rPr>
            </a:br>
            <a:r>
              <a:rPr lang="en-US" dirty="0" smtClean="0">
                <a:solidFill>
                  <a:srgbClr val="7B1F1F"/>
                </a:solidFill>
              </a:rPr>
              <a:t>foot </a:t>
            </a:r>
            <a:r>
              <a:rPr lang="en-US" dirty="0">
                <a:solidFill>
                  <a:srgbClr val="7B1F1F"/>
                </a:solidFill>
              </a:rPr>
              <a:t>of men</a:t>
            </a:r>
            <a:r>
              <a:rPr lang="en-US" dirty="0" smtClean="0">
                <a:solidFill>
                  <a:srgbClr val="7B1F1F"/>
                </a:solidFill>
              </a:rPr>
              <a:t>.”</a:t>
            </a:r>
            <a:endParaRPr lang="en-US" dirty="0">
              <a:solidFill>
                <a:srgbClr val="7B1F1F"/>
              </a:solidFill>
            </a:endParaRPr>
          </a:p>
        </p:txBody>
      </p:sp>
      <p:pic>
        <p:nvPicPr>
          <p:cNvPr id="5" name="Picture 4"/>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1774889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510363"/>
            <a:ext cx="2445488" cy="1616149"/>
          </a:xfrm>
        </p:spPr>
        <p:txBody>
          <a:bodyPr/>
          <a:lstStyle/>
          <a:p>
            <a:pPr marL="0" indent="0" algn="ctr">
              <a:buNone/>
            </a:pPr>
            <a:r>
              <a:rPr lang="en-US" b="1" dirty="0" smtClean="0">
                <a:solidFill>
                  <a:schemeClr val="bg1"/>
                </a:solidFill>
                <a:latin typeface="+mn-lt"/>
              </a:rPr>
              <a:t>What are some </a:t>
            </a:r>
            <a:r>
              <a:rPr lang="en-US" b="1" dirty="0" smtClean="0">
                <a:solidFill>
                  <a:schemeClr val="accent6">
                    <a:lumMod val="40000"/>
                    <a:lumOff val="60000"/>
                  </a:schemeClr>
                </a:solidFill>
                <a:latin typeface="+mn-lt"/>
              </a:rPr>
              <a:t>uses</a:t>
            </a:r>
            <a:r>
              <a:rPr lang="en-US" b="1" dirty="0" smtClean="0">
                <a:solidFill>
                  <a:schemeClr val="bg1"/>
                </a:solidFill>
                <a:latin typeface="+mn-lt"/>
              </a:rPr>
              <a:t> for salt?</a:t>
            </a:r>
            <a:endParaRPr lang="en-US" b="1" dirty="0">
              <a:solidFill>
                <a:schemeClr val="bg1"/>
              </a:solidFill>
              <a:latin typeface="+mn-lt"/>
            </a:endParaRPr>
          </a:p>
        </p:txBody>
      </p:sp>
      <p:sp>
        <p:nvSpPr>
          <p:cNvPr id="4" name="Content Placeholder 3"/>
          <p:cNvSpPr>
            <a:spLocks noGrp="1"/>
          </p:cNvSpPr>
          <p:nvPr>
            <p:ph sz="half" idx="2"/>
          </p:nvPr>
        </p:nvSpPr>
        <p:spPr>
          <a:xfrm>
            <a:off x="0" y="2120310"/>
            <a:ext cx="2445488" cy="2384315"/>
          </a:xfrm>
        </p:spPr>
        <p:txBody>
          <a:bodyPr/>
          <a:lstStyle/>
          <a:p>
            <a:pPr marL="0" indent="0" algn="ctr">
              <a:buNone/>
            </a:pPr>
            <a:r>
              <a:rPr lang="en-US" b="1" dirty="0">
                <a:solidFill>
                  <a:schemeClr val="bg1"/>
                </a:solidFill>
                <a:latin typeface="+mn-lt"/>
              </a:rPr>
              <a:t>How can </a:t>
            </a:r>
            <a:r>
              <a:rPr lang="en-US" b="1" dirty="0">
                <a:solidFill>
                  <a:schemeClr val="accent4">
                    <a:lumMod val="40000"/>
                    <a:lumOff val="60000"/>
                  </a:schemeClr>
                </a:solidFill>
                <a:latin typeface="+mn-lt"/>
              </a:rPr>
              <a:t>Latter-day Saints </a:t>
            </a:r>
            <a:r>
              <a:rPr lang="en-US" b="1" dirty="0">
                <a:solidFill>
                  <a:schemeClr val="bg1"/>
                </a:solidFill>
                <a:latin typeface="+mn-lt"/>
              </a:rPr>
              <a:t>be “the salt of the earth”?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80" y="4498423"/>
            <a:ext cx="1246443" cy="2284276"/>
          </a:xfrm>
          <a:prstGeom prst="rect">
            <a:avLst/>
          </a:prstGeom>
        </p:spPr>
      </p:pic>
    </p:spTree>
    <p:extLst>
      <p:ext uri="{BB962C8B-B14F-4D97-AF65-F5344CB8AC3E}">
        <p14:creationId xmlns:p14="http://schemas.microsoft.com/office/powerpoint/2010/main" val="35485665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294957"/>
            <a:ext cx="7886700" cy="1325563"/>
          </a:xfrm>
        </p:spPr>
        <p:txBody>
          <a:bodyPr/>
          <a:lstStyle/>
          <a:p>
            <a:r>
              <a:rPr lang="en-US" dirty="0" smtClean="0"/>
              <a:t>D&amp;C 103:9-10</a:t>
            </a:r>
            <a:endParaRPr lang="en-US" dirty="0"/>
          </a:p>
        </p:txBody>
      </p:sp>
      <p:sp>
        <p:nvSpPr>
          <p:cNvPr id="3" name="Content Placeholder 2"/>
          <p:cNvSpPr>
            <a:spLocks noGrp="1"/>
          </p:cNvSpPr>
          <p:nvPr>
            <p:ph sz="half" idx="1"/>
          </p:nvPr>
        </p:nvSpPr>
        <p:spPr>
          <a:xfrm>
            <a:off x="347472" y="1708030"/>
            <a:ext cx="4510278" cy="4886071"/>
          </a:xfrm>
        </p:spPr>
        <p:txBody>
          <a:bodyPr>
            <a:normAutofit lnSpcReduction="10000"/>
          </a:bodyPr>
          <a:lstStyle/>
          <a:p>
            <a:pPr marL="0" indent="0">
              <a:buNone/>
            </a:pPr>
            <a:r>
              <a:rPr lang="en-US" dirty="0" smtClean="0">
                <a:solidFill>
                  <a:srgbClr val="7B1F1F"/>
                </a:solidFill>
              </a:rPr>
              <a:t>“For </a:t>
            </a:r>
            <a:r>
              <a:rPr lang="en-US" dirty="0">
                <a:solidFill>
                  <a:srgbClr val="7B1F1F"/>
                </a:solidFill>
              </a:rPr>
              <a:t>they were set to be a light unto the world, and to be the </a:t>
            </a:r>
            <a:r>
              <a:rPr lang="en-US" b="1" dirty="0">
                <a:solidFill>
                  <a:srgbClr val="7B1F1F"/>
                </a:solidFill>
              </a:rPr>
              <a:t>saviors of men</a:t>
            </a:r>
            <a:r>
              <a:rPr lang="en-US" dirty="0">
                <a:solidFill>
                  <a:srgbClr val="7B1F1F"/>
                </a:solidFill>
              </a:rPr>
              <a:t>;</a:t>
            </a:r>
          </a:p>
          <a:p>
            <a:pPr marL="0" indent="0">
              <a:buNone/>
            </a:pPr>
            <a:r>
              <a:rPr lang="en-US" dirty="0">
                <a:solidFill>
                  <a:srgbClr val="7B1F1F"/>
                </a:solidFill>
              </a:rPr>
              <a:t>And inasmuch as they are not the </a:t>
            </a:r>
            <a:r>
              <a:rPr lang="en-US" b="1" dirty="0">
                <a:solidFill>
                  <a:srgbClr val="7B1F1F"/>
                </a:solidFill>
              </a:rPr>
              <a:t>saviors of men</a:t>
            </a:r>
            <a:r>
              <a:rPr lang="en-US" dirty="0">
                <a:solidFill>
                  <a:srgbClr val="7B1F1F"/>
                </a:solidFill>
              </a:rPr>
              <a:t>, they are as salt that has lost its savor, and is thenceforth good for nothing but to be cast out and trodden under foot of men</a:t>
            </a:r>
            <a:r>
              <a:rPr lang="en-US" dirty="0" smtClean="0">
                <a:solidFill>
                  <a:srgbClr val="7B1F1F"/>
                </a:solidFill>
              </a:rPr>
              <a:t>.”</a:t>
            </a:r>
            <a:endParaRPr lang="en-US" dirty="0">
              <a:solidFill>
                <a:srgbClr val="7B1F1F"/>
              </a:solidFill>
            </a:endParaRPr>
          </a:p>
        </p:txBody>
      </p:sp>
      <p:pic>
        <p:nvPicPr>
          <p:cNvPr id="5" name="Picture 2" descr="http://media.ldscdn.org/images/media-library/by-event/october-2014-general-conference/meme-wong-unity-1311742-gallery.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57750" y="1957610"/>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885" y="294957"/>
            <a:ext cx="1977059" cy="1490558"/>
          </a:xfrm>
          <a:prstGeom prst="rect">
            <a:avLst/>
          </a:prstGeom>
        </p:spPr>
      </p:pic>
    </p:spTree>
    <p:extLst>
      <p:ext uri="{BB962C8B-B14F-4D97-AF65-F5344CB8AC3E}">
        <p14:creationId xmlns:p14="http://schemas.microsoft.com/office/powerpoint/2010/main" val="13244842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530352"/>
            <a:ext cx="5495544" cy="2545207"/>
          </a:xfrm>
        </p:spPr>
        <p:txBody>
          <a:bodyPr>
            <a:noAutofit/>
          </a:bodyPr>
          <a:lstStyle/>
          <a:p>
            <a:pPr marL="0" indent="0">
              <a:buNone/>
            </a:pPr>
            <a:r>
              <a:rPr lang="en-US" sz="4800" b="1" dirty="0">
                <a:solidFill>
                  <a:schemeClr val="tx1">
                    <a:lumMod val="85000"/>
                    <a:lumOff val="15000"/>
                  </a:schemeClr>
                </a:solidFill>
                <a:latin typeface="+mn-lt"/>
              </a:rPr>
              <a:t>How can we be “the </a:t>
            </a:r>
            <a:r>
              <a:rPr lang="en-US" sz="6000" b="1" dirty="0">
                <a:solidFill>
                  <a:schemeClr val="accent4">
                    <a:lumMod val="60000"/>
                    <a:lumOff val="40000"/>
                  </a:schemeClr>
                </a:solidFill>
                <a:latin typeface="+mn-lt"/>
              </a:rPr>
              <a:t>saviors</a:t>
            </a:r>
            <a:r>
              <a:rPr lang="en-US" sz="4800" b="1" dirty="0">
                <a:solidFill>
                  <a:schemeClr val="tx1">
                    <a:lumMod val="85000"/>
                    <a:lumOff val="15000"/>
                  </a:schemeClr>
                </a:solidFill>
                <a:latin typeface="+mn-lt"/>
              </a:rPr>
              <a:t> of men”?</a:t>
            </a:r>
          </a:p>
        </p:txBody>
      </p:sp>
    </p:spTree>
    <p:extLst>
      <p:ext uri="{BB962C8B-B14F-4D97-AF65-F5344CB8AC3E}">
        <p14:creationId xmlns:p14="http://schemas.microsoft.com/office/powerpoint/2010/main" val="18019788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42"/>
            <a:ext cx="7195930" cy="1325563"/>
          </a:xfrm>
        </p:spPr>
        <p:txBody>
          <a:bodyPr/>
          <a:lstStyle/>
          <a:p>
            <a:r>
              <a:rPr lang="en-US" dirty="0" smtClean="0"/>
              <a:t>Matthew 5:14-16</a:t>
            </a:r>
            <a:endParaRPr lang="en-US" dirty="0"/>
          </a:p>
        </p:txBody>
      </p:sp>
      <p:sp>
        <p:nvSpPr>
          <p:cNvPr id="3" name="Content Placeholder 2"/>
          <p:cNvSpPr>
            <a:spLocks noGrp="1"/>
          </p:cNvSpPr>
          <p:nvPr>
            <p:ph sz="half" idx="1"/>
          </p:nvPr>
        </p:nvSpPr>
        <p:spPr>
          <a:xfrm>
            <a:off x="246888" y="1602205"/>
            <a:ext cx="5855007" cy="5255796"/>
          </a:xfrm>
        </p:spPr>
        <p:txBody>
          <a:bodyPr>
            <a:normAutofit/>
          </a:bodyPr>
          <a:lstStyle/>
          <a:p>
            <a:pPr marL="0" indent="0">
              <a:buNone/>
            </a:pPr>
            <a:r>
              <a:rPr lang="en-US" dirty="0" smtClean="0">
                <a:solidFill>
                  <a:srgbClr val="7B1F1F"/>
                </a:solidFill>
              </a:rPr>
              <a:t>“Ye </a:t>
            </a:r>
            <a:r>
              <a:rPr lang="en-US" dirty="0">
                <a:solidFill>
                  <a:srgbClr val="7B1F1F"/>
                </a:solidFill>
              </a:rPr>
              <a:t>are the </a:t>
            </a:r>
            <a:r>
              <a:rPr lang="en-US" b="1" dirty="0">
                <a:solidFill>
                  <a:srgbClr val="7B1F1F"/>
                </a:solidFill>
              </a:rPr>
              <a:t>light of the world</a:t>
            </a:r>
            <a:r>
              <a:rPr lang="en-US" dirty="0">
                <a:solidFill>
                  <a:srgbClr val="7B1F1F"/>
                </a:solidFill>
              </a:rPr>
              <a:t>. A city that is set on an hill cannot be hid.</a:t>
            </a:r>
          </a:p>
          <a:p>
            <a:pPr marL="0" indent="0">
              <a:buNone/>
            </a:pPr>
            <a:r>
              <a:rPr lang="en-US" dirty="0" smtClean="0">
                <a:solidFill>
                  <a:srgbClr val="7B1F1F"/>
                </a:solidFill>
              </a:rPr>
              <a:t>Neither </a:t>
            </a:r>
            <a:r>
              <a:rPr lang="en-US" dirty="0">
                <a:solidFill>
                  <a:srgbClr val="7B1F1F"/>
                </a:solidFill>
              </a:rPr>
              <a:t>do men light a candle, and put it under a bushel, but on a candlestick; and it giveth light unto all that are in the house.</a:t>
            </a:r>
          </a:p>
          <a:p>
            <a:pPr marL="0" indent="0">
              <a:buNone/>
            </a:pPr>
            <a:r>
              <a:rPr lang="en-US" b="1" dirty="0" smtClean="0">
                <a:solidFill>
                  <a:srgbClr val="7B1F1F"/>
                </a:solidFill>
              </a:rPr>
              <a:t>Let </a:t>
            </a:r>
            <a:r>
              <a:rPr lang="en-US" b="1" dirty="0">
                <a:solidFill>
                  <a:srgbClr val="7B1F1F"/>
                </a:solidFill>
              </a:rPr>
              <a:t>your light so shine </a:t>
            </a:r>
            <a:r>
              <a:rPr lang="en-US" dirty="0">
                <a:solidFill>
                  <a:srgbClr val="7B1F1F"/>
                </a:solidFill>
              </a:rPr>
              <a:t>before men, that they may see your good works, and glorify your Father which is in heaven</a:t>
            </a:r>
            <a:r>
              <a:rPr lang="en-US" dirty="0" smtClean="0">
                <a:solidFill>
                  <a:srgbClr val="7B1F1F"/>
                </a:solidFill>
              </a:rPr>
              <a:t>.”</a:t>
            </a:r>
            <a:endParaRPr lang="en-US" dirty="0">
              <a:solidFill>
                <a:srgbClr val="7B1F1F"/>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24498" y="1828799"/>
            <a:ext cx="2645182" cy="4297903"/>
          </a:xfrm>
        </p:spPr>
      </p:pic>
      <p:pic>
        <p:nvPicPr>
          <p:cNvPr id="6" name="Picture 5"/>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561915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5677786"/>
            <a:ext cx="9144000" cy="1180214"/>
          </a:xfrm>
        </p:spPr>
        <p:txBody>
          <a:bodyPr>
            <a:normAutofit/>
          </a:bodyPr>
          <a:lstStyle/>
          <a:p>
            <a:pPr marL="0" indent="0" algn="ctr">
              <a:buNone/>
            </a:pPr>
            <a:r>
              <a:rPr lang="en-US" b="1" dirty="0">
                <a:solidFill>
                  <a:schemeClr val="bg1"/>
                </a:solidFill>
                <a:latin typeface="+mn-lt"/>
              </a:rPr>
              <a:t>How can we let our </a:t>
            </a:r>
            <a:r>
              <a:rPr lang="en-US" b="1" dirty="0">
                <a:solidFill>
                  <a:schemeClr val="accent4">
                    <a:lumMod val="60000"/>
                    <a:lumOff val="40000"/>
                  </a:schemeClr>
                </a:solidFill>
                <a:latin typeface="+mn-lt"/>
              </a:rPr>
              <a:t>light</a:t>
            </a:r>
            <a:r>
              <a:rPr lang="en-US" b="1" dirty="0">
                <a:solidFill>
                  <a:schemeClr val="bg1"/>
                </a:solidFill>
                <a:latin typeface="+mn-lt"/>
              </a:rPr>
              <a:t> shine in a way that will lead others to “</a:t>
            </a:r>
            <a:r>
              <a:rPr lang="en-US" b="1" dirty="0">
                <a:solidFill>
                  <a:schemeClr val="accent6">
                    <a:lumMod val="60000"/>
                    <a:lumOff val="40000"/>
                  </a:schemeClr>
                </a:solidFill>
                <a:latin typeface="+mn-lt"/>
              </a:rPr>
              <a:t>glorify</a:t>
            </a:r>
            <a:r>
              <a:rPr lang="en-US" b="1" dirty="0">
                <a:solidFill>
                  <a:schemeClr val="bg1"/>
                </a:solidFill>
                <a:latin typeface="+mn-lt"/>
              </a:rPr>
              <a:t> [our] </a:t>
            </a:r>
            <a:r>
              <a:rPr lang="en-US" b="1" dirty="0">
                <a:solidFill>
                  <a:schemeClr val="accent5">
                    <a:lumMod val="60000"/>
                    <a:lumOff val="40000"/>
                  </a:schemeClr>
                </a:solidFill>
                <a:latin typeface="+mn-lt"/>
              </a:rPr>
              <a:t>Father</a:t>
            </a:r>
            <a:r>
              <a:rPr lang="en-US" b="1" dirty="0">
                <a:solidFill>
                  <a:schemeClr val="bg1"/>
                </a:solidFill>
                <a:latin typeface="+mn-lt"/>
              </a:rPr>
              <a:t> … in heaven”?</a:t>
            </a:r>
          </a:p>
        </p:txBody>
      </p:sp>
    </p:spTree>
    <p:extLst>
      <p:ext uri="{BB962C8B-B14F-4D97-AF65-F5344CB8AC3E}">
        <p14:creationId xmlns:p14="http://schemas.microsoft.com/office/powerpoint/2010/main" val="37837955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Law</a:t>
            </a:r>
            <a:endParaRPr lang="en-US" dirty="0"/>
          </a:p>
        </p:txBody>
      </p:sp>
      <p:sp>
        <p:nvSpPr>
          <p:cNvPr id="3" name="Content Placeholder 2"/>
          <p:cNvSpPr>
            <a:spLocks noGrp="1"/>
          </p:cNvSpPr>
          <p:nvPr>
            <p:ph sz="half" idx="1"/>
          </p:nvPr>
        </p:nvSpPr>
        <p:spPr>
          <a:xfrm>
            <a:off x="145324" y="1690691"/>
            <a:ext cx="4823460" cy="5036680"/>
          </a:xfrm>
        </p:spPr>
        <p:txBody>
          <a:bodyPr>
            <a:normAutofit/>
          </a:bodyPr>
          <a:lstStyle/>
          <a:p>
            <a:r>
              <a:rPr lang="en-US" dirty="0" smtClean="0">
                <a:solidFill>
                  <a:srgbClr val="7B1F1F"/>
                </a:solidFill>
              </a:rPr>
              <a:t>“</a:t>
            </a:r>
            <a:r>
              <a:rPr lang="en-US" dirty="0">
                <a:solidFill>
                  <a:srgbClr val="7B1F1F"/>
                </a:solidFill>
              </a:rPr>
              <a:t>Think not that I am come to destroy the law, or the prophets: I am not come to destroy, but to fulfil</a:t>
            </a:r>
            <a:r>
              <a:rPr lang="en-US" dirty="0" smtClean="0">
                <a:solidFill>
                  <a:srgbClr val="7B1F1F"/>
                </a:solidFill>
              </a:rPr>
              <a:t>.” </a:t>
            </a:r>
          </a:p>
          <a:p>
            <a:pPr lvl="1"/>
            <a:r>
              <a:rPr lang="en-US" dirty="0" smtClean="0"/>
              <a:t> </a:t>
            </a:r>
            <a:r>
              <a:rPr lang="en-US" sz="2400" i="1" dirty="0" smtClean="0"/>
              <a:t>Matthew 5:17</a:t>
            </a:r>
          </a:p>
          <a:p>
            <a:r>
              <a:rPr lang="en-US" dirty="0" smtClean="0"/>
              <a:t>The law of Moses was a group of performances and ordinances given to help people </a:t>
            </a:r>
            <a:r>
              <a:rPr lang="en-US" b="1" dirty="0" smtClean="0"/>
              <a:t>look forward </a:t>
            </a:r>
            <a:r>
              <a:rPr lang="en-US" dirty="0" smtClean="0"/>
              <a:t>to the Atonement of Christ.</a:t>
            </a:r>
            <a:endParaRPr lang="en-US" dirty="0"/>
          </a:p>
        </p:txBody>
      </p:sp>
      <p:pic>
        <p:nvPicPr>
          <p:cNvPr id="5" name="Picture 2" descr="http://media.ldscdn.org/images/media-library/gospel-art/old-testament/moses-ten-commandments-37729-gallery.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33703" y="1690691"/>
            <a:ext cx="3734344" cy="3051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1269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Broken Hearts</a:t>
            </a:r>
            <a:endParaRPr lang="en-US" dirty="0"/>
          </a:p>
        </p:txBody>
      </p:sp>
      <p:sp>
        <p:nvSpPr>
          <p:cNvPr id="3" name="Content Placeholder 2"/>
          <p:cNvSpPr>
            <a:spLocks noGrp="1"/>
          </p:cNvSpPr>
          <p:nvPr>
            <p:ph sz="half" idx="1"/>
          </p:nvPr>
        </p:nvSpPr>
        <p:spPr>
          <a:xfrm>
            <a:off x="143691" y="1825624"/>
            <a:ext cx="4649655" cy="4875621"/>
          </a:xfrm>
        </p:spPr>
        <p:txBody>
          <a:bodyPr>
            <a:normAutofit lnSpcReduction="10000"/>
          </a:bodyPr>
          <a:lstStyle/>
          <a:p>
            <a:r>
              <a:rPr lang="en-US" dirty="0" smtClean="0"/>
              <a:t>After Christ fulfilled the law of Moses, people were no longer commanded to offer animal sacrifices.</a:t>
            </a:r>
          </a:p>
          <a:p>
            <a:r>
              <a:rPr lang="en-US" dirty="0"/>
              <a:t>Instead, the people were commanded to </a:t>
            </a:r>
            <a:r>
              <a:rPr lang="en-US" dirty="0">
                <a:solidFill>
                  <a:srgbClr val="7B1F1F"/>
                </a:solidFill>
              </a:rPr>
              <a:t>“offer for a sacrifice … a broken heart and a contrite spirit</a:t>
            </a:r>
            <a:r>
              <a:rPr lang="en-US" dirty="0" smtClean="0">
                <a:solidFill>
                  <a:srgbClr val="7B1F1F"/>
                </a:solidFill>
              </a:rPr>
              <a:t>”</a:t>
            </a:r>
          </a:p>
          <a:p>
            <a:pPr lvl="1"/>
            <a:r>
              <a:rPr lang="en-US" sz="2400" dirty="0" smtClean="0"/>
              <a:t>3 Nephi 9:20</a:t>
            </a:r>
            <a:endParaRPr lang="en-US" sz="2400" dirty="0"/>
          </a:p>
        </p:txBody>
      </p:sp>
      <p:pic>
        <p:nvPicPr>
          <p:cNvPr id="5" name="Picture 2" descr="http://media.ldscdn.org/images/media-library/gospel-art/new-testament/jesus-praying-in-gethsemane-39591-gallery.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93346" y="2065395"/>
            <a:ext cx="3722004" cy="4048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15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5" name="Content Placeholder 4"/>
          <p:cNvSpPr>
            <a:spLocks noGrp="1"/>
          </p:cNvSpPr>
          <p:nvPr>
            <p:ph sz="half" idx="1"/>
          </p:nvPr>
        </p:nvSpPr>
        <p:spPr>
          <a:xfrm>
            <a:off x="628650" y="1825625"/>
            <a:ext cx="7886700" cy="4351338"/>
          </a:xfrm>
        </p:spPr>
        <p:txBody>
          <a:bodyPr>
            <a:normAutofit/>
          </a:bodyPr>
          <a:lstStyle/>
          <a:p>
            <a:r>
              <a:rPr lang="en-US" sz="3600" dirty="0"/>
              <a:t>Jesus teaches the Beatitudes to his disciples</a:t>
            </a:r>
            <a:r>
              <a:rPr lang="en-US" sz="3600" dirty="0" smtClean="0"/>
              <a:t>.</a:t>
            </a:r>
          </a:p>
          <a:p>
            <a:r>
              <a:rPr lang="en-US" sz="3600" dirty="0" smtClean="0"/>
              <a:t>Jesus </a:t>
            </a:r>
            <a:r>
              <a:rPr lang="en-US" sz="3600" dirty="0"/>
              <a:t>declares that his disciples are “the salt of the earth” and “the light of the world</a:t>
            </a:r>
            <a:r>
              <a:rPr lang="en-US" sz="3600" dirty="0" smtClean="0"/>
              <a:t>.”</a:t>
            </a:r>
          </a:p>
          <a:p>
            <a:r>
              <a:rPr lang="en-US" sz="3600" dirty="0"/>
              <a:t>Jesus declares that he has come to fulfill the law of </a:t>
            </a:r>
            <a:r>
              <a:rPr lang="en-US" sz="3600" dirty="0" smtClean="0"/>
              <a:t>Moses, </a:t>
            </a:r>
            <a:r>
              <a:rPr lang="en-US" sz="3600" dirty="0"/>
              <a:t>and he teaches a higher law.</a:t>
            </a:r>
          </a:p>
        </p:txBody>
      </p:sp>
    </p:spTree>
    <p:extLst>
      <p:ext uri="{BB962C8B-B14F-4D97-AF65-F5344CB8AC3E}">
        <p14:creationId xmlns:p14="http://schemas.microsoft.com/office/powerpoint/2010/main" val="18967518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Appearances</a:t>
            </a:r>
            <a:endParaRPr lang="en-US" dirty="0"/>
          </a:p>
        </p:txBody>
      </p:sp>
      <p:sp>
        <p:nvSpPr>
          <p:cNvPr id="3" name="Content Placeholder 2"/>
          <p:cNvSpPr>
            <a:spLocks noGrp="1"/>
          </p:cNvSpPr>
          <p:nvPr>
            <p:ph sz="half" idx="1"/>
          </p:nvPr>
        </p:nvSpPr>
        <p:spPr>
          <a:xfrm>
            <a:off x="237580" y="2030325"/>
            <a:ext cx="8668839" cy="4723172"/>
          </a:xfrm>
        </p:spPr>
        <p:txBody>
          <a:bodyPr>
            <a:normAutofit/>
          </a:bodyPr>
          <a:lstStyle/>
          <a:p>
            <a:r>
              <a:rPr lang="en-US" dirty="0"/>
              <a:t>Jesus said that his </a:t>
            </a:r>
            <a:r>
              <a:rPr lang="en-US" dirty="0" smtClean="0"/>
              <a:t/>
            </a:r>
            <a:br>
              <a:rPr lang="en-US" dirty="0" smtClean="0"/>
            </a:br>
            <a:r>
              <a:rPr lang="en-US" dirty="0" smtClean="0"/>
              <a:t>disciples</a:t>
            </a:r>
            <a:r>
              <a:rPr lang="en-US" dirty="0"/>
              <a:t>’ righteousness </a:t>
            </a:r>
            <a:r>
              <a:rPr lang="en-US" dirty="0" smtClean="0"/>
              <a:t/>
            </a:r>
            <a:br>
              <a:rPr lang="en-US" dirty="0" smtClean="0"/>
            </a:br>
            <a:r>
              <a:rPr lang="en-US" dirty="0" smtClean="0"/>
              <a:t>should </a:t>
            </a:r>
            <a:r>
              <a:rPr lang="en-US" dirty="0">
                <a:solidFill>
                  <a:srgbClr val="7B1F1F"/>
                </a:solidFill>
              </a:rPr>
              <a:t>“exceed the </a:t>
            </a:r>
            <a:r>
              <a:rPr lang="en-US" dirty="0" smtClean="0">
                <a:solidFill>
                  <a:srgbClr val="7B1F1F"/>
                </a:solidFill>
              </a:rPr>
              <a:t/>
            </a:r>
            <a:br>
              <a:rPr lang="en-US" dirty="0" smtClean="0">
                <a:solidFill>
                  <a:srgbClr val="7B1F1F"/>
                </a:solidFill>
              </a:rPr>
            </a:br>
            <a:r>
              <a:rPr lang="en-US" dirty="0" smtClean="0">
                <a:solidFill>
                  <a:srgbClr val="7B1F1F"/>
                </a:solidFill>
              </a:rPr>
              <a:t>righteousness </a:t>
            </a:r>
            <a:r>
              <a:rPr lang="en-US" dirty="0">
                <a:solidFill>
                  <a:srgbClr val="7B1F1F"/>
                </a:solidFill>
              </a:rPr>
              <a:t>of the </a:t>
            </a:r>
            <a:r>
              <a:rPr lang="en-US" dirty="0" smtClean="0">
                <a:solidFill>
                  <a:srgbClr val="7B1F1F"/>
                </a:solidFill>
              </a:rPr>
              <a:t/>
            </a:r>
            <a:br>
              <a:rPr lang="en-US" dirty="0" smtClean="0">
                <a:solidFill>
                  <a:srgbClr val="7B1F1F"/>
                </a:solidFill>
              </a:rPr>
            </a:br>
            <a:r>
              <a:rPr lang="en-US" dirty="0" smtClean="0">
                <a:solidFill>
                  <a:srgbClr val="7B1F1F"/>
                </a:solidFill>
              </a:rPr>
              <a:t>scribes </a:t>
            </a:r>
            <a:r>
              <a:rPr lang="en-US" dirty="0">
                <a:solidFill>
                  <a:srgbClr val="7B1F1F"/>
                </a:solidFill>
              </a:rPr>
              <a:t>and Pharisees</a:t>
            </a:r>
            <a:r>
              <a:rPr lang="en-US" dirty="0" smtClean="0">
                <a:solidFill>
                  <a:srgbClr val="7B1F1F"/>
                </a:solidFill>
              </a:rPr>
              <a:t>”</a:t>
            </a:r>
          </a:p>
          <a:p>
            <a:pPr lvl="1"/>
            <a:r>
              <a:rPr lang="en-US" sz="2600" i="1" dirty="0" smtClean="0"/>
              <a:t>Matthew 5:20</a:t>
            </a:r>
          </a:p>
          <a:p>
            <a:r>
              <a:rPr lang="en-US" dirty="0" smtClean="0"/>
              <a:t>The scribes and the </a:t>
            </a:r>
            <a:br>
              <a:rPr lang="en-US" dirty="0" smtClean="0"/>
            </a:br>
            <a:r>
              <a:rPr lang="en-US" dirty="0" smtClean="0"/>
              <a:t>Pharisees focused only on </a:t>
            </a:r>
            <a:r>
              <a:rPr lang="en-US" b="1" dirty="0" smtClean="0"/>
              <a:t>outward appearances </a:t>
            </a:r>
            <a:r>
              <a:rPr lang="en-US" dirty="0" smtClean="0"/>
              <a:t>of the law and ignored the importance of inner faithfulness.</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33654" y="1690691"/>
            <a:ext cx="3886200" cy="3392424"/>
          </a:xfrm>
        </p:spPr>
      </p:pic>
    </p:spTree>
    <p:extLst>
      <p:ext uri="{BB962C8B-B14F-4D97-AF65-F5344CB8AC3E}">
        <p14:creationId xmlns:p14="http://schemas.microsoft.com/office/powerpoint/2010/main" val="1664708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Higher Law</a:t>
            </a:r>
            <a:endParaRPr lang="en-US" dirty="0"/>
          </a:p>
        </p:txBody>
      </p:sp>
      <p:sp>
        <p:nvSpPr>
          <p:cNvPr id="3" name="Content Placeholder 2"/>
          <p:cNvSpPr>
            <a:spLocks noGrp="1"/>
          </p:cNvSpPr>
          <p:nvPr>
            <p:ph sz="half" idx="1"/>
          </p:nvPr>
        </p:nvSpPr>
        <p:spPr>
          <a:xfrm>
            <a:off x="1027557" y="2497142"/>
            <a:ext cx="7088886" cy="1632858"/>
          </a:xfrm>
        </p:spPr>
        <p:txBody>
          <a:bodyPr>
            <a:noAutofit/>
          </a:bodyPr>
          <a:lstStyle/>
          <a:p>
            <a:pPr marL="0" indent="0" algn="ctr">
              <a:buNone/>
            </a:pPr>
            <a:r>
              <a:rPr lang="en-US" sz="4400" dirty="0" smtClean="0"/>
              <a:t>Jesus introduced a higher law, replacing the law of Moses.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0520"/>
            <a:ext cx="9144000" cy="2697480"/>
          </a:xfrm>
          <a:prstGeom prst="rect">
            <a:avLst/>
          </a:prstGeom>
        </p:spPr>
      </p:pic>
    </p:spTree>
    <p:extLst>
      <p:ext uri="{BB962C8B-B14F-4D97-AF65-F5344CB8AC3E}">
        <p14:creationId xmlns:p14="http://schemas.microsoft.com/office/powerpoint/2010/main" val="52401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159"/>
            <a:ext cx="7036904" cy="1325563"/>
          </a:xfrm>
        </p:spPr>
        <p:txBody>
          <a:bodyPr/>
          <a:lstStyle/>
          <a:p>
            <a:r>
              <a:rPr lang="en-US" dirty="0" smtClean="0"/>
              <a:t>Matthew 5:21-22</a:t>
            </a:r>
            <a:endParaRPr lang="en-US" dirty="0"/>
          </a:p>
        </p:txBody>
      </p:sp>
      <p:sp>
        <p:nvSpPr>
          <p:cNvPr id="3" name="Content Placeholder 2"/>
          <p:cNvSpPr>
            <a:spLocks noGrp="1"/>
          </p:cNvSpPr>
          <p:nvPr>
            <p:ph sz="half" idx="1"/>
          </p:nvPr>
        </p:nvSpPr>
        <p:spPr>
          <a:xfrm>
            <a:off x="318407" y="1825625"/>
            <a:ext cx="8505553" cy="2572639"/>
          </a:xfrm>
        </p:spPr>
        <p:txBody>
          <a:bodyPr>
            <a:normAutofit/>
          </a:bodyPr>
          <a:lstStyle/>
          <a:p>
            <a:pPr marL="0" indent="0">
              <a:buNone/>
            </a:pPr>
            <a:r>
              <a:rPr lang="en-US" dirty="0" smtClean="0">
                <a:solidFill>
                  <a:srgbClr val="7B1F1F"/>
                </a:solidFill>
              </a:rPr>
              <a:t>“Ye </a:t>
            </a:r>
            <a:r>
              <a:rPr lang="en-US" dirty="0">
                <a:solidFill>
                  <a:srgbClr val="7B1F1F"/>
                </a:solidFill>
              </a:rPr>
              <a:t>have heard that it was said by them of old time, Thou shalt not kill...</a:t>
            </a:r>
          </a:p>
          <a:p>
            <a:pPr marL="0" indent="0">
              <a:buNone/>
            </a:pPr>
            <a:r>
              <a:rPr lang="en-US" dirty="0">
                <a:solidFill>
                  <a:srgbClr val="7B1F1F"/>
                </a:solidFill>
              </a:rPr>
              <a:t>But I say unto you, That whosoever is </a:t>
            </a:r>
            <a:r>
              <a:rPr lang="en-US" b="1" dirty="0">
                <a:solidFill>
                  <a:srgbClr val="7B1F1F"/>
                </a:solidFill>
              </a:rPr>
              <a:t>angry</a:t>
            </a:r>
            <a:r>
              <a:rPr lang="en-US" dirty="0">
                <a:solidFill>
                  <a:srgbClr val="7B1F1F"/>
                </a:solidFill>
              </a:rPr>
              <a:t> with his brother shall be in danger of the judgment</a:t>
            </a:r>
            <a:r>
              <a:rPr lang="en-US" dirty="0" smtClean="0">
                <a:solidFill>
                  <a:srgbClr val="7B1F1F"/>
                </a:solidFill>
              </a:rPr>
              <a:t>.”</a:t>
            </a:r>
          </a:p>
          <a:p>
            <a:pPr marL="0" indent="0" algn="r">
              <a:buNone/>
            </a:pPr>
            <a:r>
              <a:rPr lang="en-US" sz="2400" dirty="0" smtClean="0"/>
              <a:t>-</a:t>
            </a:r>
            <a:r>
              <a:rPr lang="en-US" sz="2400" i="1" dirty="0" smtClean="0"/>
              <a:t>See JST</a:t>
            </a:r>
            <a:endParaRPr lang="en-US"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7670"/>
            <a:ext cx="9144000" cy="2640330"/>
          </a:xfrm>
          <a:prstGeom prst="rect">
            <a:avLst/>
          </a:prstGeom>
        </p:spPr>
      </p:pic>
      <p:pic>
        <p:nvPicPr>
          <p:cNvPr id="5" name="Picture 4"/>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1650190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35880"/>
            <a:ext cx="9144000" cy="1722120"/>
          </a:xfrm>
          <a:prstGeom prst="rect">
            <a:avLst/>
          </a:prstGeom>
        </p:spPr>
      </p:pic>
      <p:sp>
        <p:nvSpPr>
          <p:cNvPr id="3" name="Content Placeholder 2"/>
          <p:cNvSpPr>
            <a:spLocks noGrp="1"/>
          </p:cNvSpPr>
          <p:nvPr>
            <p:ph sz="half" idx="1"/>
          </p:nvPr>
        </p:nvSpPr>
        <p:spPr>
          <a:xfrm>
            <a:off x="0" y="5135879"/>
            <a:ext cx="9144000" cy="1722121"/>
          </a:xfrm>
        </p:spPr>
        <p:txBody>
          <a:bodyPr anchor="ctr">
            <a:normAutofit/>
          </a:bodyPr>
          <a:lstStyle/>
          <a:p>
            <a:pPr marL="0" indent="0" algn="ctr">
              <a:buNone/>
            </a:pPr>
            <a:r>
              <a:rPr lang="en-US" sz="3600" b="1" dirty="0">
                <a:solidFill>
                  <a:schemeClr val="bg1"/>
                </a:solidFill>
                <a:latin typeface="+mn-lt"/>
              </a:rPr>
              <a:t> What can we do to </a:t>
            </a:r>
            <a:r>
              <a:rPr lang="en-US" sz="3600" b="1" dirty="0">
                <a:solidFill>
                  <a:schemeClr val="accent6">
                    <a:lumMod val="60000"/>
                    <a:lumOff val="40000"/>
                  </a:schemeClr>
                </a:solidFill>
                <a:latin typeface="+mn-lt"/>
              </a:rPr>
              <a:t>control</a:t>
            </a:r>
            <a:r>
              <a:rPr lang="en-US" sz="3600" b="1" dirty="0">
                <a:solidFill>
                  <a:schemeClr val="bg1"/>
                </a:solidFill>
                <a:latin typeface="+mn-lt"/>
              </a:rPr>
              <a:t> feelings of </a:t>
            </a:r>
            <a:r>
              <a:rPr lang="en-US" sz="3600" b="1" dirty="0">
                <a:solidFill>
                  <a:schemeClr val="accent2">
                    <a:lumMod val="60000"/>
                    <a:lumOff val="40000"/>
                  </a:schemeClr>
                </a:solidFill>
                <a:latin typeface="+mn-lt"/>
              </a:rPr>
              <a:t>anger</a:t>
            </a:r>
            <a:r>
              <a:rPr lang="en-US" sz="3600" b="1" dirty="0">
                <a:solidFill>
                  <a:schemeClr val="bg1"/>
                </a:solidFill>
                <a:latin typeface="+mn-lt"/>
              </a:rPr>
              <a:t> and seek to </a:t>
            </a:r>
            <a:r>
              <a:rPr lang="en-US" sz="3600" b="1" dirty="0">
                <a:solidFill>
                  <a:schemeClr val="accent4">
                    <a:lumMod val="60000"/>
                    <a:lumOff val="40000"/>
                  </a:schemeClr>
                </a:solidFill>
                <a:latin typeface="+mn-lt"/>
              </a:rPr>
              <a:t>eliminate</a:t>
            </a:r>
            <a:r>
              <a:rPr lang="en-US" sz="3600" b="1" dirty="0">
                <a:solidFill>
                  <a:schemeClr val="bg1"/>
                </a:solidFill>
                <a:latin typeface="+mn-lt"/>
              </a:rPr>
              <a:t> them from our lives?</a:t>
            </a:r>
          </a:p>
        </p:txBody>
      </p:sp>
    </p:spTree>
    <p:extLst>
      <p:ext uri="{BB962C8B-B14F-4D97-AF65-F5344CB8AC3E}">
        <p14:creationId xmlns:p14="http://schemas.microsoft.com/office/powerpoint/2010/main" val="212854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384"/>
            <a:ext cx="7886700" cy="1325563"/>
          </a:xfrm>
        </p:spPr>
        <p:txBody>
          <a:bodyPr/>
          <a:lstStyle/>
          <a:p>
            <a:r>
              <a:rPr lang="en-US" dirty="0" smtClean="0"/>
              <a:t>The Higher Law</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685254886"/>
              </p:ext>
            </p:extLst>
          </p:nvPr>
        </p:nvGraphicFramePr>
        <p:xfrm>
          <a:off x="150876" y="1597025"/>
          <a:ext cx="8842248" cy="975360"/>
        </p:xfrm>
        <a:graphic>
          <a:graphicData uri="http://schemas.openxmlformats.org/drawingml/2006/table">
            <a:tbl>
              <a:tblPr firstRow="1" bandRow="1">
                <a:tableStyleId>{5C22544A-7EE6-4342-B048-85BDC9FD1C3A}</a:tableStyleId>
              </a:tblPr>
              <a:tblGrid>
                <a:gridCol w="4421124"/>
                <a:gridCol w="4421124"/>
              </a:tblGrid>
              <a:tr h="370840">
                <a:tc>
                  <a:txBody>
                    <a:bodyPr/>
                    <a:lstStyle/>
                    <a:p>
                      <a:pPr algn="ctr"/>
                      <a:r>
                        <a:rPr lang="en-US" sz="2800" b="0" i="0" dirty="0" smtClean="0">
                          <a:ln>
                            <a:noFill/>
                          </a:ln>
                          <a:solidFill>
                            <a:srgbClr val="666633"/>
                          </a:solidFill>
                          <a:latin typeface="Times New Roman" panose="02020603050405020304" pitchFamily="18" charset="0"/>
                          <a:cs typeface="Times New Roman" panose="02020603050405020304" pitchFamily="18" charset="0"/>
                        </a:rPr>
                        <a:t>Ye have heard that it was said</a:t>
                      </a:r>
                      <a:endParaRPr lang="en-US" sz="2800" b="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c>
                  <a:txBody>
                    <a:bodyPr/>
                    <a:lstStyle/>
                    <a:p>
                      <a:pPr algn="ctr"/>
                      <a:r>
                        <a:rPr lang="en-US" sz="2800" b="0" i="0" kern="1200" dirty="0" smtClean="0">
                          <a:solidFill>
                            <a:srgbClr val="666633"/>
                          </a:solidFill>
                          <a:effectLst/>
                          <a:latin typeface="Times New Roman" panose="02020603050405020304" pitchFamily="18" charset="0"/>
                          <a:ea typeface="+mn-ea"/>
                          <a:cs typeface="Times New Roman" panose="02020603050405020304" pitchFamily="18" charset="0"/>
                        </a:rPr>
                        <a:t>But I say unto you</a:t>
                      </a:r>
                      <a:endParaRPr lang="en-US" sz="2800" i="0" dirty="0">
                        <a:ln>
                          <a:solidFill>
                            <a:schemeClr val="tx1">
                              <a:lumMod val="50000"/>
                              <a:lumOff val="50000"/>
                            </a:schemeClr>
                          </a:solid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Thou shalt not kill</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i="0" dirty="0" smtClean="0">
                          <a:ln>
                            <a:noFill/>
                          </a:ln>
                          <a:solidFill>
                            <a:srgbClr val="666633"/>
                          </a:solidFill>
                          <a:latin typeface="Times New Roman" panose="02020603050405020304" pitchFamily="18" charset="0"/>
                          <a:cs typeface="Times New Roman" panose="02020603050405020304" pitchFamily="18" charset="0"/>
                        </a:rPr>
                        <a:t>Do not get angry</a:t>
                      </a:r>
                      <a:r>
                        <a:rPr lang="en-US" sz="2400" i="0" dirty="0" smtClean="0">
                          <a:ln>
                            <a:noFill/>
                          </a:ln>
                          <a:solidFill>
                            <a:srgbClr val="666633"/>
                          </a:solidFill>
                          <a:latin typeface="Times New Roman" panose="02020603050405020304" pitchFamily="18" charset="0"/>
                          <a:cs typeface="Times New Roman" panose="02020603050405020304" pitchFamily="18" charset="0"/>
                        </a:rPr>
                        <a:t> </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60520"/>
            <a:ext cx="9143999" cy="2697480"/>
          </a:xfrm>
          <a:prstGeom prst="rect">
            <a:avLst/>
          </a:prstGeom>
        </p:spPr>
      </p:pic>
    </p:spTree>
    <p:extLst>
      <p:ext uri="{BB962C8B-B14F-4D97-AF65-F5344CB8AC3E}">
        <p14:creationId xmlns:p14="http://schemas.microsoft.com/office/powerpoint/2010/main" val="3338245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024"/>
            <a:ext cx="7646504" cy="1325563"/>
          </a:xfrm>
        </p:spPr>
        <p:txBody>
          <a:bodyPr/>
          <a:lstStyle/>
          <a:p>
            <a:r>
              <a:rPr lang="en-US" dirty="0" smtClean="0"/>
              <a:t>Matthew 5:23</a:t>
            </a:r>
            <a:endParaRPr lang="en-US" dirty="0"/>
          </a:p>
        </p:txBody>
      </p:sp>
      <p:sp>
        <p:nvSpPr>
          <p:cNvPr id="3" name="Content Placeholder 2"/>
          <p:cNvSpPr>
            <a:spLocks noGrp="1"/>
          </p:cNvSpPr>
          <p:nvPr>
            <p:ph sz="half" idx="1"/>
          </p:nvPr>
        </p:nvSpPr>
        <p:spPr>
          <a:xfrm>
            <a:off x="628650" y="1436972"/>
            <a:ext cx="8370026" cy="3084357"/>
          </a:xfrm>
        </p:spPr>
        <p:txBody>
          <a:bodyPr>
            <a:normAutofit/>
          </a:bodyPr>
          <a:lstStyle/>
          <a:p>
            <a:pPr marL="0" indent="0">
              <a:buNone/>
            </a:pPr>
            <a:r>
              <a:rPr lang="en-US" dirty="0" smtClean="0">
                <a:solidFill>
                  <a:srgbClr val="7B1F1F"/>
                </a:solidFill>
              </a:rPr>
              <a:t>“Therefore </a:t>
            </a:r>
            <a:r>
              <a:rPr lang="en-US" dirty="0">
                <a:solidFill>
                  <a:srgbClr val="7B1F1F"/>
                </a:solidFill>
              </a:rPr>
              <a:t>if thou bring </a:t>
            </a:r>
            <a:r>
              <a:rPr lang="en-US" dirty="0" smtClean="0">
                <a:solidFill>
                  <a:srgbClr val="7B1F1F"/>
                </a:solidFill>
              </a:rPr>
              <a:t>thy </a:t>
            </a:r>
            <a:r>
              <a:rPr lang="en-US" dirty="0">
                <a:solidFill>
                  <a:srgbClr val="7B1F1F"/>
                </a:solidFill>
              </a:rPr>
              <a:t>gift to the altar, and </a:t>
            </a:r>
            <a:r>
              <a:rPr lang="en-US" dirty="0" smtClean="0">
                <a:solidFill>
                  <a:srgbClr val="7B1F1F"/>
                </a:solidFill>
              </a:rPr>
              <a:t>there </a:t>
            </a:r>
            <a:r>
              <a:rPr lang="en-US" dirty="0" err="1">
                <a:solidFill>
                  <a:srgbClr val="7B1F1F"/>
                </a:solidFill>
              </a:rPr>
              <a:t>rememberest</a:t>
            </a:r>
            <a:r>
              <a:rPr lang="en-US" dirty="0">
                <a:solidFill>
                  <a:srgbClr val="7B1F1F"/>
                </a:solidFill>
              </a:rPr>
              <a:t> that </a:t>
            </a:r>
            <a:r>
              <a:rPr lang="en-US" dirty="0" smtClean="0">
                <a:solidFill>
                  <a:srgbClr val="7B1F1F"/>
                </a:solidFill>
              </a:rPr>
              <a:t>thy brother </a:t>
            </a:r>
            <a:r>
              <a:rPr lang="en-US" dirty="0">
                <a:solidFill>
                  <a:srgbClr val="7B1F1F"/>
                </a:solidFill>
              </a:rPr>
              <a:t>hath ought against </a:t>
            </a:r>
            <a:r>
              <a:rPr lang="en-US" dirty="0" smtClean="0">
                <a:solidFill>
                  <a:srgbClr val="7B1F1F"/>
                </a:solidFill>
              </a:rPr>
              <a:t>thee</a:t>
            </a:r>
            <a:r>
              <a:rPr lang="en-US" dirty="0">
                <a:solidFill>
                  <a:srgbClr val="7B1F1F"/>
                </a:solidFill>
              </a:rPr>
              <a:t>;</a:t>
            </a:r>
          </a:p>
          <a:p>
            <a:pPr marL="0" indent="0">
              <a:buNone/>
            </a:pPr>
            <a:r>
              <a:rPr lang="en-US" dirty="0" smtClean="0">
                <a:solidFill>
                  <a:srgbClr val="7B1F1F"/>
                </a:solidFill>
              </a:rPr>
              <a:t>Leave </a:t>
            </a:r>
            <a:r>
              <a:rPr lang="en-US" dirty="0">
                <a:solidFill>
                  <a:srgbClr val="7B1F1F"/>
                </a:solidFill>
              </a:rPr>
              <a:t>there thy gift before </a:t>
            </a:r>
            <a:r>
              <a:rPr lang="en-US" dirty="0" smtClean="0">
                <a:solidFill>
                  <a:srgbClr val="7B1F1F"/>
                </a:solidFill>
              </a:rPr>
              <a:t/>
            </a:r>
            <a:br>
              <a:rPr lang="en-US" dirty="0" smtClean="0">
                <a:solidFill>
                  <a:srgbClr val="7B1F1F"/>
                </a:solidFill>
              </a:rPr>
            </a:br>
            <a:r>
              <a:rPr lang="en-US" dirty="0" smtClean="0">
                <a:solidFill>
                  <a:srgbClr val="7B1F1F"/>
                </a:solidFill>
              </a:rPr>
              <a:t>the </a:t>
            </a:r>
            <a:r>
              <a:rPr lang="en-US" dirty="0">
                <a:solidFill>
                  <a:srgbClr val="7B1F1F"/>
                </a:solidFill>
              </a:rPr>
              <a:t>altar, and go thy way; </a:t>
            </a:r>
            <a:r>
              <a:rPr lang="en-US" b="1" dirty="0">
                <a:solidFill>
                  <a:srgbClr val="7B1F1F"/>
                </a:solidFill>
              </a:rPr>
              <a:t>first be reconciled to thy brother</a:t>
            </a:r>
            <a:r>
              <a:rPr lang="en-US" dirty="0">
                <a:solidFill>
                  <a:srgbClr val="7B1F1F"/>
                </a:solidFill>
              </a:rPr>
              <a:t>, and then come and offer thy gift</a:t>
            </a:r>
            <a:r>
              <a:rPr lang="en-US" dirty="0" smtClean="0">
                <a:solidFill>
                  <a:srgbClr val="7B1F1F"/>
                </a:solidFill>
              </a:rPr>
              <a:t>.”</a:t>
            </a:r>
            <a:endParaRPr lang="en-US" dirty="0">
              <a:solidFill>
                <a:srgbClr val="7B1F1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9090"/>
            <a:ext cx="9144000" cy="2708910"/>
          </a:xfrm>
          <a:prstGeom prst="rect">
            <a:avLst/>
          </a:prstGeom>
        </p:spPr>
      </p:pic>
      <p:pic>
        <p:nvPicPr>
          <p:cNvPr id="5" name="Picture 4"/>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1488398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20590" y="289433"/>
            <a:ext cx="4423410" cy="2581783"/>
          </a:xfrm>
        </p:spPr>
        <p:txBody>
          <a:bodyPr>
            <a:noAutofit/>
          </a:bodyPr>
          <a:lstStyle/>
          <a:p>
            <a:pPr marL="0" indent="0" algn="ctr">
              <a:buNone/>
            </a:pPr>
            <a:r>
              <a:rPr lang="en-US" sz="3600" b="1" dirty="0">
                <a:solidFill>
                  <a:srgbClr val="5A8470"/>
                </a:solidFill>
                <a:latin typeface="+mn-lt"/>
              </a:rPr>
              <a:t>What are the </a:t>
            </a:r>
            <a:r>
              <a:rPr lang="en-US" sz="4000" b="1" dirty="0" smtClean="0">
                <a:solidFill>
                  <a:srgbClr val="5A8470"/>
                </a:solidFill>
                <a:latin typeface="Comic Sans MS" panose="030F0702030302020204" pitchFamily="66" charset="0"/>
              </a:rPr>
              <a:t>dangers</a:t>
            </a:r>
            <a:r>
              <a:rPr lang="en-US" sz="3600" b="1" dirty="0" smtClean="0">
                <a:solidFill>
                  <a:srgbClr val="5A8470"/>
                </a:solidFill>
                <a:latin typeface="+mn-lt"/>
              </a:rPr>
              <a:t> </a:t>
            </a:r>
            <a:r>
              <a:rPr lang="en-US" sz="3600" b="1" dirty="0">
                <a:solidFill>
                  <a:srgbClr val="5A8470"/>
                </a:solidFill>
                <a:latin typeface="+mn-lt"/>
              </a:rPr>
              <a:t>of waiting for </a:t>
            </a:r>
            <a:r>
              <a:rPr lang="en-US" sz="3600" b="1" dirty="0" smtClean="0">
                <a:solidFill>
                  <a:srgbClr val="5A8470"/>
                </a:solidFill>
                <a:latin typeface="+mn-lt"/>
              </a:rPr>
              <a:t>a </a:t>
            </a:r>
            <a:r>
              <a:rPr lang="en-US" sz="3600" b="1" dirty="0">
                <a:solidFill>
                  <a:srgbClr val="5A8470"/>
                </a:solidFill>
                <a:latin typeface="+mn-lt"/>
              </a:rPr>
              <a:t>person who has offended us to ask for our </a:t>
            </a:r>
            <a:r>
              <a:rPr lang="en-US" sz="4000" b="1" dirty="0" smtClean="0">
                <a:solidFill>
                  <a:srgbClr val="5A8470"/>
                </a:solidFill>
                <a:latin typeface="Comic Sans MS" panose="030F0702030302020204" pitchFamily="66" charset="0"/>
              </a:rPr>
              <a:t>forgiveness</a:t>
            </a:r>
            <a:r>
              <a:rPr lang="en-US" sz="3600" b="1" dirty="0" smtClean="0">
                <a:solidFill>
                  <a:srgbClr val="5A8470"/>
                </a:solidFill>
                <a:latin typeface="+mn-lt"/>
              </a:rPr>
              <a:t>?</a:t>
            </a:r>
            <a:endParaRPr lang="en-US" sz="3600" b="1" dirty="0">
              <a:solidFill>
                <a:srgbClr val="5A8470"/>
              </a:solidFill>
              <a:latin typeface="+mn-lt"/>
            </a:endParaRPr>
          </a:p>
        </p:txBody>
      </p:sp>
    </p:spTree>
    <p:extLst>
      <p:ext uri="{BB962C8B-B14F-4D97-AF65-F5344CB8AC3E}">
        <p14:creationId xmlns:p14="http://schemas.microsoft.com/office/powerpoint/2010/main" val="705944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6434759" cy="1325563"/>
          </a:xfrm>
        </p:spPr>
        <p:txBody>
          <a:bodyPr/>
          <a:lstStyle/>
          <a:p>
            <a:r>
              <a:rPr lang="en-US" dirty="0" smtClean="0"/>
              <a:t>Matthew 5:27</a:t>
            </a:r>
            <a:endParaRPr lang="en-US" dirty="0"/>
          </a:p>
        </p:txBody>
      </p:sp>
      <p:sp>
        <p:nvSpPr>
          <p:cNvPr id="3" name="Content Placeholder 2"/>
          <p:cNvSpPr>
            <a:spLocks noGrp="1"/>
          </p:cNvSpPr>
          <p:nvPr>
            <p:ph sz="half" idx="1"/>
          </p:nvPr>
        </p:nvSpPr>
        <p:spPr>
          <a:xfrm>
            <a:off x="156754" y="2129246"/>
            <a:ext cx="8688876" cy="4728754"/>
          </a:xfrm>
        </p:spPr>
        <p:txBody>
          <a:bodyPr>
            <a:normAutofit/>
          </a:bodyPr>
          <a:lstStyle/>
          <a:p>
            <a:pPr marL="0" indent="0">
              <a:buNone/>
            </a:pPr>
            <a:r>
              <a:rPr lang="en-US" dirty="0" smtClean="0">
                <a:solidFill>
                  <a:srgbClr val="7B1F1F"/>
                </a:solidFill>
              </a:rPr>
              <a:t>“Ye </a:t>
            </a:r>
            <a:r>
              <a:rPr lang="en-US" dirty="0">
                <a:solidFill>
                  <a:srgbClr val="7B1F1F"/>
                </a:solidFill>
              </a:rPr>
              <a:t>have heard that it was </a:t>
            </a:r>
            <a:r>
              <a:rPr lang="en-US" dirty="0" smtClean="0">
                <a:solidFill>
                  <a:srgbClr val="7B1F1F"/>
                </a:solidFill>
              </a:rPr>
              <a:t/>
            </a:r>
            <a:br>
              <a:rPr lang="en-US" dirty="0" smtClean="0">
                <a:solidFill>
                  <a:srgbClr val="7B1F1F"/>
                </a:solidFill>
              </a:rPr>
            </a:br>
            <a:r>
              <a:rPr lang="en-US" dirty="0" smtClean="0">
                <a:solidFill>
                  <a:srgbClr val="7B1F1F"/>
                </a:solidFill>
              </a:rPr>
              <a:t>said </a:t>
            </a:r>
            <a:r>
              <a:rPr lang="en-US" dirty="0">
                <a:solidFill>
                  <a:srgbClr val="7B1F1F"/>
                </a:solidFill>
              </a:rPr>
              <a:t>by them of old time, </a:t>
            </a:r>
            <a:r>
              <a:rPr lang="en-US" dirty="0" smtClean="0">
                <a:solidFill>
                  <a:srgbClr val="7B1F1F"/>
                </a:solidFill>
              </a:rPr>
              <a:t/>
            </a:r>
            <a:br>
              <a:rPr lang="en-US" dirty="0" smtClean="0">
                <a:solidFill>
                  <a:srgbClr val="7B1F1F"/>
                </a:solidFill>
              </a:rPr>
            </a:br>
            <a:r>
              <a:rPr lang="en-US" dirty="0" smtClean="0">
                <a:solidFill>
                  <a:srgbClr val="7B1F1F"/>
                </a:solidFill>
              </a:rPr>
              <a:t>Thou </a:t>
            </a:r>
            <a:r>
              <a:rPr lang="en-US" dirty="0">
                <a:solidFill>
                  <a:srgbClr val="7B1F1F"/>
                </a:solidFill>
              </a:rPr>
              <a:t>shalt not commit </a:t>
            </a:r>
            <a:r>
              <a:rPr lang="en-US" dirty="0" smtClean="0">
                <a:solidFill>
                  <a:srgbClr val="7B1F1F"/>
                </a:solidFill>
              </a:rPr>
              <a:t/>
            </a:r>
            <a:br>
              <a:rPr lang="en-US" dirty="0" smtClean="0">
                <a:solidFill>
                  <a:srgbClr val="7B1F1F"/>
                </a:solidFill>
              </a:rPr>
            </a:br>
            <a:r>
              <a:rPr lang="en-US" dirty="0" smtClean="0">
                <a:solidFill>
                  <a:srgbClr val="7B1F1F"/>
                </a:solidFill>
              </a:rPr>
              <a:t>adultery</a:t>
            </a:r>
          </a:p>
          <a:p>
            <a:pPr marL="0" indent="0">
              <a:buNone/>
            </a:pPr>
            <a:r>
              <a:rPr lang="en-US" dirty="0">
                <a:solidFill>
                  <a:srgbClr val="7B1F1F"/>
                </a:solidFill>
              </a:rPr>
              <a:t>But I say unto you, That </a:t>
            </a:r>
            <a:r>
              <a:rPr lang="en-US" dirty="0" smtClean="0">
                <a:solidFill>
                  <a:srgbClr val="7B1F1F"/>
                </a:solidFill>
              </a:rPr>
              <a:t/>
            </a:r>
            <a:br>
              <a:rPr lang="en-US" dirty="0" smtClean="0">
                <a:solidFill>
                  <a:srgbClr val="7B1F1F"/>
                </a:solidFill>
              </a:rPr>
            </a:br>
            <a:r>
              <a:rPr lang="en-US" dirty="0" smtClean="0">
                <a:solidFill>
                  <a:srgbClr val="7B1F1F"/>
                </a:solidFill>
              </a:rPr>
              <a:t>whosoever </a:t>
            </a:r>
            <a:r>
              <a:rPr lang="en-US" dirty="0" err="1">
                <a:solidFill>
                  <a:srgbClr val="7B1F1F"/>
                </a:solidFill>
              </a:rPr>
              <a:t>looketh</a:t>
            </a:r>
            <a:r>
              <a:rPr lang="en-US" dirty="0">
                <a:solidFill>
                  <a:srgbClr val="7B1F1F"/>
                </a:solidFill>
              </a:rPr>
              <a:t> on a </a:t>
            </a:r>
            <a:r>
              <a:rPr lang="en-US" dirty="0" smtClean="0">
                <a:solidFill>
                  <a:srgbClr val="7B1F1F"/>
                </a:solidFill>
              </a:rPr>
              <a:t/>
            </a:r>
            <a:br>
              <a:rPr lang="en-US" dirty="0" smtClean="0">
                <a:solidFill>
                  <a:srgbClr val="7B1F1F"/>
                </a:solidFill>
              </a:rPr>
            </a:br>
            <a:r>
              <a:rPr lang="en-US" dirty="0" smtClean="0">
                <a:solidFill>
                  <a:srgbClr val="7B1F1F"/>
                </a:solidFill>
              </a:rPr>
              <a:t>woman </a:t>
            </a:r>
            <a:r>
              <a:rPr lang="en-US" dirty="0">
                <a:solidFill>
                  <a:srgbClr val="7B1F1F"/>
                </a:solidFill>
              </a:rPr>
              <a:t>to </a:t>
            </a:r>
            <a:r>
              <a:rPr lang="en-US" b="1" dirty="0">
                <a:solidFill>
                  <a:srgbClr val="7B1F1F"/>
                </a:solidFill>
              </a:rPr>
              <a:t>lust after her </a:t>
            </a:r>
            <a:r>
              <a:rPr lang="en-US" dirty="0">
                <a:solidFill>
                  <a:srgbClr val="7B1F1F"/>
                </a:solidFill>
              </a:rPr>
              <a:t>hath committed adultery with her already in his heart</a:t>
            </a:r>
            <a:r>
              <a:rPr lang="en-US" dirty="0" smtClean="0">
                <a:solidFill>
                  <a:srgbClr val="7B1F1F"/>
                </a:solidFill>
              </a:rPr>
              <a:t>.”</a:t>
            </a:r>
            <a:endParaRPr lang="en-US" dirty="0">
              <a:solidFill>
                <a:srgbClr val="7B1F1F"/>
              </a:solidFill>
            </a:endParaRPr>
          </a:p>
        </p:txBody>
      </p:sp>
      <p:pic>
        <p:nvPicPr>
          <p:cNvPr id="5" name="Picture 2" descr="https://www.lds.org/bc/content/bible-videos/videos/go-and-sin-no-more/images/AV120412_cah0007-900.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55276" y="1959429"/>
            <a:ext cx="4190354" cy="27935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35729281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56520"/>
            <a:ext cx="9144000" cy="1201479"/>
          </a:xfrm>
          <a:prstGeom prst="rect">
            <a:avLst/>
          </a:prstGeom>
        </p:spPr>
      </p:pic>
      <p:sp>
        <p:nvSpPr>
          <p:cNvPr id="3" name="Content Placeholder 2"/>
          <p:cNvSpPr>
            <a:spLocks noGrp="1"/>
          </p:cNvSpPr>
          <p:nvPr>
            <p:ph sz="half" idx="1"/>
          </p:nvPr>
        </p:nvSpPr>
        <p:spPr>
          <a:xfrm>
            <a:off x="0" y="5656519"/>
            <a:ext cx="9144000" cy="1201480"/>
          </a:xfrm>
        </p:spPr>
        <p:txBody>
          <a:bodyPr anchor="ctr">
            <a:noAutofit/>
          </a:bodyPr>
          <a:lstStyle/>
          <a:p>
            <a:pPr marL="0" indent="0" algn="ctr">
              <a:buNone/>
            </a:pPr>
            <a:r>
              <a:rPr lang="en-US" sz="3600" b="1" dirty="0">
                <a:solidFill>
                  <a:schemeClr val="bg1"/>
                </a:solidFill>
                <a:latin typeface="+mn-lt"/>
              </a:rPr>
              <a:t>What are some </a:t>
            </a:r>
            <a:r>
              <a:rPr lang="en-US" sz="3600" b="1" dirty="0">
                <a:solidFill>
                  <a:schemeClr val="accent4">
                    <a:lumMod val="40000"/>
                    <a:lumOff val="60000"/>
                  </a:schemeClr>
                </a:solidFill>
                <a:latin typeface="+mn-lt"/>
              </a:rPr>
              <a:t>results</a:t>
            </a:r>
            <a:r>
              <a:rPr lang="en-US" sz="3600" b="1" dirty="0">
                <a:solidFill>
                  <a:schemeClr val="bg1"/>
                </a:solidFill>
                <a:latin typeface="+mn-lt"/>
              </a:rPr>
              <a:t> of </a:t>
            </a:r>
            <a:r>
              <a:rPr lang="en-US" sz="3600" b="1" dirty="0">
                <a:solidFill>
                  <a:schemeClr val="accent2">
                    <a:lumMod val="60000"/>
                    <a:lumOff val="40000"/>
                  </a:schemeClr>
                </a:solidFill>
                <a:latin typeface="+mn-lt"/>
              </a:rPr>
              <a:t>unclean</a:t>
            </a:r>
            <a:r>
              <a:rPr lang="en-US" sz="3600" b="1" dirty="0">
                <a:solidFill>
                  <a:schemeClr val="bg1"/>
                </a:solidFill>
                <a:latin typeface="+mn-lt"/>
              </a:rPr>
              <a:t> </a:t>
            </a:r>
            <a:r>
              <a:rPr lang="en-US" sz="3600" b="1" dirty="0">
                <a:solidFill>
                  <a:schemeClr val="accent1">
                    <a:lumMod val="60000"/>
                    <a:lumOff val="40000"/>
                  </a:schemeClr>
                </a:solidFill>
                <a:latin typeface="+mn-lt"/>
              </a:rPr>
              <a:t>thoughts</a:t>
            </a:r>
            <a:r>
              <a:rPr lang="en-US" sz="3600" b="1" dirty="0">
                <a:solidFill>
                  <a:schemeClr val="bg1"/>
                </a:solidFill>
                <a:latin typeface="+mn-lt"/>
              </a:rPr>
              <a:t>?</a:t>
            </a:r>
          </a:p>
          <a:p>
            <a:pPr marL="0" indent="0" algn="ctr">
              <a:buNone/>
            </a:pPr>
            <a:r>
              <a:rPr lang="en-US" sz="3600" b="1" dirty="0">
                <a:solidFill>
                  <a:schemeClr val="bg1"/>
                </a:solidFill>
                <a:latin typeface="+mn-lt"/>
              </a:rPr>
              <a:t>What can we </a:t>
            </a:r>
            <a:r>
              <a:rPr lang="en-US" sz="3600" b="1" dirty="0">
                <a:solidFill>
                  <a:schemeClr val="accent4">
                    <a:lumMod val="40000"/>
                    <a:lumOff val="60000"/>
                  </a:schemeClr>
                </a:solidFill>
                <a:latin typeface="+mn-lt"/>
              </a:rPr>
              <a:t>do</a:t>
            </a:r>
            <a:r>
              <a:rPr lang="en-US" sz="3600" b="1" dirty="0">
                <a:solidFill>
                  <a:schemeClr val="bg1"/>
                </a:solidFill>
                <a:latin typeface="+mn-lt"/>
              </a:rPr>
              <a:t> to keep our </a:t>
            </a:r>
            <a:r>
              <a:rPr lang="en-US" sz="3600" b="1" dirty="0">
                <a:solidFill>
                  <a:schemeClr val="accent1">
                    <a:lumMod val="60000"/>
                    <a:lumOff val="40000"/>
                  </a:schemeClr>
                </a:solidFill>
                <a:latin typeface="+mn-lt"/>
              </a:rPr>
              <a:t>thoughts</a:t>
            </a:r>
            <a:r>
              <a:rPr lang="en-US" sz="3600" b="1" dirty="0">
                <a:solidFill>
                  <a:schemeClr val="bg1"/>
                </a:solidFill>
                <a:latin typeface="+mn-lt"/>
              </a:rPr>
              <a:t> </a:t>
            </a:r>
            <a:r>
              <a:rPr lang="en-US" sz="3600" b="1" dirty="0">
                <a:solidFill>
                  <a:schemeClr val="accent6">
                    <a:lumMod val="40000"/>
                    <a:lumOff val="60000"/>
                  </a:schemeClr>
                </a:solidFill>
                <a:latin typeface="+mn-lt"/>
              </a:rPr>
              <a:t>pure</a:t>
            </a:r>
            <a:r>
              <a:rPr lang="en-US" sz="3600" b="1" dirty="0">
                <a:solidFill>
                  <a:schemeClr val="bg1"/>
                </a:solidFill>
                <a:latin typeface="+mn-lt"/>
              </a:rPr>
              <a:t>?</a:t>
            </a:r>
          </a:p>
        </p:txBody>
      </p:sp>
    </p:spTree>
    <p:extLst>
      <p:ext uri="{BB962C8B-B14F-4D97-AF65-F5344CB8AC3E}">
        <p14:creationId xmlns:p14="http://schemas.microsoft.com/office/powerpoint/2010/main" val="41546029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3016"/>
            <a:ext cx="9144000" cy="1014984"/>
          </a:xfrm>
          <a:prstGeom prst="rect">
            <a:avLst/>
          </a:prstGeom>
        </p:spPr>
      </p:pic>
      <p:sp>
        <p:nvSpPr>
          <p:cNvPr id="3" name="Content Placeholder 2"/>
          <p:cNvSpPr>
            <a:spLocks noGrp="1"/>
          </p:cNvSpPr>
          <p:nvPr>
            <p:ph sz="half" idx="1"/>
          </p:nvPr>
        </p:nvSpPr>
        <p:spPr>
          <a:xfrm>
            <a:off x="0" y="5843016"/>
            <a:ext cx="9144000" cy="1014984"/>
          </a:xfrm>
        </p:spPr>
        <p:txBody>
          <a:bodyPr anchor="ctr">
            <a:normAutofit/>
          </a:bodyPr>
          <a:lstStyle/>
          <a:p>
            <a:pPr marL="0" indent="0" algn="ctr">
              <a:buNone/>
            </a:pPr>
            <a:r>
              <a:rPr lang="en-US" sz="3600" b="1" dirty="0">
                <a:solidFill>
                  <a:schemeClr val="bg1"/>
                </a:solidFill>
                <a:latin typeface="+mn-lt"/>
              </a:rPr>
              <a:t>For as [a man] </a:t>
            </a:r>
            <a:r>
              <a:rPr lang="en-US" sz="3600" b="1" dirty="0" err="1">
                <a:solidFill>
                  <a:schemeClr val="accent4">
                    <a:lumMod val="40000"/>
                    <a:lumOff val="60000"/>
                  </a:schemeClr>
                </a:solidFill>
                <a:latin typeface="+mn-lt"/>
              </a:rPr>
              <a:t>thinketh</a:t>
            </a:r>
            <a:r>
              <a:rPr lang="en-US" sz="3600" b="1" dirty="0">
                <a:solidFill>
                  <a:schemeClr val="bg1"/>
                </a:solidFill>
                <a:latin typeface="+mn-lt"/>
              </a:rPr>
              <a:t> in his heart, so is he.</a:t>
            </a:r>
          </a:p>
        </p:txBody>
      </p:sp>
      <p:sp>
        <p:nvSpPr>
          <p:cNvPr id="6" name="TextBox 5"/>
          <p:cNvSpPr txBox="1"/>
          <p:nvPr/>
        </p:nvSpPr>
        <p:spPr>
          <a:xfrm>
            <a:off x="7104888" y="6488668"/>
            <a:ext cx="1737360" cy="369332"/>
          </a:xfrm>
          <a:prstGeom prst="rect">
            <a:avLst/>
          </a:prstGeom>
          <a:noFill/>
        </p:spPr>
        <p:txBody>
          <a:bodyPr wrap="square" rtlCol="0">
            <a:spAutoFit/>
          </a:bodyPr>
          <a:lstStyle/>
          <a:p>
            <a:pPr algn="ctr"/>
            <a:r>
              <a:rPr lang="en-US" b="1" i="1" dirty="0" smtClean="0">
                <a:solidFill>
                  <a:schemeClr val="bg1"/>
                </a:solidFill>
              </a:rPr>
              <a:t>-Proverbs 23:7</a:t>
            </a:r>
            <a:endParaRPr lang="en-US" b="1" i="1" dirty="0">
              <a:solidFill>
                <a:schemeClr val="bg1"/>
              </a:solidFill>
            </a:endParaRPr>
          </a:p>
        </p:txBody>
      </p:sp>
    </p:spTree>
    <p:extLst>
      <p:ext uri="{BB962C8B-B14F-4D97-AF65-F5344CB8AC3E}">
        <p14:creationId xmlns:p14="http://schemas.microsoft.com/office/powerpoint/2010/main" val="317236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9161"/>
            <a:ext cx="7886700" cy="1325563"/>
          </a:xfrm>
        </p:spPr>
        <p:txBody>
          <a:bodyPr/>
          <a:lstStyle/>
          <a:p>
            <a:r>
              <a:rPr lang="en-US" dirty="0" smtClean="0"/>
              <a:t>Invitations</a:t>
            </a:r>
            <a:endParaRPr lang="en-US" dirty="0"/>
          </a:p>
        </p:txBody>
      </p:sp>
      <p:sp>
        <p:nvSpPr>
          <p:cNvPr id="3" name="Content Placeholder 2"/>
          <p:cNvSpPr>
            <a:spLocks noGrp="1"/>
          </p:cNvSpPr>
          <p:nvPr>
            <p:ph sz="half" idx="1"/>
          </p:nvPr>
        </p:nvSpPr>
        <p:spPr>
          <a:xfrm>
            <a:off x="314324" y="1690690"/>
            <a:ext cx="4166235" cy="5010555"/>
          </a:xfrm>
        </p:spPr>
        <p:txBody>
          <a:bodyPr>
            <a:normAutofit lnSpcReduction="10000"/>
          </a:bodyPr>
          <a:lstStyle/>
          <a:p>
            <a:pPr marL="0" indent="0">
              <a:buNone/>
            </a:pPr>
            <a:r>
              <a:rPr lang="en-US" dirty="0" smtClean="0">
                <a:solidFill>
                  <a:srgbClr val="7B1F1F"/>
                </a:solidFill>
              </a:rPr>
              <a:t>“Come </a:t>
            </a:r>
            <a:r>
              <a:rPr lang="en-US" dirty="0">
                <a:solidFill>
                  <a:srgbClr val="7B1F1F"/>
                </a:solidFill>
              </a:rPr>
              <a:t>unto me, all ye that </a:t>
            </a:r>
            <a:r>
              <a:rPr lang="en-US" dirty="0" err="1">
                <a:solidFill>
                  <a:srgbClr val="7B1F1F"/>
                </a:solidFill>
              </a:rPr>
              <a:t>labour</a:t>
            </a:r>
            <a:r>
              <a:rPr lang="en-US" dirty="0">
                <a:solidFill>
                  <a:srgbClr val="7B1F1F"/>
                </a:solidFill>
              </a:rPr>
              <a:t> and are heavy laden, and I will give you rest.</a:t>
            </a:r>
          </a:p>
          <a:p>
            <a:pPr marL="0" indent="0">
              <a:buNone/>
            </a:pPr>
            <a:r>
              <a:rPr lang="en-US" dirty="0">
                <a:solidFill>
                  <a:srgbClr val="7B1F1F"/>
                </a:solidFill>
              </a:rPr>
              <a:t>Take my yoke upon you, and learn of me; for I am meek and lowly in heart: and ye shall find rest unto your souls</a:t>
            </a:r>
            <a:r>
              <a:rPr lang="en-US" dirty="0" smtClean="0">
                <a:solidFill>
                  <a:srgbClr val="7B1F1F"/>
                </a:solidFill>
              </a:rPr>
              <a:t>.”</a:t>
            </a:r>
          </a:p>
          <a:p>
            <a:pPr marL="0" indent="0" algn="r">
              <a:buNone/>
            </a:pPr>
            <a:r>
              <a:rPr lang="en-US" i="1" dirty="0" smtClean="0"/>
              <a:t>-</a:t>
            </a:r>
            <a:r>
              <a:rPr lang="en-US" sz="2400" i="1" dirty="0" smtClean="0"/>
              <a:t>Matthew 11:28-29</a:t>
            </a:r>
            <a:endParaRPr lang="en-US" i="1" dirty="0"/>
          </a:p>
        </p:txBody>
      </p:sp>
      <p:pic>
        <p:nvPicPr>
          <p:cNvPr id="5" name="Picture 2" descr="http://media.ldscdn.org/images/media-library/by-event/october-2014-general-conference/meme-gavarret-follow-1311919-gall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84724"/>
            <a:ext cx="4257675" cy="4257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20435365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384"/>
            <a:ext cx="7886700" cy="1325563"/>
          </a:xfrm>
        </p:spPr>
        <p:txBody>
          <a:bodyPr/>
          <a:lstStyle/>
          <a:p>
            <a:r>
              <a:rPr lang="en-US" dirty="0" smtClean="0"/>
              <a:t>The Higher Law</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428386035"/>
              </p:ext>
            </p:extLst>
          </p:nvPr>
        </p:nvGraphicFramePr>
        <p:xfrm>
          <a:off x="150876" y="1597025"/>
          <a:ext cx="8842248" cy="1432560"/>
        </p:xfrm>
        <a:graphic>
          <a:graphicData uri="http://schemas.openxmlformats.org/drawingml/2006/table">
            <a:tbl>
              <a:tblPr firstRow="1" bandRow="1">
                <a:tableStyleId>{5C22544A-7EE6-4342-B048-85BDC9FD1C3A}</a:tableStyleId>
              </a:tblPr>
              <a:tblGrid>
                <a:gridCol w="4421124"/>
                <a:gridCol w="4421124"/>
              </a:tblGrid>
              <a:tr h="370840">
                <a:tc>
                  <a:txBody>
                    <a:bodyPr/>
                    <a:lstStyle/>
                    <a:p>
                      <a:pPr algn="ctr"/>
                      <a:r>
                        <a:rPr lang="en-US" sz="2800" b="0" i="0" dirty="0" smtClean="0">
                          <a:ln>
                            <a:noFill/>
                          </a:ln>
                          <a:solidFill>
                            <a:srgbClr val="666633"/>
                          </a:solidFill>
                          <a:latin typeface="Times New Roman" panose="02020603050405020304" pitchFamily="18" charset="0"/>
                          <a:cs typeface="Times New Roman" panose="02020603050405020304" pitchFamily="18" charset="0"/>
                        </a:rPr>
                        <a:t>Ye have heard that it was said</a:t>
                      </a:r>
                      <a:endParaRPr lang="en-US" sz="2800" b="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c>
                  <a:txBody>
                    <a:bodyPr/>
                    <a:lstStyle/>
                    <a:p>
                      <a:pPr algn="ctr"/>
                      <a:r>
                        <a:rPr lang="en-US" sz="2800" b="0" i="0" kern="1200" dirty="0" smtClean="0">
                          <a:solidFill>
                            <a:srgbClr val="666633"/>
                          </a:solidFill>
                          <a:effectLst/>
                          <a:latin typeface="Times New Roman" panose="02020603050405020304" pitchFamily="18" charset="0"/>
                          <a:ea typeface="+mn-ea"/>
                          <a:cs typeface="Times New Roman" panose="02020603050405020304" pitchFamily="18" charset="0"/>
                        </a:rPr>
                        <a:t>But I say unto you</a:t>
                      </a:r>
                      <a:endParaRPr lang="en-US" sz="2800" i="0" dirty="0">
                        <a:ln>
                          <a:solidFill>
                            <a:schemeClr val="tx1">
                              <a:lumMod val="50000"/>
                              <a:lumOff val="50000"/>
                            </a:schemeClr>
                          </a:solid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Thou shalt not kill</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Do not get angry </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Thou shalt not commit adultery</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i="0" dirty="0" smtClean="0">
                          <a:ln>
                            <a:noFill/>
                          </a:ln>
                          <a:solidFill>
                            <a:srgbClr val="666633"/>
                          </a:solidFill>
                          <a:latin typeface="Times New Roman" panose="02020603050405020304" pitchFamily="18" charset="0"/>
                          <a:cs typeface="Times New Roman" panose="02020603050405020304" pitchFamily="18" charset="0"/>
                        </a:rPr>
                        <a:t>Avoid lustful thoughts</a:t>
                      </a:r>
                      <a:endParaRPr lang="en-US" sz="2400" b="1"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60520"/>
            <a:ext cx="9143999" cy="2697480"/>
          </a:xfrm>
          <a:prstGeom prst="rect">
            <a:avLst/>
          </a:prstGeom>
        </p:spPr>
      </p:pic>
    </p:spTree>
    <p:extLst>
      <p:ext uri="{BB962C8B-B14F-4D97-AF65-F5344CB8AC3E}">
        <p14:creationId xmlns:p14="http://schemas.microsoft.com/office/powerpoint/2010/main" val="22707938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0520"/>
            <a:ext cx="9144000" cy="2697480"/>
          </a:xfrm>
          <a:prstGeom prst="rect">
            <a:avLst/>
          </a:prstGeom>
        </p:spPr>
      </p:pic>
      <p:sp>
        <p:nvSpPr>
          <p:cNvPr id="2" name="Title 1"/>
          <p:cNvSpPr>
            <a:spLocks noGrp="1"/>
          </p:cNvSpPr>
          <p:nvPr>
            <p:ph type="title"/>
          </p:nvPr>
        </p:nvSpPr>
        <p:spPr>
          <a:xfrm>
            <a:off x="628650" y="365128"/>
            <a:ext cx="6128318" cy="1325563"/>
          </a:xfrm>
        </p:spPr>
        <p:txBody>
          <a:bodyPr/>
          <a:lstStyle/>
          <a:p>
            <a:r>
              <a:rPr lang="en-US" dirty="0" smtClean="0"/>
              <a:t>Matthew 5:29-30</a:t>
            </a:r>
            <a:endParaRPr lang="en-US" dirty="0"/>
          </a:p>
        </p:txBody>
      </p:sp>
      <p:sp>
        <p:nvSpPr>
          <p:cNvPr id="3" name="Content Placeholder 2"/>
          <p:cNvSpPr>
            <a:spLocks noGrp="1"/>
          </p:cNvSpPr>
          <p:nvPr>
            <p:ph sz="half" idx="1"/>
          </p:nvPr>
        </p:nvSpPr>
        <p:spPr>
          <a:xfrm>
            <a:off x="440624" y="1663259"/>
            <a:ext cx="8703376" cy="4994522"/>
          </a:xfrm>
        </p:spPr>
        <p:txBody>
          <a:bodyPr>
            <a:normAutofit/>
          </a:bodyPr>
          <a:lstStyle/>
          <a:p>
            <a:pPr marL="0" indent="0">
              <a:buNone/>
            </a:pPr>
            <a:r>
              <a:rPr lang="en-US" dirty="0" smtClean="0">
                <a:solidFill>
                  <a:srgbClr val="7B1F1F"/>
                </a:solidFill>
              </a:rPr>
              <a:t>“And </a:t>
            </a:r>
            <a:r>
              <a:rPr lang="en-US" dirty="0">
                <a:solidFill>
                  <a:srgbClr val="7B1F1F"/>
                </a:solidFill>
              </a:rPr>
              <a:t>if thy right eye offend </a:t>
            </a:r>
            <a:r>
              <a:rPr lang="en-US" dirty="0" smtClean="0">
                <a:solidFill>
                  <a:srgbClr val="7B1F1F"/>
                </a:solidFill>
              </a:rPr>
              <a:t>thee</a:t>
            </a:r>
            <a:r>
              <a:rPr lang="en-US" dirty="0">
                <a:solidFill>
                  <a:srgbClr val="7B1F1F"/>
                </a:solidFill>
              </a:rPr>
              <a:t>, </a:t>
            </a:r>
            <a:r>
              <a:rPr lang="en-US" b="1" dirty="0">
                <a:solidFill>
                  <a:srgbClr val="7B1F1F"/>
                </a:solidFill>
              </a:rPr>
              <a:t>pluck it out</a:t>
            </a:r>
            <a:r>
              <a:rPr lang="en-US" dirty="0">
                <a:solidFill>
                  <a:srgbClr val="7B1F1F"/>
                </a:solidFill>
              </a:rPr>
              <a:t>, and cast it </a:t>
            </a:r>
            <a:r>
              <a:rPr lang="en-US" dirty="0" smtClean="0">
                <a:solidFill>
                  <a:srgbClr val="7B1F1F"/>
                </a:solidFill>
              </a:rPr>
              <a:t>from </a:t>
            </a:r>
            <a:r>
              <a:rPr lang="en-US" dirty="0">
                <a:solidFill>
                  <a:srgbClr val="7B1F1F"/>
                </a:solidFill>
              </a:rPr>
              <a:t>thee</a:t>
            </a:r>
            <a:r>
              <a:rPr lang="en-US" dirty="0" smtClean="0">
                <a:solidFill>
                  <a:srgbClr val="7B1F1F"/>
                </a:solidFill>
              </a:rPr>
              <a:t>…. And </a:t>
            </a:r>
            <a:r>
              <a:rPr lang="en-US" dirty="0">
                <a:solidFill>
                  <a:srgbClr val="7B1F1F"/>
                </a:solidFill>
              </a:rPr>
              <a:t>if thy right </a:t>
            </a:r>
            <a:r>
              <a:rPr lang="en-US" dirty="0" smtClean="0">
                <a:solidFill>
                  <a:srgbClr val="7B1F1F"/>
                </a:solidFill>
              </a:rPr>
              <a:t>hand </a:t>
            </a:r>
            <a:r>
              <a:rPr lang="en-US" dirty="0">
                <a:solidFill>
                  <a:srgbClr val="7B1F1F"/>
                </a:solidFill>
              </a:rPr>
              <a:t>offend </a:t>
            </a:r>
            <a:r>
              <a:rPr lang="en-US" dirty="0" smtClean="0">
                <a:solidFill>
                  <a:srgbClr val="7B1F1F"/>
                </a:solidFill>
              </a:rPr>
              <a:t>thee</a:t>
            </a:r>
            <a:r>
              <a:rPr lang="en-US" dirty="0">
                <a:solidFill>
                  <a:srgbClr val="7B1F1F"/>
                </a:solidFill>
              </a:rPr>
              <a:t>, </a:t>
            </a:r>
            <a:r>
              <a:rPr lang="en-US" b="1" dirty="0">
                <a:solidFill>
                  <a:srgbClr val="7B1F1F"/>
                </a:solidFill>
              </a:rPr>
              <a:t>cut it off</a:t>
            </a:r>
            <a:r>
              <a:rPr lang="en-US" dirty="0">
                <a:solidFill>
                  <a:srgbClr val="7B1F1F"/>
                </a:solidFill>
              </a:rPr>
              <a:t>, </a:t>
            </a:r>
            <a:r>
              <a:rPr lang="en-US" dirty="0" smtClean="0">
                <a:solidFill>
                  <a:srgbClr val="7B1F1F"/>
                </a:solidFill>
              </a:rPr>
              <a:t>and </a:t>
            </a:r>
            <a:r>
              <a:rPr lang="en-US" b="1" dirty="0">
                <a:solidFill>
                  <a:srgbClr val="7B1F1F"/>
                </a:solidFill>
              </a:rPr>
              <a:t>cast it </a:t>
            </a:r>
            <a:r>
              <a:rPr lang="en-US" b="1" dirty="0" smtClean="0">
                <a:solidFill>
                  <a:srgbClr val="7B1F1F"/>
                </a:solidFill>
              </a:rPr>
              <a:t>from </a:t>
            </a:r>
            <a:r>
              <a:rPr lang="en-US" b="1" dirty="0">
                <a:solidFill>
                  <a:srgbClr val="7B1F1F"/>
                </a:solidFill>
              </a:rPr>
              <a:t>thee</a:t>
            </a:r>
            <a:r>
              <a:rPr lang="en-US" dirty="0">
                <a:solidFill>
                  <a:srgbClr val="7B1F1F"/>
                </a:solidFill>
              </a:rPr>
              <a:t>: for it is </a:t>
            </a:r>
            <a:r>
              <a:rPr lang="en-US" dirty="0" smtClean="0">
                <a:solidFill>
                  <a:srgbClr val="7B1F1F"/>
                </a:solidFill>
              </a:rPr>
              <a:t/>
            </a:r>
            <a:br>
              <a:rPr lang="en-US" dirty="0" smtClean="0">
                <a:solidFill>
                  <a:srgbClr val="7B1F1F"/>
                </a:solidFill>
              </a:rPr>
            </a:br>
            <a:r>
              <a:rPr lang="en-US" dirty="0" smtClean="0">
                <a:solidFill>
                  <a:srgbClr val="7B1F1F"/>
                </a:solidFill>
              </a:rPr>
              <a:t>profitable </a:t>
            </a:r>
            <a:r>
              <a:rPr lang="en-US" dirty="0">
                <a:solidFill>
                  <a:srgbClr val="7B1F1F"/>
                </a:solidFill>
              </a:rPr>
              <a:t>for thee that one </a:t>
            </a:r>
            <a:r>
              <a:rPr lang="en-US" dirty="0" smtClean="0">
                <a:solidFill>
                  <a:srgbClr val="7B1F1F"/>
                </a:solidFill>
              </a:rPr>
              <a:t>of </a:t>
            </a:r>
            <a:r>
              <a:rPr lang="en-US" dirty="0">
                <a:solidFill>
                  <a:srgbClr val="7B1F1F"/>
                </a:solidFill>
              </a:rPr>
              <a:t>thy members should </a:t>
            </a:r>
            <a:r>
              <a:rPr lang="en-US" dirty="0" smtClean="0">
                <a:solidFill>
                  <a:srgbClr val="7B1F1F"/>
                </a:solidFill>
              </a:rPr>
              <a:t/>
            </a:r>
            <a:br>
              <a:rPr lang="en-US" dirty="0" smtClean="0">
                <a:solidFill>
                  <a:srgbClr val="7B1F1F"/>
                </a:solidFill>
              </a:rPr>
            </a:br>
            <a:r>
              <a:rPr lang="en-US" dirty="0" smtClean="0">
                <a:solidFill>
                  <a:srgbClr val="7B1F1F"/>
                </a:solidFill>
              </a:rPr>
              <a:t>perish</a:t>
            </a:r>
            <a:r>
              <a:rPr lang="en-US" dirty="0">
                <a:solidFill>
                  <a:srgbClr val="7B1F1F"/>
                </a:solidFill>
              </a:rPr>
              <a:t>, and not that thy </a:t>
            </a:r>
            <a:r>
              <a:rPr lang="en-US" dirty="0" smtClean="0">
                <a:solidFill>
                  <a:srgbClr val="7B1F1F"/>
                </a:solidFill>
              </a:rPr>
              <a:t>whole </a:t>
            </a:r>
            <a:r>
              <a:rPr lang="en-US" dirty="0">
                <a:solidFill>
                  <a:srgbClr val="7B1F1F"/>
                </a:solidFill>
              </a:rPr>
              <a:t>body should be cast into hell</a:t>
            </a:r>
            <a:r>
              <a:rPr lang="en-US" dirty="0" smtClean="0">
                <a:solidFill>
                  <a:srgbClr val="7B1F1F"/>
                </a:solidFill>
              </a:rPr>
              <a:t>.</a:t>
            </a:r>
            <a:r>
              <a:rPr lang="en-US" dirty="0">
                <a:solidFill>
                  <a:srgbClr val="7B1F1F"/>
                </a:solidFill>
              </a:rPr>
              <a:t> </a:t>
            </a:r>
            <a:r>
              <a:rPr lang="en-US" sz="2800" dirty="0" smtClean="0"/>
              <a:t>-Note: JST says the eye and hand in this verse </a:t>
            </a:r>
            <a:r>
              <a:rPr lang="en-US" sz="2800" b="1" dirty="0" smtClean="0"/>
              <a:t>represents sins</a:t>
            </a:r>
            <a:r>
              <a:rPr lang="en-US" sz="2800" dirty="0" smtClean="0"/>
              <a:t>.</a:t>
            </a:r>
            <a:endParaRPr lang="en-US" sz="2800" dirty="0"/>
          </a:p>
        </p:txBody>
      </p:sp>
      <p:pic>
        <p:nvPicPr>
          <p:cNvPr id="5" name="Picture 4"/>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36496140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09414" y="0"/>
            <a:ext cx="2934585" cy="6858000"/>
          </a:xfrm>
        </p:spPr>
        <p:txBody>
          <a:bodyPr anchor="ctr">
            <a:normAutofit/>
          </a:bodyPr>
          <a:lstStyle/>
          <a:p>
            <a:pPr marL="0" indent="0" algn="ctr">
              <a:buNone/>
            </a:pPr>
            <a:r>
              <a:rPr lang="en-US" sz="4400" b="1" dirty="0">
                <a:solidFill>
                  <a:schemeClr val="tx1">
                    <a:lumMod val="85000"/>
                    <a:lumOff val="15000"/>
                  </a:schemeClr>
                </a:solidFill>
                <a:latin typeface="+mn-lt"/>
              </a:rPr>
              <a:t>What do these verses teach us about how we should deal with our </a:t>
            </a:r>
            <a:r>
              <a:rPr lang="en-US" sz="4400" b="1" dirty="0">
                <a:solidFill>
                  <a:schemeClr val="accent2">
                    <a:lumMod val="75000"/>
                  </a:schemeClr>
                </a:solidFill>
                <a:latin typeface="+mn-lt"/>
              </a:rPr>
              <a:t>sins</a:t>
            </a:r>
            <a:r>
              <a:rPr lang="en-US" sz="4400" b="1" dirty="0">
                <a:solidFill>
                  <a:schemeClr val="tx1">
                    <a:lumMod val="85000"/>
                    <a:lumOff val="15000"/>
                  </a:schemeClr>
                </a:solidFill>
                <a:latin typeface="+mn-lt"/>
              </a:rPr>
              <a:t>?</a:t>
            </a:r>
          </a:p>
        </p:txBody>
      </p:sp>
    </p:spTree>
    <p:extLst>
      <p:ext uri="{BB962C8B-B14F-4D97-AF65-F5344CB8AC3E}">
        <p14:creationId xmlns:p14="http://schemas.microsoft.com/office/powerpoint/2010/main" val="33361915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8"/>
            <a:ext cx="7460974" cy="1325563"/>
          </a:xfrm>
        </p:spPr>
        <p:txBody>
          <a:bodyPr/>
          <a:lstStyle/>
          <a:p>
            <a:r>
              <a:rPr lang="en-US" dirty="0" smtClean="0"/>
              <a:t>Matt. </a:t>
            </a:r>
            <a:r>
              <a:rPr lang="en-US" dirty="0" smtClean="0"/>
              <a:t>5:33-34, 37</a:t>
            </a:r>
            <a:endParaRPr lang="en-US" dirty="0"/>
          </a:p>
        </p:txBody>
      </p:sp>
      <p:sp>
        <p:nvSpPr>
          <p:cNvPr id="3" name="Content Placeholder 2"/>
          <p:cNvSpPr>
            <a:spLocks noGrp="1"/>
          </p:cNvSpPr>
          <p:nvPr>
            <p:ph sz="half" idx="1"/>
          </p:nvPr>
        </p:nvSpPr>
        <p:spPr>
          <a:xfrm>
            <a:off x="353534" y="1955758"/>
            <a:ext cx="8436931" cy="3038273"/>
          </a:xfrm>
        </p:spPr>
        <p:txBody>
          <a:bodyPr>
            <a:normAutofit/>
          </a:bodyPr>
          <a:lstStyle/>
          <a:p>
            <a:pPr marL="0" indent="0">
              <a:buNone/>
            </a:pPr>
            <a:r>
              <a:rPr lang="en-US" dirty="0" smtClean="0">
                <a:solidFill>
                  <a:srgbClr val="7B1F1F"/>
                </a:solidFill>
              </a:rPr>
              <a:t>“Again</a:t>
            </a:r>
            <a:r>
              <a:rPr lang="en-US" dirty="0">
                <a:solidFill>
                  <a:srgbClr val="7B1F1F"/>
                </a:solidFill>
              </a:rPr>
              <a:t>, ye have heard that it hath </a:t>
            </a:r>
            <a:r>
              <a:rPr lang="en-US" dirty="0" smtClean="0">
                <a:solidFill>
                  <a:srgbClr val="7B1F1F"/>
                </a:solidFill>
              </a:rPr>
              <a:t>been </a:t>
            </a:r>
            <a:r>
              <a:rPr lang="en-US" dirty="0">
                <a:solidFill>
                  <a:srgbClr val="7B1F1F"/>
                </a:solidFill>
              </a:rPr>
              <a:t>said by them of old time, </a:t>
            </a:r>
            <a:r>
              <a:rPr lang="en-US" dirty="0" smtClean="0">
                <a:solidFill>
                  <a:srgbClr val="7B1F1F"/>
                </a:solidFill>
              </a:rPr>
              <a:t>Thou </a:t>
            </a:r>
            <a:r>
              <a:rPr lang="en-US" dirty="0">
                <a:solidFill>
                  <a:srgbClr val="7B1F1F"/>
                </a:solidFill>
              </a:rPr>
              <a:t>shalt not forswear thyself, </a:t>
            </a:r>
            <a:r>
              <a:rPr lang="en-US" dirty="0" smtClean="0">
                <a:solidFill>
                  <a:srgbClr val="7B1F1F"/>
                </a:solidFill>
              </a:rPr>
              <a:t>but </a:t>
            </a:r>
            <a:r>
              <a:rPr lang="en-US" dirty="0">
                <a:solidFill>
                  <a:srgbClr val="7B1F1F"/>
                </a:solidFill>
              </a:rPr>
              <a:t>shalt perform </a:t>
            </a:r>
            <a:r>
              <a:rPr lang="en-US" b="1" dirty="0">
                <a:solidFill>
                  <a:srgbClr val="7B1F1F"/>
                </a:solidFill>
              </a:rPr>
              <a:t>unto the Lord</a:t>
            </a:r>
            <a:r>
              <a:rPr lang="en-US" dirty="0">
                <a:solidFill>
                  <a:srgbClr val="7B1F1F"/>
                </a:solidFill>
              </a:rPr>
              <a:t> </a:t>
            </a:r>
            <a:r>
              <a:rPr lang="en-US" b="1" dirty="0" smtClean="0">
                <a:solidFill>
                  <a:srgbClr val="7B1F1F"/>
                </a:solidFill>
              </a:rPr>
              <a:t>thine </a:t>
            </a:r>
            <a:r>
              <a:rPr lang="en-US" b="1" dirty="0">
                <a:solidFill>
                  <a:srgbClr val="7B1F1F"/>
                </a:solidFill>
              </a:rPr>
              <a:t>oaths</a:t>
            </a:r>
            <a:r>
              <a:rPr lang="en-US" dirty="0">
                <a:solidFill>
                  <a:srgbClr val="7B1F1F"/>
                </a:solidFill>
              </a:rPr>
              <a:t>:</a:t>
            </a:r>
          </a:p>
          <a:p>
            <a:pPr marL="0" indent="0">
              <a:buNone/>
            </a:pPr>
            <a:r>
              <a:rPr lang="en-US" dirty="0">
                <a:solidFill>
                  <a:srgbClr val="7B1F1F"/>
                </a:solidFill>
              </a:rPr>
              <a:t>But I say unto you, </a:t>
            </a:r>
            <a:r>
              <a:rPr lang="en-US" b="1" dirty="0">
                <a:solidFill>
                  <a:srgbClr val="7B1F1F"/>
                </a:solidFill>
              </a:rPr>
              <a:t>Swear not at </a:t>
            </a:r>
            <a:r>
              <a:rPr lang="en-US" b="1" dirty="0" smtClean="0">
                <a:solidFill>
                  <a:srgbClr val="7B1F1F"/>
                </a:solidFill>
              </a:rPr>
              <a:t>all</a:t>
            </a:r>
            <a:r>
              <a:rPr lang="en-US" dirty="0">
                <a:solidFill>
                  <a:srgbClr val="7B1F1F"/>
                </a:solidFill>
              </a:rPr>
              <a:t>…. let your communication be, Yea, yea; Nay, nay: for whatsoever is more than these cometh of evil</a:t>
            </a:r>
            <a:r>
              <a:rPr lang="en-US" dirty="0" smtClean="0">
                <a:solidFill>
                  <a:srgbClr val="7B1F1F"/>
                </a:solidFill>
              </a:rPr>
              <a:t>.”</a:t>
            </a:r>
            <a:endParaRPr lang="en-US" dirty="0">
              <a:solidFill>
                <a:srgbClr val="7B1F1F"/>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9160"/>
            <a:ext cx="9144000" cy="2148840"/>
          </a:xfrm>
          <a:prstGeom prst="rect">
            <a:avLst/>
          </a:prstGeom>
        </p:spPr>
      </p:pic>
      <p:pic>
        <p:nvPicPr>
          <p:cNvPr id="5" name="Picture 4"/>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4214240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Oaths</a:t>
            </a:r>
            <a:endParaRPr lang="en-US" dirty="0"/>
          </a:p>
        </p:txBody>
      </p:sp>
      <p:sp>
        <p:nvSpPr>
          <p:cNvPr id="3" name="Content Placeholder 2"/>
          <p:cNvSpPr>
            <a:spLocks noGrp="1"/>
          </p:cNvSpPr>
          <p:nvPr>
            <p:ph sz="half" idx="1"/>
          </p:nvPr>
        </p:nvSpPr>
        <p:spPr>
          <a:xfrm>
            <a:off x="346197" y="2278645"/>
            <a:ext cx="8686799" cy="4351338"/>
          </a:xfrm>
        </p:spPr>
        <p:txBody>
          <a:bodyPr>
            <a:normAutofit lnSpcReduction="10000"/>
          </a:bodyPr>
          <a:lstStyle/>
          <a:p>
            <a:pPr marL="0" indent="0">
              <a:buNone/>
            </a:pPr>
            <a:r>
              <a:rPr lang="en-US" dirty="0" smtClean="0"/>
              <a:t>“</a:t>
            </a:r>
            <a:r>
              <a:rPr lang="en-US" dirty="0"/>
              <a:t>Under the Mosaic law the taking of </a:t>
            </a:r>
            <a:r>
              <a:rPr lang="en-US" dirty="0" smtClean="0"/>
              <a:t/>
            </a:r>
            <a:br>
              <a:rPr lang="en-US" dirty="0" smtClean="0"/>
            </a:br>
            <a:r>
              <a:rPr lang="en-US" dirty="0" smtClean="0"/>
              <a:t>oaths </a:t>
            </a:r>
            <a:r>
              <a:rPr lang="en-US" dirty="0"/>
              <a:t>was so common and covered </a:t>
            </a:r>
            <a:r>
              <a:rPr lang="en-US" dirty="0" smtClean="0"/>
              <a:t/>
            </a:r>
            <a:br>
              <a:rPr lang="en-US" dirty="0" smtClean="0"/>
            </a:br>
            <a:r>
              <a:rPr lang="en-US" dirty="0" smtClean="0"/>
              <a:t>such </a:t>
            </a:r>
            <a:r>
              <a:rPr lang="en-US" dirty="0"/>
              <a:t>a variety of circumstances that, </a:t>
            </a:r>
            <a:r>
              <a:rPr lang="en-US" dirty="0" smtClean="0"/>
              <a:t/>
            </a:r>
            <a:br>
              <a:rPr lang="en-US" dirty="0" smtClean="0"/>
            </a:br>
            <a:r>
              <a:rPr lang="en-US" dirty="0" smtClean="0"/>
              <a:t>in </a:t>
            </a:r>
            <a:r>
              <a:rPr lang="en-US" dirty="0"/>
              <a:t>practice, little verity attended </a:t>
            </a:r>
            <a:r>
              <a:rPr lang="en-US" dirty="0" smtClean="0"/>
              <a:t/>
            </a:r>
            <a:br>
              <a:rPr lang="en-US" dirty="0" smtClean="0"/>
            </a:br>
            <a:r>
              <a:rPr lang="en-US" dirty="0" smtClean="0"/>
              <a:t>statements </a:t>
            </a:r>
            <a:r>
              <a:rPr lang="en-US" dirty="0"/>
              <a:t>that were not made with </a:t>
            </a:r>
            <a:r>
              <a:rPr lang="en-US" dirty="0" smtClean="0"/>
              <a:t/>
            </a:r>
            <a:br>
              <a:rPr lang="en-US" dirty="0" smtClean="0"/>
            </a:br>
            <a:r>
              <a:rPr lang="en-US" dirty="0" smtClean="0"/>
              <a:t>an </a:t>
            </a:r>
            <a:r>
              <a:rPr lang="en-US" dirty="0"/>
              <a:t>oath. … Under the perfect law of </a:t>
            </a:r>
            <a:r>
              <a:rPr lang="en-US" dirty="0" smtClean="0"/>
              <a:t/>
            </a:r>
            <a:br>
              <a:rPr lang="en-US" dirty="0" smtClean="0"/>
            </a:br>
            <a:r>
              <a:rPr lang="en-US" dirty="0" smtClean="0"/>
              <a:t>Christ </a:t>
            </a:r>
            <a:r>
              <a:rPr lang="en-US" b="1" dirty="0"/>
              <a:t>every man’s word is his bond</a:t>
            </a:r>
            <a:r>
              <a:rPr lang="en-US" dirty="0"/>
              <a:t>, and all spoken statements are as true as though an oath attended each spoken word</a:t>
            </a:r>
            <a:r>
              <a:rPr lang="en-US" dirty="0" smtClean="0"/>
              <a:t>”</a:t>
            </a:r>
          </a:p>
          <a:p>
            <a:pPr marL="0" indent="0" algn="r">
              <a:buNone/>
            </a:pPr>
            <a:r>
              <a:rPr lang="en-US" dirty="0" smtClean="0"/>
              <a:t>-</a:t>
            </a:r>
            <a:r>
              <a:rPr lang="en-US" i="1" dirty="0" smtClean="0"/>
              <a:t>Bruce R. </a:t>
            </a:r>
            <a:r>
              <a:rPr lang="en-US" i="1" dirty="0" err="1" smtClean="0"/>
              <a:t>McConkie</a:t>
            </a:r>
            <a:endParaRPr lang="en-US" i="1"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45695" y="1533936"/>
            <a:ext cx="2387301" cy="3022222"/>
          </a:xfrm>
        </p:spPr>
      </p:pic>
    </p:spTree>
    <p:extLst>
      <p:ext uri="{BB962C8B-B14F-4D97-AF65-F5344CB8AC3E}">
        <p14:creationId xmlns:p14="http://schemas.microsoft.com/office/powerpoint/2010/main" val="1858323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384"/>
            <a:ext cx="7886700" cy="1325563"/>
          </a:xfrm>
        </p:spPr>
        <p:txBody>
          <a:bodyPr/>
          <a:lstStyle/>
          <a:p>
            <a:r>
              <a:rPr lang="en-US" dirty="0" smtClean="0"/>
              <a:t>The Higher Law</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41525871"/>
              </p:ext>
            </p:extLst>
          </p:nvPr>
        </p:nvGraphicFramePr>
        <p:xfrm>
          <a:off x="150876" y="1597025"/>
          <a:ext cx="8842248" cy="1889760"/>
        </p:xfrm>
        <a:graphic>
          <a:graphicData uri="http://schemas.openxmlformats.org/drawingml/2006/table">
            <a:tbl>
              <a:tblPr firstRow="1" bandRow="1">
                <a:tableStyleId>{5C22544A-7EE6-4342-B048-85BDC9FD1C3A}</a:tableStyleId>
              </a:tblPr>
              <a:tblGrid>
                <a:gridCol w="4421124"/>
                <a:gridCol w="4421124"/>
              </a:tblGrid>
              <a:tr h="370840">
                <a:tc>
                  <a:txBody>
                    <a:bodyPr/>
                    <a:lstStyle/>
                    <a:p>
                      <a:pPr algn="ctr"/>
                      <a:r>
                        <a:rPr lang="en-US" sz="2800" b="0" i="0" dirty="0" smtClean="0">
                          <a:ln>
                            <a:noFill/>
                          </a:ln>
                          <a:solidFill>
                            <a:srgbClr val="666633"/>
                          </a:solidFill>
                          <a:latin typeface="Times New Roman" panose="02020603050405020304" pitchFamily="18" charset="0"/>
                          <a:cs typeface="Times New Roman" panose="02020603050405020304" pitchFamily="18" charset="0"/>
                        </a:rPr>
                        <a:t>Ye have heard that it was said</a:t>
                      </a:r>
                      <a:endParaRPr lang="en-US" sz="2800" b="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c>
                  <a:txBody>
                    <a:bodyPr/>
                    <a:lstStyle/>
                    <a:p>
                      <a:pPr algn="ctr"/>
                      <a:r>
                        <a:rPr lang="en-US" sz="2800" b="0" i="0" kern="1200" dirty="0" smtClean="0">
                          <a:solidFill>
                            <a:srgbClr val="666633"/>
                          </a:solidFill>
                          <a:effectLst/>
                          <a:latin typeface="Times New Roman" panose="02020603050405020304" pitchFamily="18" charset="0"/>
                          <a:ea typeface="+mn-ea"/>
                          <a:cs typeface="Times New Roman" panose="02020603050405020304" pitchFamily="18" charset="0"/>
                        </a:rPr>
                        <a:t>But I say unto you</a:t>
                      </a:r>
                      <a:endParaRPr lang="en-US" sz="2800" i="0" dirty="0">
                        <a:ln>
                          <a:solidFill>
                            <a:schemeClr val="tx1">
                              <a:lumMod val="50000"/>
                              <a:lumOff val="50000"/>
                            </a:schemeClr>
                          </a:solid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Thou shalt not kill</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Do not get angry </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Thou shalt not commit adultery</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Avoid lustful thoughts</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Perform oaths to the Lord</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i="0" dirty="0" smtClean="0">
                          <a:ln>
                            <a:noFill/>
                          </a:ln>
                          <a:solidFill>
                            <a:srgbClr val="666633"/>
                          </a:solidFill>
                          <a:latin typeface="Times New Roman" panose="02020603050405020304" pitchFamily="18" charset="0"/>
                          <a:cs typeface="Times New Roman" panose="02020603050405020304" pitchFamily="18" charset="0"/>
                        </a:rPr>
                        <a:t>Keep your word</a:t>
                      </a:r>
                      <a:endParaRPr lang="en-US" sz="2400" b="1"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60520"/>
            <a:ext cx="9143999" cy="2697480"/>
          </a:xfrm>
          <a:prstGeom prst="rect">
            <a:avLst/>
          </a:prstGeom>
        </p:spPr>
      </p:pic>
    </p:spTree>
    <p:extLst>
      <p:ext uri="{BB962C8B-B14F-4D97-AF65-F5344CB8AC3E}">
        <p14:creationId xmlns:p14="http://schemas.microsoft.com/office/powerpoint/2010/main" val="18238990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8"/>
            <a:ext cx="7103165" cy="1325563"/>
          </a:xfrm>
        </p:spPr>
        <p:txBody>
          <a:bodyPr/>
          <a:lstStyle/>
          <a:p>
            <a:r>
              <a:rPr lang="en-US" dirty="0" smtClean="0"/>
              <a:t>Matthew 5:38-39</a:t>
            </a:r>
            <a:endParaRPr lang="en-US" dirty="0"/>
          </a:p>
        </p:txBody>
      </p:sp>
      <p:sp>
        <p:nvSpPr>
          <p:cNvPr id="3" name="Content Placeholder 2"/>
          <p:cNvSpPr>
            <a:spLocks noGrp="1"/>
          </p:cNvSpPr>
          <p:nvPr>
            <p:ph sz="half" idx="1"/>
          </p:nvPr>
        </p:nvSpPr>
        <p:spPr>
          <a:xfrm>
            <a:off x="628650" y="1690691"/>
            <a:ext cx="7886700" cy="2685415"/>
          </a:xfrm>
        </p:spPr>
        <p:txBody>
          <a:bodyPr>
            <a:normAutofit/>
          </a:bodyPr>
          <a:lstStyle/>
          <a:p>
            <a:pPr marL="0" indent="0">
              <a:buNone/>
            </a:pPr>
            <a:r>
              <a:rPr lang="en-US" dirty="0" smtClean="0">
                <a:solidFill>
                  <a:srgbClr val="7B1F1F"/>
                </a:solidFill>
              </a:rPr>
              <a:t>“Ye </a:t>
            </a:r>
            <a:r>
              <a:rPr lang="en-US" dirty="0">
                <a:solidFill>
                  <a:srgbClr val="7B1F1F"/>
                </a:solidFill>
              </a:rPr>
              <a:t>have heard that it hath been said, An </a:t>
            </a:r>
            <a:r>
              <a:rPr lang="en-US" b="1" dirty="0">
                <a:solidFill>
                  <a:srgbClr val="7B1F1F"/>
                </a:solidFill>
              </a:rPr>
              <a:t>eye for an eye</a:t>
            </a:r>
            <a:r>
              <a:rPr lang="en-US" dirty="0">
                <a:solidFill>
                  <a:srgbClr val="7B1F1F"/>
                </a:solidFill>
              </a:rPr>
              <a:t>, and a tooth for a </a:t>
            </a:r>
            <a:r>
              <a:rPr lang="en-US" dirty="0" smtClean="0">
                <a:solidFill>
                  <a:srgbClr val="7B1F1F"/>
                </a:solidFill>
              </a:rPr>
              <a:t>tooth.</a:t>
            </a:r>
          </a:p>
          <a:p>
            <a:pPr marL="0" indent="0">
              <a:buNone/>
            </a:pPr>
            <a:r>
              <a:rPr lang="en-US" dirty="0">
                <a:solidFill>
                  <a:srgbClr val="7B1F1F"/>
                </a:solidFill>
              </a:rPr>
              <a:t>But I say unto you, That ye resist not evil: but whosoever shall smite thee on thy right cheek, </a:t>
            </a:r>
            <a:r>
              <a:rPr lang="en-US" b="1" dirty="0">
                <a:solidFill>
                  <a:srgbClr val="7B1F1F"/>
                </a:solidFill>
              </a:rPr>
              <a:t>turn to him the other also</a:t>
            </a:r>
            <a:r>
              <a:rPr lang="en-US" dirty="0" smtClean="0">
                <a:solidFill>
                  <a:srgbClr val="7B1F1F"/>
                </a:solidFill>
              </a:rPr>
              <a:t>.”</a:t>
            </a:r>
            <a:endParaRPr lang="en-US" dirty="0">
              <a:solidFill>
                <a:srgbClr val="7B1F1F"/>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9090"/>
            <a:ext cx="9144000" cy="2708910"/>
          </a:xfrm>
          <a:prstGeom prst="rect">
            <a:avLst/>
          </a:prstGeom>
        </p:spPr>
      </p:pic>
      <p:pic>
        <p:nvPicPr>
          <p:cNvPr id="5" name="Picture 4"/>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3988131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246" y="0"/>
            <a:ext cx="2466753" cy="6858000"/>
          </a:xfrm>
          <a:prstGeom prst="rect">
            <a:avLst/>
          </a:prstGeom>
        </p:spPr>
      </p:pic>
      <p:sp>
        <p:nvSpPr>
          <p:cNvPr id="3" name="Content Placeholder 2"/>
          <p:cNvSpPr>
            <a:spLocks noGrp="1"/>
          </p:cNvSpPr>
          <p:nvPr>
            <p:ph sz="half" idx="1"/>
          </p:nvPr>
        </p:nvSpPr>
        <p:spPr>
          <a:xfrm>
            <a:off x="6677246" y="0"/>
            <a:ext cx="2466754" cy="6858000"/>
          </a:xfrm>
        </p:spPr>
        <p:txBody>
          <a:bodyPr anchor="ctr">
            <a:normAutofit/>
          </a:bodyPr>
          <a:lstStyle/>
          <a:p>
            <a:pPr marL="0" indent="0" algn="ctr">
              <a:buNone/>
            </a:pPr>
            <a:r>
              <a:rPr lang="en-US" sz="4000" b="1" dirty="0">
                <a:solidFill>
                  <a:schemeClr val="bg1"/>
                </a:solidFill>
                <a:latin typeface="+mn-lt"/>
              </a:rPr>
              <a:t>What </a:t>
            </a:r>
            <a:r>
              <a:rPr lang="en-US" sz="4000" b="1" dirty="0">
                <a:solidFill>
                  <a:schemeClr val="accent4">
                    <a:lumMod val="40000"/>
                    <a:lumOff val="60000"/>
                  </a:schemeClr>
                </a:solidFill>
                <a:latin typeface="+mn-lt"/>
              </a:rPr>
              <a:t>principles</a:t>
            </a:r>
            <a:r>
              <a:rPr lang="en-US" sz="4000" b="1" dirty="0">
                <a:solidFill>
                  <a:schemeClr val="bg1"/>
                </a:solidFill>
                <a:latin typeface="+mn-lt"/>
              </a:rPr>
              <a:t> did Jesus </a:t>
            </a:r>
            <a:r>
              <a:rPr lang="en-US" sz="4000" b="1" dirty="0">
                <a:solidFill>
                  <a:schemeClr val="accent6">
                    <a:lumMod val="40000"/>
                    <a:lumOff val="60000"/>
                  </a:schemeClr>
                </a:solidFill>
                <a:latin typeface="+mn-lt"/>
              </a:rPr>
              <a:t>teach</a:t>
            </a:r>
            <a:r>
              <a:rPr lang="en-US" sz="4000" b="1" dirty="0">
                <a:solidFill>
                  <a:schemeClr val="bg1"/>
                </a:solidFill>
                <a:latin typeface="+mn-lt"/>
              </a:rPr>
              <a:t> when he spoke of </a:t>
            </a:r>
            <a:r>
              <a:rPr lang="en-US" sz="4000" b="1" dirty="0">
                <a:solidFill>
                  <a:schemeClr val="accent1">
                    <a:lumMod val="40000"/>
                    <a:lumOff val="60000"/>
                  </a:schemeClr>
                </a:solidFill>
                <a:latin typeface="+mn-lt"/>
              </a:rPr>
              <a:t>turning</a:t>
            </a:r>
            <a:r>
              <a:rPr lang="en-US" sz="4000" b="1" dirty="0">
                <a:solidFill>
                  <a:schemeClr val="bg1"/>
                </a:solidFill>
                <a:latin typeface="+mn-lt"/>
              </a:rPr>
              <a:t> the other cheek to someone who </a:t>
            </a:r>
            <a:r>
              <a:rPr lang="en-US" sz="4000" b="1" dirty="0">
                <a:solidFill>
                  <a:schemeClr val="accent2">
                    <a:lumMod val="60000"/>
                    <a:lumOff val="40000"/>
                  </a:schemeClr>
                </a:solidFill>
                <a:latin typeface="+mn-lt"/>
              </a:rPr>
              <a:t>hits</a:t>
            </a:r>
            <a:r>
              <a:rPr lang="en-US" sz="4000" b="1" dirty="0">
                <a:solidFill>
                  <a:schemeClr val="bg1"/>
                </a:solidFill>
                <a:latin typeface="+mn-lt"/>
              </a:rPr>
              <a:t> us?</a:t>
            </a:r>
          </a:p>
        </p:txBody>
      </p:sp>
    </p:spTree>
    <p:extLst>
      <p:ext uri="{BB962C8B-B14F-4D97-AF65-F5344CB8AC3E}">
        <p14:creationId xmlns:p14="http://schemas.microsoft.com/office/powerpoint/2010/main" val="16941947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384"/>
            <a:ext cx="7886700" cy="1325563"/>
          </a:xfrm>
        </p:spPr>
        <p:txBody>
          <a:bodyPr/>
          <a:lstStyle/>
          <a:p>
            <a:r>
              <a:rPr lang="en-US" dirty="0" smtClean="0"/>
              <a:t>The Higher Law</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305867879"/>
              </p:ext>
            </p:extLst>
          </p:nvPr>
        </p:nvGraphicFramePr>
        <p:xfrm>
          <a:off x="150876" y="1597025"/>
          <a:ext cx="8842248" cy="2346960"/>
        </p:xfrm>
        <a:graphic>
          <a:graphicData uri="http://schemas.openxmlformats.org/drawingml/2006/table">
            <a:tbl>
              <a:tblPr firstRow="1" bandRow="1">
                <a:tableStyleId>{5C22544A-7EE6-4342-B048-85BDC9FD1C3A}</a:tableStyleId>
              </a:tblPr>
              <a:tblGrid>
                <a:gridCol w="4421124"/>
                <a:gridCol w="4421124"/>
              </a:tblGrid>
              <a:tr h="370840">
                <a:tc>
                  <a:txBody>
                    <a:bodyPr/>
                    <a:lstStyle/>
                    <a:p>
                      <a:pPr algn="ctr"/>
                      <a:r>
                        <a:rPr lang="en-US" sz="2800" b="0" i="0" dirty="0" smtClean="0">
                          <a:ln>
                            <a:noFill/>
                          </a:ln>
                          <a:solidFill>
                            <a:srgbClr val="666633"/>
                          </a:solidFill>
                          <a:latin typeface="Times New Roman" panose="02020603050405020304" pitchFamily="18" charset="0"/>
                          <a:cs typeface="Times New Roman" panose="02020603050405020304" pitchFamily="18" charset="0"/>
                        </a:rPr>
                        <a:t>Ye have heard that it was said</a:t>
                      </a:r>
                      <a:endParaRPr lang="en-US" sz="2800" b="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c>
                  <a:txBody>
                    <a:bodyPr/>
                    <a:lstStyle/>
                    <a:p>
                      <a:pPr algn="ctr"/>
                      <a:r>
                        <a:rPr lang="en-US" sz="2800" b="0" i="0" kern="1200" dirty="0" smtClean="0">
                          <a:solidFill>
                            <a:srgbClr val="666633"/>
                          </a:solidFill>
                          <a:effectLst/>
                          <a:latin typeface="Times New Roman" panose="02020603050405020304" pitchFamily="18" charset="0"/>
                          <a:ea typeface="+mn-ea"/>
                          <a:cs typeface="Times New Roman" panose="02020603050405020304" pitchFamily="18" charset="0"/>
                        </a:rPr>
                        <a:t>But I say unto you</a:t>
                      </a:r>
                      <a:endParaRPr lang="en-US" sz="2800" i="0" dirty="0">
                        <a:ln>
                          <a:solidFill>
                            <a:schemeClr val="tx1">
                              <a:lumMod val="50000"/>
                              <a:lumOff val="50000"/>
                            </a:schemeClr>
                          </a:solid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Thou shalt not kill</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Do not get angry </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Thou shalt not commit adultery</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Avoid lustful thoughts</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Perform oaths to the Lord</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Keep your word</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An eye for an eye</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i="0" dirty="0" smtClean="0">
                          <a:ln>
                            <a:noFill/>
                          </a:ln>
                          <a:solidFill>
                            <a:srgbClr val="666633"/>
                          </a:solidFill>
                          <a:latin typeface="Times New Roman" panose="02020603050405020304" pitchFamily="18" charset="0"/>
                          <a:cs typeface="Times New Roman" panose="02020603050405020304" pitchFamily="18" charset="0"/>
                        </a:rPr>
                        <a:t>Turn the other cheek</a:t>
                      </a:r>
                      <a:endParaRPr lang="en-US" sz="2400" b="1"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60520"/>
            <a:ext cx="9143999" cy="2697480"/>
          </a:xfrm>
          <a:prstGeom prst="rect">
            <a:avLst/>
          </a:prstGeom>
        </p:spPr>
      </p:pic>
    </p:spTree>
    <p:extLst>
      <p:ext uri="{BB962C8B-B14F-4D97-AF65-F5344CB8AC3E}">
        <p14:creationId xmlns:p14="http://schemas.microsoft.com/office/powerpoint/2010/main" val="28076332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1884"/>
            <a:ext cx="9144000" cy="4256116"/>
          </a:xfrm>
          <a:prstGeom prst="rect">
            <a:avLst/>
          </a:prstGeom>
        </p:spPr>
      </p:pic>
      <p:sp>
        <p:nvSpPr>
          <p:cNvPr id="2" name="Title 1"/>
          <p:cNvSpPr>
            <a:spLocks noGrp="1"/>
          </p:cNvSpPr>
          <p:nvPr>
            <p:ph type="title"/>
          </p:nvPr>
        </p:nvSpPr>
        <p:spPr>
          <a:xfrm>
            <a:off x="0" y="285615"/>
            <a:ext cx="7593496" cy="1325563"/>
          </a:xfrm>
        </p:spPr>
        <p:txBody>
          <a:bodyPr/>
          <a:lstStyle/>
          <a:p>
            <a:r>
              <a:rPr lang="en-US" dirty="0" smtClean="0"/>
              <a:t>Matt. </a:t>
            </a:r>
            <a:r>
              <a:rPr lang="en-US" dirty="0" smtClean="0"/>
              <a:t>5:43-44</a:t>
            </a:r>
            <a:endParaRPr lang="en-US" dirty="0"/>
          </a:p>
        </p:txBody>
      </p:sp>
      <p:sp>
        <p:nvSpPr>
          <p:cNvPr id="3" name="Content Placeholder 2"/>
          <p:cNvSpPr>
            <a:spLocks noGrp="1"/>
          </p:cNvSpPr>
          <p:nvPr>
            <p:ph sz="half" idx="1"/>
          </p:nvPr>
        </p:nvSpPr>
        <p:spPr>
          <a:xfrm>
            <a:off x="326311" y="1432655"/>
            <a:ext cx="8685167" cy="3297287"/>
          </a:xfrm>
        </p:spPr>
        <p:txBody>
          <a:bodyPr>
            <a:normAutofit/>
          </a:bodyPr>
          <a:lstStyle/>
          <a:p>
            <a:pPr marL="0" indent="0">
              <a:buNone/>
            </a:pPr>
            <a:r>
              <a:rPr lang="en-US" dirty="0" smtClean="0">
                <a:solidFill>
                  <a:srgbClr val="7B1F1F"/>
                </a:solidFill>
              </a:rPr>
              <a:t>“Ye </a:t>
            </a:r>
            <a:r>
              <a:rPr lang="en-US" dirty="0">
                <a:solidFill>
                  <a:srgbClr val="7B1F1F"/>
                </a:solidFill>
              </a:rPr>
              <a:t>have heard that it hath been said, Thou shalt love thy </a:t>
            </a:r>
            <a:r>
              <a:rPr lang="en-US" dirty="0" err="1">
                <a:solidFill>
                  <a:srgbClr val="7B1F1F"/>
                </a:solidFill>
              </a:rPr>
              <a:t>neighbour</a:t>
            </a:r>
            <a:r>
              <a:rPr lang="en-US" dirty="0">
                <a:solidFill>
                  <a:srgbClr val="7B1F1F"/>
                </a:solidFill>
              </a:rPr>
              <a:t>, and hate thine </a:t>
            </a:r>
            <a:r>
              <a:rPr lang="en-US" dirty="0" smtClean="0">
                <a:solidFill>
                  <a:srgbClr val="7B1F1F"/>
                </a:solidFill>
              </a:rPr>
              <a:t>enemy. But </a:t>
            </a:r>
            <a:r>
              <a:rPr lang="en-US" dirty="0">
                <a:solidFill>
                  <a:srgbClr val="7B1F1F"/>
                </a:solidFill>
              </a:rPr>
              <a:t>I say unto you</a:t>
            </a:r>
            <a:r>
              <a:rPr lang="en-US" b="1" dirty="0">
                <a:solidFill>
                  <a:srgbClr val="7B1F1F"/>
                </a:solidFill>
              </a:rPr>
              <a:t>, Love your enemies</a:t>
            </a:r>
            <a:r>
              <a:rPr lang="en-US" dirty="0">
                <a:solidFill>
                  <a:srgbClr val="7B1F1F"/>
                </a:solidFill>
              </a:rPr>
              <a:t>, bless them that curse you, do good to them that </a:t>
            </a:r>
            <a:r>
              <a:rPr lang="en-US" dirty="0" smtClean="0">
                <a:solidFill>
                  <a:srgbClr val="7B1F1F"/>
                </a:solidFill>
              </a:rPr>
              <a:t/>
            </a:r>
            <a:br>
              <a:rPr lang="en-US" dirty="0" smtClean="0">
                <a:solidFill>
                  <a:srgbClr val="7B1F1F"/>
                </a:solidFill>
              </a:rPr>
            </a:br>
            <a:r>
              <a:rPr lang="en-US" dirty="0" smtClean="0">
                <a:solidFill>
                  <a:srgbClr val="7B1F1F"/>
                </a:solidFill>
              </a:rPr>
              <a:t>hate you</a:t>
            </a:r>
            <a:r>
              <a:rPr lang="en-US" dirty="0">
                <a:solidFill>
                  <a:srgbClr val="7B1F1F"/>
                </a:solidFill>
              </a:rPr>
              <a:t>, and </a:t>
            </a:r>
            <a:r>
              <a:rPr lang="en-US" b="1" dirty="0">
                <a:solidFill>
                  <a:srgbClr val="7B1F1F"/>
                </a:solidFill>
              </a:rPr>
              <a:t>pray for </a:t>
            </a:r>
            <a:r>
              <a:rPr lang="en-US" b="1" dirty="0" smtClean="0">
                <a:solidFill>
                  <a:srgbClr val="7B1F1F"/>
                </a:solidFill>
              </a:rPr>
              <a:t/>
            </a:r>
            <a:br>
              <a:rPr lang="en-US" b="1" dirty="0" smtClean="0">
                <a:solidFill>
                  <a:srgbClr val="7B1F1F"/>
                </a:solidFill>
              </a:rPr>
            </a:br>
            <a:r>
              <a:rPr lang="en-US" b="1" dirty="0" smtClean="0">
                <a:solidFill>
                  <a:srgbClr val="7B1F1F"/>
                </a:solidFill>
              </a:rPr>
              <a:t>them</a:t>
            </a:r>
            <a:r>
              <a:rPr lang="en-US" dirty="0" smtClean="0">
                <a:solidFill>
                  <a:srgbClr val="7B1F1F"/>
                </a:solidFill>
              </a:rPr>
              <a:t> which </a:t>
            </a:r>
            <a:r>
              <a:rPr lang="en-US" dirty="0">
                <a:solidFill>
                  <a:srgbClr val="7B1F1F"/>
                </a:solidFill>
              </a:rPr>
              <a:t>despitefully </a:t>
            </a:r>
            <a:r>
              <a:rPr lang="en-US" dirty="0" smtClean="0">
                <a:solidFill>
                  <a:srgbClr val="7B1F1F"/>
                </a:solidFill>
              </a:rPr>
              <a:t/>
            </a:r>
            <a:br>
              <a:rPr lang="en-US" dirty="0" smtClean="0">
                <a:solidFill>
                  <a:srgbClr val="7B1F1F"/>
                </a:solidFill>
              </a:rPr>
            </a:br>
            <a:r>
              <a:rPr lang="en-US" dirty="0" smtClean="0">
                <a:solidFill>
                  <a:srgbClr val="7B1F1F"/>
                </a:solidFill>
              </a:rPr>
              <a:t>use </a:t>
            </a:r>
            <a:r>
              <a:rPr lang="en-US" dirty="0">
                <a:solidFill>
                  <a:srgbClr val="7B1F1F"/>
                </a:solidFill>
              </a:rPr>
              <a:t>you, </a:t>
            </a:r>
            <a:r>
              <a:rPr lang="en-US" dirty="0" smtClean="0">
                <a:solidFill>
                  <a:srgbClr val="7B1F1F"/>
                </a:solidFill>
              </a:rPr>
              <a:t>and </a:t>
            </a:r>
            <a:r>
              <a:rPr lang="en-US" dirty="0">
                <a:solidFill>
                  <a:srgbClr val="7B1F1F"/>
                </a:solidFill>
              </a:rPr>
              <a:t>persecute you</a:t>
            </a:r>
            <a:r>
              <a:rPr lang="en-US" dirty="0" smtClean="0">
                <a:solidFill>
                  <a:srgbClr val="7B1F1F"/>
                </a:solidFill>
              </a:rPr>
              <a:t>.”</a:t>
            </a:r>
            <a:endParaRPr lang="en-US" dirty="0">
              <a:solidFill>
                <a:srgbClr val="7B1F1F"/>
              </a:solidFill>
            </a:endParaRPr>
          </a:p>
        </p:txBody>
      </p:sp>
      <p:pic>
        <p:nvPicPr>
          <p:cNvPr id="6" name="Picture 5"/>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270311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01884"/>
            <a:ext cx="9144000" cy="4256116"/>
          </a:xfrm>
          <a:prstGeom prst="rect">
            <a:avLst/>
          </a:prstGeom>
        </p:spPr>
      </p:pic>
      <p:sp>
        <p:nvSpPr>
          <p:cNvPr id="2" name="Title 1"/>
          <p:cNvSpPr>
            <a:spLocks noGrp="1"/>
          </p:cNvSpPr>
          <p:nvPr>
            <p:ph type="title"/>
          </p:nvPr>
        </p:nvSpPr>
        <p:spPr/>
        <p:txBody>
          <a:bodyPr/>
          <a:lstStyle/>
          <a:p>
            <a:r>
              <a:rPr lang="en-US" dirty="0" smtClean="0"/>
              <a:t>The Beatitudes</a:t>
            </a:r>
            <a:endParaRPr lang="en-US" dirty="0"/>
          </a:p>
        </p:txBody>
      </p:sp>
      <p:sp>
        <p:nvSpPr>
          <p:cNvPr id="3" name="Content Placeholder 2"/>
          <p:cNvSpPr>
            <a:spLocks noGrp="1"/>
          </p:cNvSpPr>
          <p:nvPr>
            <p:ph sz="half" idx="1"/>
          </p:nvPr>
        </p:nvSpPr>
        <p:spPr>
          <a:xfrm>
            <a:off x="464442" y="1597926"/>
            <a:ext cx="8679558" cy="4575175"/>
          </a:xfrm>
        </p:spPr>
        <p:txBody>
          <a:bodyPr>
            <a:normAutofit/>
          </a:bodyPr>
          <a:lstStyle/>
          <a:p>
            <a:r>
              <a:rPr lang="en-US" dirty="0" smtClean="0"/>
              <a:t>Jesus taught a sermon atop a mountain.</a:t>
            </a:r>
          </a:p>
          <a:p>
            <a:r>
              <a:rPr lang="en-US" dirty="0" smtClean="0"/>
              <a:t>He began with the beatitudes. </a:t>
            </a:r>
          </a:p>
          <a:p>
            <a:r>
              <a:rPr lang="en-US" dirty="0" smtClean="0"/>
              <a:t>‘Beatitude’ – From the </a:t>
            </a:r>
            <a:br>
              <a:rPr lang="en-US" dirty="0" smtClean="0"/>
            </a:br>
            <a:r>
              <a:rPr lang="en-US" dirty="0" smtClean="0"/>
              <a:t>Latin word ‘</a:t>
            </a:r>
            <a:r>
              <a:rPr lang="en-US" dirty="0" err="1" smtClean="0"/>
              <a:t>beatus</a:t>
            </a:r>
            <a:r>
              <a:rPr lang="en-US" dirty="0" smtClean="0"/>
              <a:t>’ for </a:t>
            </a:r>
            <a:br>
              <a:rPr lang="en-US" dirty="0" smtClean="0"/>
            </a:br>
            <a:r>
              <a:rPr lang="en-US" dirty="0" smtClean="0"/>
              <a:t>fortunate, happy, or </a:t>
            </a:r>
            <a:br>
              <a:rPr lang="en-US" dirty="0" smtClean="0"/>
            </a:br>
            <a:r>
              <a:rPr lang="en-US" dirty="0" smtClean="0"/>
              <a:t>blessed.</a:t>
            </a:r>
            <a:endParaRPr lang="en-US" dirty="0"/>
          </a:p>
        </p:txBody>
      </p:sp>
    </p:spTree>
    <p:extLst>
      <p:ext uri="{BB962C8B-B14F-4D97-AF65-F5344CB8AC3E}">
        <p14:creationId xmlns:p14="http://schemas.microsoft.com/office/powerpoint/2010/main" val="34210278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6088"/>
            <a:ext cx="9144000" cy="1581912"/>
          </a:xfrm>
          <a:prstGeom prst="rect">
            <a:avLst/>
          </a:prstGeom>
        </p:spPr>
      </p:pic>
      <p:sp>
        <p:nvSpPr>
          <p:cNvPr id="3" name="Content Placeholder 2"/>
          <p:cNvSpPr>
            <a:spLocks noGrp="1"/>
          </p:cNvSpPr>
          <p:nvPr>
            <p:ph sz="half" idx="1"/>
          </p:nvPr>
        </p:nvSpPr>
        <p:spPr>
          <a:xfrm>
            <a:off x="0" y="5276088"/>
            <a:ext cx="9144000" cy="1581912"/>
          </a:xfrm>
        </p:spPr>
        <p:txBody>
          <a:bodyPr anchor="ctr">
            <a:normAutofit/>
          </a:bodyPr>
          <a:lstStyle/>
          <a:p>
            <a:pPr marL="0" indent="0" algn="ctr">
              <a:buNone/>
            </a:pPr>
            <a:r>
              <a:rPr lang="en-US" sz="3600" b="1" dirty="0">
                <a:solidFill>
                  <a:schemeClr val="bg1"/>
                </a:solidFill>
                <a:latin typeface="+mn-lt"/>
              </a:rPr>
              <a:t>How will our lives </a:t>
            </a:r>
            <a:r>
              <a:rPr lang="en-US" sz="3600" b="1" dirty="0">
                <a:solidFill>
                  <a:schemeClr val="accent1">
                    <a:lumMod val="40000"/>
                    <a:lumOff val="60000"/>
                  </a:schemeClr>
                </a:solidFill>
                <a:latin typeface="+mn-lt"/>
              </a:rPr>
              <a:t>change</a:t>
            </a:r>
            <a:r>
              <a:rPr lang="en-US" sz="3600" b="1" dirty="0">
                <a:solidFill>
                  <a:schemeClr val="bg1"/>
                </a:solidFill>
                <a:latin typeface="+mn-lt"/>
              </a:rPr>
              <a:t> when we </a:t>
            </a:r>
            <a:r>
              <a:rPr lang="en-US" sz="3600" b="1" dirty="0">
                <a:solidFill>
                  <a:schemeClr val="accent6">
                    <a:lumMod val="40000"/>
                    <a:lumOff val="60000"/>
                  </a:schemeClr>
                </a:solidFill>
                <a:latin typeface="+mn-lt"/>
              </a:rPr>
              <a:t>love</a:t>
            </a:r>
            <a:r>
              <a:rPr lang="en-US" sz="3600" b="1" dirty="0">
                <a:solidFill>
                  <a:schemeClr val="bg1"/>
                </a:solidFill>
                <a:latin typeface="+mn-lt"/>
              </a:rPr>
              <a:t> our </a:t>
            </a:r>
            <a:r>
              <a:rPr lang="en-US" sz="3600" b="1" dirty="0">
                <a:solidFill>
                  <a:schemeClr val="accent2">
                    <a:lumMod val="60000"/>
                    <a:lumOff val="40000"/>
                  </a:schemeClr>
                </a:solidFill>
                <a:latin typeface="+mn-lt"/>
              </a:rPr>
              <a:t>enemies</a:t>
            </a:r>
            <a:r>
              <a:rPr lang="en-US" sz="3600" b="1" dirty="0">
                <a:solidFill>
                  <a:schemeClr val="bg1"/>
                </a:solidFill>
                <a:latin typeface="+mn-lt"/>
              </a:rPr>
              <a:t>? How might their lives </a:t>
            </a:r>
            <a:r>
              <a:rPr lang="en-US" sz="3600" b="1" dirty="0">
                <a:solidFill>
                  <a:schemeClr val="accent1">
                    <a:lumMod val="40000"/>
                    <a:lumOff val="60000"/>
                  </a:schemeClr>
                </a:solidFill>
                <a:latin typeface="+mn-lt"/>
              </a:rPr>
              <a:t>change</a:t>
            </a:r>
            <a:r>
              <a:rPr lang="en-US" sz="3600" b="1" dirty="0">
                <a:solidFill>
                  <a:schemeClr val="bg1"/>
                </a:solidFill>
                <a:latin typeface="+mn-lt"/>
              </a:rPr>
              <a:t>?</a:t>
            </a:r>
          </a:p>
        </p:txBody>
      </p:sp>
    </p:spTree>
    <p:extLst>
      <p:ext uri="{BB962C8B-B14F-4D97-AF65-F5344CB8AC3E}">
        <p14:creationId xmlns:p14="http://schemas.microsoft.com/office/powerpoint/2010/main" val="2588711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147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384"/>
            <a:ext cx="7886700" cy="1325563"/>
          </a:xfrm>
        </p:spPr>
        <p:txBody>
          <a:bodyPr/>
          <a:lstStyle/>
          <a:p>
            <a:r>
              <a:rPr lang="en-US" dirty="0" smtClean="0"/>
              <a:t>The Higher Law</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929247182"/>
              </p:ext>
            </p:extLst>
          </p:nvPr>
        </p:nvGraphicFramePr>
        <p:xfrm>
          <a:off x="150876" y="1597025"/>
          <a:ext cx="8842248" cy="3169920"/>
        </p:xfrm>
        <a:graphic>
          <a:graphicData uri="http://schemas.openxmlformats.org/drawingml/2006/table">
            <a:tbl>
              <a:tblPr firstRow="1" bandRow="1">
                <a:tableStyleId>{5C22544A-7EE6-4342-B048-85BDC9FD1C3A}</a:tableStyleId>
              </a:tblPr>
              <a:tblGrid>
                <a:gridCol w="4421124"/>
                <a:gridCol w="4421124"/>
              </a:tblGrid>
              <a:tr h="370840">
                <a:tc>
                  <a:txBody>
                    <a:bodyPr/>
                    <a:lstStyle/>
                    <a:p>
                      <a:pPr algn="ctr"/>
                      <a:r>
                        <a:rPr lang="en-US" sz="2800" b="0" i="0" dirty="0" smtClean="0">
                          <a:ln>
                            <a:noFill/>
                          </a:ln>
                          <a:solidFill>
                            <a:srgbClr val="666633"/>
                          </a:solidFill>
                          <a:latin typeface="Times New Roman" panose="02020603050405020304" pitchFamily="18" charset="0"/>
                          <a:cs typeface="Times New Roman" panose="02020603050405020304" pitchFamily="18" charset="0"/>
                        </a:rPr>
                        <a:t>Ye have heard that it was said</a:t>
                      </a:r>
                      <a:endParaRPr lang="en-US" sz="2800" b="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c>
                  <a:txBody>
                    <a:bodyPr/>
                    <a:lstStyle/>
                    <a:p>
                      <a:pPr algn="ctr"/>
                      <a:r>
                        <a:rPr lang="en-US" sz="2800" b="0" i="0" kern="1200" dirty="0" smtClean="0">
                          <a:solidFill>
                            <a:srgbClr val="666633"/>
                          </a:solidFill>
                          <a:effectLst/>
                          <a:latin typeface="Times New Roman" panose="02020603050405020304" pitchFamily="18" charset="0"/>
                          <a:ea typeface="+mn-ea"/>
                          <a:cs typeface="Times New Roman" panose="02020603050405020304" pitchFamily="18" charset="0"/>
                        </a:rPr>
                        <a:t>But I say unto you</a:t>
                      </a:r>
                      <a:endParaRPr lang="en-US" sz="2800" i="0" dirty="0">
                        <a:ln>
                          <a:solidFill>
                            <a:schemeClr val="tx1">
                              <a:lumMod val="50000"/>
                              <a:lumOff val="50000"/>
                            </a:schemeClr>
                          </a:solid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blipFill>
                      <a:blip r:embed="rId2"/>
                      <a:tile tx="0" ty="0" sx="100000" sy="100000" flip="none" algn="tl"/>
                    </a:blip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Thou shalt not kill</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Do not get angry </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Thou shalt not commit adultery</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Avoid lustful thoughts</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Perform oaths to the Lord</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Keep your word</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An eye for an eye</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Turn the other cheek</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2400" i="0" dirty="0" smtClean="0">
                          <a:ln>
                            <a:noFill/>
                          </a:ln>
                          <a:solidFill>
                            <a:srgbClr val="666633"/>
                          </a:solidFill>
                          <a:latin typeface="Times New Roman" panose="02020603050405020304" pitchFamily="18" charset="0"/>
                          <a:cs typeface="Times New Roman" panose="02020603050405020304" pitchFamily="18" charset="0"/>
                        </a:rPr>
                        <a:t>Love thy neighbor and hate thine enemy</a:t>
                      </a:r>
                      <a:endParaRPr lang="en-US" sz="2400"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i="0" dirty="0" smtClean="0">
                          <a:ln>
                            <a:noFill/>
                          </a:ln>
                          <a:solidFill>
                            <a:srgbClr val="666633"/>
                          </a:solidFill>
                          <a:latin typeface="Times New Roman" panose="02020603050405020304" pitchFamily="18" charset="0"/>
                          <a:cs typeface="Times New Roman" panose="02020603050405020304" pitchFamily="18" charset="0"/>
                        </a:rPr>
                        <a:t>Love your enemies</a:t>
                      </a:r>
                      <a:endParaRPr lang="en-US" sz="2400" b="1" i="0" dirty="0">
                        <a:ln>
                          <a:noFill/>
                        </a:ln>
                        <a:solidFill>
                          <a:srgbClr val="666633"/>
                        </a:solidFill>
                        <a:latin typeface="Times New Roman" panose="02020603050405020304" pitchFamily="18" charset="0"/>
                        <a:cs typeface="Times New Roman" panose="02020603050405020304" pitchFamily="18" charset="0"/>
                      </a:endParaRP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60520"/>
            <a:ext cx="9143999" cy="2697480"/>
          </a:xfrm>
          <a:prstGeom prst="rect">
            <a:avLst/>
          </a:prstGeom>
        </p:spPr>
      </p:pic>
    </p:spTree>
    <p:extLst>
      <p:ext uri="{BB962C8B-B14F-4D97-AF65-F5344CB8AC3E}">
        <p14:creationId xmlns:p14="http://schemas.microsoft.com/office/powerpoint/2010/main" val="3059461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6128318" cy="1325563"/>
          </a:xfrm>
        </p:spPr>
        <p:txBody>
          <a:bodyPr/>
          <a:lstStyle/>
          <a:p>
            <a:r>
              <a:rPr lang="en-US" dirty="0" smtClean="0"/>
              <a:t>Matthew 5:48</a:t>
            </a:r>
            <a:endParaRPr lang="en-US" dirty="0"/>
          </a:p>
        </p:txBody>
      </p:sp>
      <p:sp>
        <p:nvSpPr>
          <p:cNvPr id="3" name="Content Placeholder 2"/>
          <p:cNvSpPr>
            <a:spLocks noGrp="1"/>
          </p:cNvSpPr>
          <p:nvPr>
            <p:ph sz="half" idx="1"/>
          </p:nvPr>
        </p:nvSpPr>
        <p:spPr>
          <a:xfrm>
            <a:off x="628650" y="2480945"/>
            <a:ext cx="7886700" cy="1283335"/>
          </a:xfrm>
        </p:spPr>
        <p:txBody>
          <a:bodyPr/>
          <a:lstStyle/>
          <a:p>
            <a:pPr marL="0" indent="0">
              <a:buNone/>
            </a:pPr>
            <a:r>
              <a:rPr lang="en-US" dirty="0" smtClean="0">
                <a:solidFill>
                  <a:srgbClr val="7B1F1F"/>
                </a:solidFill>
              </a:rPr>
              <a:t>“Be </a:t>
            </a:r>
            <a:r>
              <a:rPr lang="en-US" dirty="0">
                <a:solidFill>
                  <a:srgbClr val="7B1F1F"/>
                </a:solidFill>
              </a:rPr>
              <a:t>ye therefore </a:t>
            </a:r>
            <a:r>
              <a:rPr lang="en-US" b="1" dirty="0">
                <a:solidFill>
                  <a:srgbClr val="7B1F1F"/>
                </a:solidFill>
              </a:rPr>
              <a:t>perfect</a:t>
            </a:r>
            <a:r>
              <a:rPr lang="en-US" dirty="0">
                <a:solidFill>
                  <a:srgbClr val="7B1F1F"/>
                </a:solidFill>
              </a:rPr>
              <a:t>, even as your Father which is in heaven </a:t>
            </a:r>
            <a:r>
              <a:rPr lang="en-US" dirty="0" smtClean="0">
                <a:solidFill>
                  <a:srgbClr val="7B1F1F"/>
                </a:solidFill>
              </a:rPr>
              <a:t>is </a:t>
            </a:r>
            <a:r>
              <a:rPr lang="en-US" b="1" dirty="0">
                <a:solidFill>
                  <a:srgbClr val="7B1F1F"/>
                </a:solidFill>
              </a:rPr>
              <a:t>perfect</a:t>
            </a:r>
            <a:r>
              <a:rPr lang="en-US" dirty="0" smtClean="0">
                <a:solidFill>
                  <a:srgbClr val="7B1F1F"/>
                </a:solidFill>
              </a:rPr>
              <a:t>.”</a:t>
            </a:r>
            <a:endParaRPr lang="en-US" dirty="0">
              <a:solidFill>
                <a:srgbClr val="7B1F1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0520"/>
            <a:ext cx="9144000" cy="2697480"/>
          </a:xfrm>
          <a:prstGeom prst="rect">
            <a:avLst/>
          </a:prstGeom>
        </p:spPr>
      </p:pic>
      <p:pic>
        <p:nvPicPr>
          <p:cNvPr id="6" name="Picture 5"/>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2598618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Perfection</a:t>
            </a:r>
            <a:endParaRPr lang="en-US" dirty="0"/>
          </a:p>
        </p:txBody>
      </p:sp>
      <p:sp>
        <p:nvSpPr>
          <p:cNvPr id="3" name="Content Placeholder 2"/>
          <p:cNvSpPr>
            <a:spLocks noGrp="1"/>
          </p:cNvSpPr>
          <p:nvPr>
            <p:ph sz="half" idx="1"/>
          </p:nvPr>
        </p:nvSpPr>
        <p:spPr>
          <a:xfrm>
            <a:off x="291970" y="2236188"/>
            <a:ext cx="8952614" cy="4521227"/>
          </a:xfrm>
        </p:spPr>
        <p:txBody>
          <a:bodyPr>
            <a:normAutofit/>
          </a:bodyPr>
          <a:lstStyle/>
          <a:p>
            <a:pPr marL="0" indent="0">
              <a:buNone/>
            </a:pPr>
            <a:r>
              <a:rPr lang="en-US" dirty="0"/>
              <a:t>“I believe the Lord meant just what he </a:t>
            </a:r>
            <a:r>
              <a:rPr lang="en-US" dirty="0" smtClean="0"/>
              <a:t/>
            </a:r>
            <a:br>
              <a:rPr lang="en-US" dirty="0" smtClean="0"/>
            </a:br>
            <a:r>
              <a:rPr lang="en-US" dirty="0" smtClean="0"/>
              <a:t>said</a:t>
            </a:r>
            <a:r>
              <a:rPr lang="en-US" dirty="0"/>
              <a:t>: that we should be perfect, as our </a:t>
            </a:r>
            <a:r>
              <a:rPr lang="en-US" dirty="0" smtClean="0"/>
              <a:t/>
            </a:r>
            <a:br>
              <a:rPr lang="en-US" dirty="0" smtClean="0"/>
            </a:br>
            <a:r>
              <a:rPr lang="en-US" dirty="0" smtClean="0"/>
              <a:t>Father </a:t>
            </a:r>
            <a:r>
              <a:rPr lang="en-US" dirty="0"/>
              <a:t>in heaven is perfect. That will </a:t>
            </a:r>
            <a:r>
              <a:rPr lang="en-US" dirty="0" smtClean="0"/>
              <a:t/>
            </a:r>
            <a:br>
              <a:rPr lang="en-US" dirty="0" smtClean="0"/>
            </a:br>
            <a:r>
              <a:rPr lang="en-US" dirty="0" smtClean="0"/>
              <a:t>not </a:t>
            </a:r>
            <a:r>
              <a:rPr lang="en-US" dirty="0"/>
              <a:t>come all at once, but line upon </a:t>
            </a:r>
            <a:r>
              <a:rPr lang="en-US" dirty="0" smtClean="0"/>
              <a:t>line</a:t>
            </a:r>
            <a:r>
              <a:rPr lang="en-US" dirty="0"/>
              <a:t>, </a:t>
            </a:r>
            <a:r>
              <a:rPr lang="en-US" dirty="0" smtClean="0"/>
              <a:t/>
            </a:r>
            <a:br>
              <a:rPr lang="en-US" dirty="0" smtClean="0"/>
            </a:br>
            <a:r>
              <a:rPr lang="en-US" dirty="0" smtClean="0"/>
              <a:t>and </a:t>
            </a:r>
            <a:r>
              <a:rPr lang="en-US" dirty="0"/>
              <a:t>precept upon precept, </a:t>
            </a:r>
            <a:r>
              <a:rPr lang="en-US" dirty="0" smtClean="0"/>
              <a:t>example </a:t>
            </a:r>
            <a:r>
              <a:rPr lang="en-US" dirty="0"/>
              <a:t>upon example, </a:t>
            </a:r>
            <a:r>
              <a:rPr lang="en-US" dirty="0" smtClean="0"/>
              <a:t/>
            </a:r>
            <a:br>
              <a:rPr lang="en-US" dirty="0" smtClean="0"/>
            </a:br>
            <a:r>
              <a:rPr lang="en-US" dirty="0" smtClean="0"/>
              <a:t>and </a:t>
            </a:r>
            <a:r>
              <a:rPr lang="en-US" dirty="0"/>
              <a:t>even then not as long as we live in this mortal life, for we will have to go even beyond the grave before we reach that perfection and shall be like God</a:t>
            </a:r>
            <a:r>
              <a:rPr lang="en-US" dirty="0" smtClean="0"/>
              <a:t>.”</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32413" y="1347056"/>
            <a:ext cx="2044444" cy="2539682"/>
          </a:xfrm>
        </p:spPr>
      </p:pic>
      <p:sp>
        <p:nvSpPr>
          <p:cNvPr id="6" name="TextBox 5"/>
          <p:cNvSpPr txBox="1"/>
          <p:nvPr/>
        </p:nvSpPr>
        <p:spPr>
          <a:xfrm>
            <a:off x="5698998" y="6028122"/>
            <a:ext cx="2816352" cy="400110"/>
          </a:xfrm>
          <a:prstGeom prst="rect">
            <a:avLst/>
          </a:prstGeom>
          <a:noFill/>
        </p:spPr>
        <p:txBody>
          <a:bodyPr wrap="square" rtlCol="0">
            <a:spAutoFit/>
          </a:bodyPr>
          <a:lstStyle/>
          <a:p>
            <a:pPr algn="ctr"/>
            <a:r>
              <a:rPr lang="en-US" sz="2000" dirty="0">
                <a:solidFill>
                  <a:srgbClr val="666633"/>
                </a:solidFill>
                <a:latin typeface="Times New Roman" panose="02020603050405020304" pitchFamily="18" charset="0"/>
                <a:cs typeface="Times New Roman" panose="02020603050405020304" pitchFamily="18" charset="0"/>
              </a:rPr>
              <a:t>-</a:t>
            </a:r>
            <a:r>
              <a:rPr lang="en-US" sz="2000" i="1" dirty="0">
                <a:solidFill>
                  <a:srgbClr val="666633"/>
                </a:solidFill>
                <a:latin typeface="Times New Roman" panose="02020603050405020304" pitchFamily="18" charset="0"/>
                <a:cs typeface="Times New Roman" panose="02020603050405020304" pitchFamily="18" charset="0"/>
              </a:rPr>
              <a:t>Joseph Fielding </a:t>
            </a:r>
            <a:r>
              <a:rPr lang="en-US" sz="2000" i="1" dirty="0" smtClean="0">
                <a:solidFill>
                  <a:srgbClr val="666633"/>
                </a:solidFill>
                <a:latin typeface="Times New Roman" panose="02020603050405020304" pitchFamily="18" charset="0"/>
                <a:cs typeface="Times New Roman" panose="02020603050405020304" pitchFamily="18" charset="0"/>
              </a:rPr>
              <a:t>Smith</a:t>
            </a:r>
            <a:endParaRPr lang="en-US" sz="2000" i="1" dirty="0">
              <a:solidFill>
                <a:srgbClr val="6666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405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Perfection</a:t>
            </a:r>
            <a:endParaRPr lang="en-US" dirty="0"/>
          </a:p>
        </p:txBody>
      </p:sp>
      <p:sp>
        <p:nvSpPr>
          <p:cNvPr id="3" name="Content Placeholder 2"/>
          <p:cNvSpPr>
            <a:spLocks noGrp="1"/>
          </p:cNvSpPr>
          <p:nvPr>
            <p:ph sz="half" idx="1"/>
          </p:nvPr>
        </p:nvSpPr>
        <p:spPr>
          <a:xfrm>
            <a:off x="338328" y="2203704"/>
            <a:ext cx="8805672" cy="4224528"/>
          </a:xfrm>
        </p:spPr>
        <p:txBody>
          <a:bodyPr>
            <a:normAutofit/>
          </a:bodyPr>
          <a:lstStyle/>
          <a:p>
            <a:pPr marL="0" indent="0">
              <a:buNone/>
            </a:pPr>
            <a:r>
              <a:rPr lang="en-US" dirty="0"/>
              <a:t>“But here we lay the foundation. Here </a:t>
            </a:r>
            <a:r>
              <a:rPr lang="en-US" dirty="0" smtClean="0"/>
              <a:t/>
            </a:r>
            <a:br>
              <a:rPr lang="en-US" dirty="0" smtClean="0"/>
            </a:br>
            <a:r>
              <a:rPr lang="en-US" dirty="0" smtClean="0"/>
              <a:t>is </a:t>
            </a:r>
            <a:r>
              <a:rPr lang="en-US" dirty="0"/>
              <a:t>where we are taught these simple </a:t>
            </a:r>
            <a:r>
              <a:rPr lang="en-US" dirty="0" smtClean="0"/>
              <a:t/>
            </a:r>
            <a:br>
              <a:rPr lang="en-US" dirty="0" smtClean="0"/>
            </a:br>
            <a:r>
              <a:rPr lang="en-US" dirty="0" smtClean="0"/>
              <a:t>truths </a:t>
            </a:r>
            <a:r>
              <a:rPr lang="en-US" dirty="0"/>
              <a:t>of the gospel of Jesus Christ, </a:t>
            </a:r>
            <a:r>
              <a:rPr lang="en-US" dirty="0" smtClean="0"/>
              <a:t/>
            </a:r>
            <a:br>
              <a:rPr lang="en-US" dirty="0" smtClean="0"/>
            </a:br>
            <a:r>
              <a:rPr lang="en-US" dirty="0" smtClean="0"/>
              <a:t>in </a:t>
            </a:r>
            <a:r>
              <a:rPr lang="en-US" dirty="0"/>
              <a:t>this probationary state, to prepare us </a:t>
            </a:r>
            <a:r>
              <a:rPr lang="en-US" dirty="0" smtClean="0"/>
              <a:t/>
            </a:r>
            <a:br>
              <a:rPr lang="en-US" dirty="0" smtClean="0"/>
            </a:br>
            <a:r>
              <a:rPr lang="en-US" dirty="0" smtClean="0"/>
              <a:t>for </a:t>
            </a:r>
            <a:r>
              <a:rPr lang="en-US" dirty="0"/>
              <a:t>that perfection. It is our duty to be better today than we were yesterday, and better tomorrow than we are today. … If we are keeping the commandments of the Lord, we are on that road to perfection</a:t>
            </a:r>
            <a:r>
              <a:rPr lang="en-US" dirty="0" smtClean="0"/>
              <a:t>”</a:t>
            </a:r>
          </a:p>
        </p:txBody>
      </p:sp>
      <p:sp>
        <p:nvSpPr>
          <p:cNvPr id="4" name="TextBox 3"/>
          <p:cNvSpPr txBox="1"/>
          <p:nvPr/>
        </p:nvSpPr>
        <p:spPr>
          <a:xfrm>
            <a:off x="5698998" y="6028122"/>
            <a:ext cx="2816352" cy="400110"/>
          </a:xfrm>
          <a:prstGeom prst="rect">
            <a:avLst/>
          </a:prstGeom>
          <a:noFill/>
        </p:spPr>
        <p:txBody>
          <a:bodyPr wrap="square" rtlCol="0">
            <a:spAutoFit/>
          </a:bodyPr>
          <a:lstStyle/>
          <a:p>
            <a:pPr algn="ctr"/>
            <a:r>
              <a:rPr lang="en-US" sz="2000" dirty="0">
                <a:solidFill>
                  <a:srgbClr val="666633"/>
                </a:solidFill>
                <a:latin typeface="Times New Roman" panose="02020603050405020304" pitchFamily="18" charset="0"/>
                <a:cs typeface="Times New Roman" panose="02020603050405020304" pitchFamily="18" charset="0"/>
              </a:rPr>
              <a:t>-</a:t>
            </a:r>
            <a:r>
              <a:rPr lang="en-US" sz="2000" i="1" dirty="0">
                <a:solidFill>
                  <a:srgbClr val="666633"/>
                </a:solidFill>
                <a:latin typeface="Times New Roman" panose="02020603050405020304" pitchFamily="18" charset="0"/>
                <a:cs typeface="Times New Roman" panose="02020603050405020304" pitchFamily="18" charset="0"/>
              </a:rPr>
              <a:t>Joseph Fielding </a:t>
            </a:r>
            <a:r>
              <a:rPr lang="en-US" sz="2000" i="1" dirty="0" smtClean="0">
                <a:solidFill>
                  <a:srgbClr val="666633"/>
                </a:solidFill>
                <a:latin typeface="Times New Roman" panose="02020603050405020304" pitchFamily="18" charset="0"/>
                <a:cs typeface="Times New Roman" panose="02020603050405020304" pitchFamily="18" charset="0"/>
              </a:rPr>
              <a:t>Smith</a:t>
            </a:r>
            <a:endParaRPr lang="en-US" sz="2000" i="1" dirty="0">
              <a:solidFill>
                <a:srgbClr val="666633"/>
              </a:solidFill>
              <a:latin typeface="Times New Roman" panose="02020603050405020304" pitchFamily="18" charset="0"/>
              <a:cs typeface="Times New Roman" panose="02020603050405020304" pitchFamily="18" charset="0"/>
            </a:endParaRPr>
          </a:p>
        </p:txBody>
      </p:sp>
      <p:pic>
        <p:nvPicPr>
          <p:cNvPr id="7"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32413" y="1347056"/>
            <a:ext cx="2044444" cy="2539682"/>
          </a:xfrm>
        </p:spPr>
      </p:pic>
    </p:spTree>
    <p:extLst>
      <p:ext uri="{BB962C8B-B14F-4D97-AF65-F5344CB8AC3E}">
        <p14:creationId xmlns:p14="http://schemas.microsoft.com/office/powerpoint/2010/main" val="550614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912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9854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074069"/>
            <a:ext cx="3048000" cy="1066800"/>
          </a:xfrm>
          <a:prstGeom prst="rect">
            <a:avLst/>
          </a:prstGeom>
        </p:spPr>
      </p:pic>
      <p:sp>
        <p:nvSpPr>
          <p:cNvPr id="3" name="TextBox 2"/>
          <p:cNvSpPr txBox="1"/>
          <p:nvPr/>
        </p:nvSpPr>
        <p:spPr>
          <a:xfrm>
            <a:off x="1721644" y="3382685"/>
            <a:ext cx="5700712" cy="923330"/>
          </a:xfrm>
          <a:prstGeom prst="rect">
            <a:avLst/>
          </a:prstGeom>
          <a:noFill/>
        </p:spPr>
        <p:txBody>
          <a:bodyPr wrap="square" rtlCol="0">
            <a:spAutoFit/>
          </a:bodyPr>
          <a:lstStyle/>
          <a:p>
            <a:pPr algn="ctr"/>
            <a:r>
              <a:rPr lang="en-US" dirty="0"/>
              <a:t>This work is licensed under a </a:t>
            </a:r>
            <a:r>
              <a:rPr lang="en-US" dirty="0">
                <a:hlinkClick r:id="rId4"/>
              </a:rPr>
              <a:t>Creative Commons Attribution-</a:t>
            </a:r>
            <a:r>
              <a:rPr lang="en-US" dirty="0" err="1">
                <a:hlinkClick r:id="rId4"/>
              </a:rPr>
              <a:t>NonCommercial</a:t>
            </a:r>
            <a:r>
              <a:rPr lang="en-US" dirty="0">
                <a:hlinkClick r:id="rId4"/>
              </a:rPr>
              <a:t>-</a:t>
            </a:r>
            <a:r>
              <a:rPr lang="en-US" dirty="0" err="1">
                <a:hlinkClick r:id="rId4"/>
              </a:rPr>
              <a:t>ShareAlike</a:t>
            </a:r>
            <a:r>
              <a:rPr lang="en-US" dirty="0">
                <a:hlinkClick r:id="rId4"/>
              </a:rPr>
              <a:t> 4.0 International License</a:t>
            </a:r>
            <a:r>
              <a:rPr lang="en-US" dirty="0"/>
              <a:t>.</a:t>
            </a:r>
          </a:p>
        </p:txBody>
      </p:sp>
      <p:sp>
        <p:nvSpPr>
          <p:cNvPr id="4" name="TextBox 3"/>
          <p:cNvSpPr txBox="1"/>
          <p:nvPr/>
        </p:nvSpPr>
        <p:spPr>
          <a:xfrm>
            <a:off x="3236119" y="1629608"/>
            <a:ext cx="2671762" cy="369332"/>
          </a:xfrm>
          <a:prstGeom prst="rect">
            <a:avLst/>
          </a:prstGeom>
          <a:noFill/>
        </p:spPr>
        <p:txBody>
          <a:bodyPr wrap="square" rtlCol="0">
            <a:spAutoFit/>
          </a:bodyPr>
          <a:lstStyle/>
          <a:p>
            <a:pPr algn="ctr"/>
            <a:r>
              <a:rPr lang="en-US" b="1" dirty="0"/>
              <a:t>Authored by Dan Oakey</a:t>
            </a:r>
          </a:p>
        </p:txBody>
      </p:sp>
      <p:sp>
        <p:nvSpPr>
          <p:cNvPr id="5" name="TextBox 4"/>
          <p:cNvSpPr txBox="1"/>
          <p:nvPr/>
        </p:nvSpPr>
        <p:spPr>
          <a:xfrm>
            <a:off x="2686051" y="4547833"/>
            <a:ext cx="4043363" cy="646331"/>
          </a:xfrm>
          <a:prstGeom prst="rect">
            <a:avLst/>
          </a:prstGeom>
          <a:noFill/>
        </p:spPr>
        <p:txBody>
          <a:bodyPr wrap="square" rtlCol="0">
            <a:spAutoFit/>
          </a:bodyPr>
          <a:lstStyle/>
          <a:p>
            <a:pPr algn="ctr"/>
            <a:r>
              <a:rPr lang="en-US" dirty="0"/>
              <a:t>Royalty free Images were used from the </a:t>
            </a:r>
            <a:r>
              <a:rPr lang="en-US" dirty="0">
                <a:hlinkClick r:id="rId5"/>
              </a:rPr>
              <a:t>LDS media library</a:t>
            </a:r>
            <a:endParaRPr lang="en-US" dirty="0"/>
          </a:p>
        </p:txBody>
      </p:sp>
    </p:spTree>
    <p:extLst>
      <p:ext uri="{BB962C8B-B14F-4D97-AF65-F5344CB8AC3E}">
        <p14:creationId xmlns:p14="http://schemas.microsoft.com/office/powerpoint/2010/main" val="1445800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54780"/>
            <a:ext cx="9144000" cy="2903220"/>
          </a:xfrm>
          <a:prstGeom prst="rect">
            <a:avLst/>
          </a:prstGeom>
        </p:spPr>
      </p:pic>
      <p:sp>
        <p:nvSpPr>
          <p:cNvPr id="2" name="Title 1"/>
          <p:cNvSpPr>
            <a:spLocks noGrp="1"/>
          </p:cNvSpPr>
          <p:nvPr>
            <p:ph type="title"/>
          </p:nvPr>
        </p:nvSpPr>
        <p:spPr>
          <a:xfrm>
            <a:off x="464058" y="259159"/>
            <a:ext cx="7886700" cy="1325563"/>
          </a:xfrm>
        </p:spPr>
        <p:txBody>
          <a:bodyPr/>
          <a:lstStyle/>
          <a:p>
            <a:r>
              <a:rPr lang="en-US" dirty="0" smtClean="0"/>
              <a:t>Matthew 5:3</a:t>
            </a:r>
            <a:endParaRPr lang="en-US" dirty="0"/>
          </a:p>
        </p:txBody>
      </p:sp>
      <p:sp>
        <p:nvSpPr>
          <p:cNvPr id="3" name="Content Placeholder 2"/>
          <p:cNvSpPr>
            <a:spLocks noGrp="1"/>
          </p:cNvSpPr>
          <p:nvPr>
            <p:ph sz="half" idx="1"/>
          </p:nvPr>
        </p:nvSpPr>
        <p:spPr>
          <a:xfrm>
            <a:off x="758273" y="1957972"/>
            <a:ext cx="7627454" cy="1996808"/>
          </a:xfrm>
        </p:spPr>
        <p:txBody>
          <a:bodyPr/>
          <a:lstStyle/>
          <a:p>
            <a:pPr marL="0" indent="0">
              <a:buNone/>
            </a:pPr>
            <a:r>
              <a:rPr lang="en-US" dirty="0" smtClean="0">
                <a:solidFill>
                  <a:srgbClr val="7B1F1F"/>
                </a:solidFill>
              </a:rPr>
              <a:t>“Blessed </a:t>
            </a:r>
            <a:r>
              <a:rPr lang="en-US" dirty="0">
                <a:solidFill>
                  <a:srgbClr val="7B1F1F"/>
                </a:solidFill>
              </a:rPr>
              <a:t>are the </a:t>
            </a:r>
            <a:r>
              <a:rPr lang="en-US" b="1" dirty="0">
                <a:solidFill>
                  <a:srgbClr val="7B1F1F"/>
                </a:solidFill>
              </a:rPr>
              <a:t>poor in spirit</a:t>
            </a:r>
            <a:r>
              <a:rPr lang="en-US" dirty="0">
                <a:solidFill>
                  <a:srgbClr val="7B1F1F"/>
                </a:solidFill>
              </a:rPr>
              <a:t>: for theirs is the kingdom of heaven</a:t>
            </a:r>
            <a:r>
              <a:rPr lang="en-US" dirty="0" smtClean="0">
                <a:solidFill>
                  <a:srgbClr val="7B1F1F"/>
                </a:solidFill>
              </a:rPr>
              <a:t>.”</a:t>
            </a:r>
          </a:p>
          <a:p>
            <a:pPr marL="0" indent="0">
              <a:buNone/>
            </a:pPr>
            <a:r>
              <a:rPr lang="en-US" dirty="0" smtClean="0"/>
              <a:t>-‘Poor in spirit’ means to be humble.</a:t>
            </a:r>
            <a:endParaRPr lang="en-US" dirty="0"/>
          </a:p>
        </p:txBody>
      </p:sp>
      <p:pic>
        <p:nvPicPr>
          <p:cNvPr id="6" name="Picture 5"/>
          <p:cNvPicPr>
            <a:picLocks noChangeAspect="1"/>
          </p:cNvPicPr>
          <p:nvPr/>
        </p:nvPicPr>
        <p:blipFill>
          <a:blip r:embed="rId3"/>
          <a:stretch>
            <a:fillRect/>
          </a:stretch>
        </p:blipFill>
        <p:spPr>
          <a:xfrm>
            <a:off x="6756968" y="331669"/>
            <a:ext cx="2072707" cy="1180545"/>
          </a:xfrm>
          <a:prstGeom prst="rect">
            <a:avLst/>
          </a:prstGeom>
        </p:spPr>
      </p:pic>
    </p:spTree>
    <p:extLst>
      <p:ext uri="{BB962C8B-B14F-4D97-AF65-F5344CB8AC3E}">
        <p14:creationId xmlns:p14="http://schemas.microsoft.com/office/powerpoint/2010/main" val="3878738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04872" cy="6858000"/>
          </a:xfrm>
          <a:prstGeom prst="rect">
            <a:avLst/>
          </a:prstGeom>
        </p:spPr>
      </p:pic>
      <p:sp>
        <p:nvSpPr>
          <p:cNvPr id="3" name="Content Placeholder 2"/>
          <p:cNvSpPr>
            <a:spLocks noGrp="1"/>
          </p:cNvSpPr>
          <p:nvPr>
            <p:ph sz="half" idx="1"/>
          </p:nvPr>
        </p:nvSpPr>
        <p:spPr>
          <a:xfrm>
            <a:off x="0" y="0"/>
            <a:ext cx="2404872" cy="6698512"/>
          </a:xfrm>
        </p:spPr>
        <p:txBody>
          <a:bodyPr anchor="ctr">
            <a:normAutofit/>
          </a:bodyPr>
          <a:lstStyle/>
          <a:p>
            <a:pPr marL="0" indent="0" algn="ctr">
              <a:buNone/>
            </a:pPr>
            <a:r>
              <a:rPr lang="en-US" sz="4000" b="1" dirty="0" smtClean="0">
                <a:solidFill>
                  <a:schemeClr val="accent4">
                    <a:lumMod val="60000"/>
                    <a:lumOff val="40000"/>
                  </a:schemeClr>
                </a:solidFill>
                <a:latin typeface="+mn-lt"/>
                <a:cs typeface="Adobe Arabic" panose="02040503050201020203" pitchFamily="18" charset="-78"/>
              </a:rPr>
              <a:t>Why</a:t>
            </a:r>
            <a:r>
              <a:rPr lang="en-US" sz="4000" b="1" dirty="0" smtClean="0">
                <a:solidFill>
                  <a:schemeClr val="bg1"/>
                </a:solidFill>
                <a:latin typeface="+mn-lt"/>
                <a:cs typeface="Adobe Arabic" panose="02040503050201020203" pitchFamily="18" charset="-78"/>
              </a:rPr>
              <a:t> is it </a:t>
            </a:r>
            <a:r>
              <a:rPr lang="en-US" sz="4000" b="1" dirty="0" smtClean="0">
                <a:solidFill>
                  <a:schemeClr val="accent5">
                    <a:lumMod val="60000"/>
                    <a:lumOff val="40000"/>
                  </a:schemeClr>
                </a:solidFill>
                <a:latin typeface="+mn-lt"/>
                <a:cs typeface="Adobe Arabic" panose="02040503050201020203" pitchFamily="18" charset="-78"/>
              </a:rPr>
              <a:t>important</a:t>
            </a:r>
            <a:r>
              <a:rPr lang="en-US" sz="4000" b="1" dirty="0" smtClean="0">
                <a:solidFill>
                  <a:schemeClr val="bg1"/>
                </a:solidFill>
                <a:latin typeface="+mn-lt"/>
                <a:cs typeface="Adobe Arabic" panose="02040503050201020203" pitchFamily="18" charset="-78"/>
              </a:rPr>
              <a:t> that we be </a:t>
            </a:r>
            <a:r>
              <a:rPr lang="en-US" sz="4400" b="1" dirty="0" smtClean="0">
                <a:solidFill>
                  <a:schemeClr val="accent6">
                    <a:lumMod val="60000"/>
                    <a:lumOff val="40000"/>
                  </a:schemeClr>
                </a:solidFill>
                <a:latin typeface="Comic Sans MS" panose="030F0702030302020204" pitchFamily="66" charset="0"/>
                <a:cs typeface="Adobe Arabic" panose="02040503050201020203" pitchFamily="18" charset="-78"/>
              </a:rPr>
              <a:t>humble</a:t>
            </a:r>
            <a:r>
              <a:rPr lang="en-US" sz="4000" b="1" dirty="0" smtClean="0">
                <a:solidFill>
                  <a:schemeClr val="bg1"/>
                </a:solidFill>
                <a:latin typeface="+mn-lt"/>
                <a:cs typeface="Adobe Arabic" panose="02040503050201020203" pitchFamily="18" charset="-78"/>
              </a:rPr>
              <a:t>?</a:t>
            </a:r>
          </a:p>
          <a:p>
            <a:pPr marL="0" indent="0" algn="ctr">
              <a:buNone/>
            </a:pPr>
            <a:r>
              <a:rPr lang="en-US" sz="4000" b="1" dirty="0" smtClean="0">
                <a:solidFill>
                  <a:schemeClr val="accent4">
                    <a:lumMod val="60000"/>
                    <a:lumOff val="40000"/>
                  </a:schemeClr>
                </a:solidFill>
                <a:latin typeface="+mn-lt"/>
                <a:cs typeface="Adobe Arabic" panose="02040503050201020203" pitchFamily="18" charset="-78"/>
              </a:rPr>
              <a:t>How</a:t>
            </a:r>
            <a:r>
              <a:rPr lang="en-US" sz="4000" b="1" dirty="0" smtClean="0">
                <a:solidFill>
                  <a:schemeClr val="bg1"/>
                </a:solidFill>
                <a:latin typeface="+mn-lt"/>
                <a:cs typeface="Adobe Arabic" panose="02040503050201020203" pitchFamily="18" charset="-78"/>
              </a:rPr>
              <a:t> can we be </a:t>
            </a:r>
            <a:r>
              <a:rPr lang="en-US" sz="4000" b="1" dirty="0" smtClean="0">
                <a:solidFill>
                  <a:schemeClr val="accent5">
                    <a:lumMod val="60000"/>
                    <a:lumOff val="40000"/>
                  </a:schemeClr>
                </a:solidFill>
                <a:latin typeface="+mn-lt"/>
                <a:cs typeface="Adobe Arabic" panose="02040503050201020203" pitchFamily="18" charset="-78"/>
              </a:rPr>
              <a:t>more</a:t>
            </a:r>
            <a:r>
              <a:rPr lang="en-US" sz="4000" b="1" dirty="0" smtClean="0">
                <a:solidFill>
                  <a:schemeClr val="bg1"/>
                </a:solidFill>
                <a:latin typeface="+mn-lt"/>
                <a:cs typeface="Adobe Arabic" panose="02040503050201020203" pitchFamily="18" charset="-78"/>
              </a:rPr>
              <a:t> </a:t>
            </a:r>
            <a:r>
              <a:rPr lang="en-US" sz="4400" b="1" dirty="0" smtClean="0">
                <a:solidFill>
                  <a:schemeClr val="accent6">
                    <a:lumMod val="60000"/>
                    <a:lumOff val="40000"/>
                  </a:schemeClr>
                </a:solidFill>
                <a:latin typeface="Comic Sans MS" panose="030F0702030302020204" pitchFamily="66" charset="0"/>
                <a:cs typeface="Adobe Arabic" panose="02040503050201020203" pitchFamily="18" charset="-78"/>
              </a:rPr>
              <a:t>humble</a:t>
            </a:r>
            <a:r>
              <a:rPr lang="en-US" sz="4000" b="1" dirty="0" smtClean="0">
                <a:solidFill>
                  <a:schemeClr val="bg1"/>
                </a:solidFill>
                <a:latin typeface="+mn-lt"/>
                <a:cs typeface="Adobe Arabic" panose="02040503050201020203" pitchFamily="18" charset="-78"/>
              </a:rPr>
              <a:t>?</a:t>
            </a:r>
          </a:p>
        </p:txBody>
      </p:sp>
    </p:spTree>
    <p:extLst>
      <p:ext uri="{BB962C8B-B14F-4D97-AF65-F5344CB8AC3E}">
        <p14:creationId xmlns:p14="http://schemas.microsoft.com/office/powerpoint/2010/main" val="4256711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10" y="259159"/>
            <a:ext cx="7886700" cy="1325563"/>
          </a:xfrm>
        </p:spPr>
        <p:txBody>
          <a:bodyPr/>
          <a:lstStyle/>
          <a:p>
            <a:r>
              <a:rPr lang="en-US" dirty="0" smtClean="0"/>
              <a:t>Matthew 5:4</a:t>
            </a:r>
            <a:endParaRPr lang="en-US" dirty="0"/>
          </a:p>
        </p:txBody>
      </p:sp>
      <p:sp>
        <p:nvSpPr>
          <p:cNvPr id="3" name="Content Placeholder 2"/>
          <p:cNvSpPr>
            <a:spLocks noGrp="1"/>
          </p:cNvSpPr>
          <p:nvPr>
            <p:ph sz="half" idx="1"/>
          </p:nvPr>
        </p:nvSpPr>
        <p:spPr>
          <a:xfrm>
            <a:off x="1086700" y="1915485"/>
            <a:ext cx="6963451" cy="1515979"/>
          </a:xfrm>
        </p:spPr>
        <p:txBody>
          <a:bodyPr/>
          <a:lstStyle/>
          <a:p>
            <a:pPr marL="0" indent="0">
              <a:buNone/>
            </a:pPr>
            <a:r>
              <a:rPr lang="en-US" dirty="0" smtClean="0">
                <a:solidFill>
                  <a:srgbClr val="7B1F1F"/>
                </a:solidFill>
              </a:rPr>
              <a:t>“Blessed </a:t>
            </a:r>
            <a:r>
              <a:rPr lang="en-US" dirty="0">
                <a:solidFill>
                  <a:srgbClr val="7B1F1F"/>
                </a:solidFill>
              </a:rPr>
              <a:t>are they that </a:t>
            </a:r>
            <a:r>
              <a:rPr lang="en-US" b="1" dirty="0">
                <a:solidFill>
                  <a:srgbClr val="7B1F1F"/>
                </a:solidFill>
              </a:rPr>
              <a:t>mourn</a:t>
            </a:r>
            <a:r>
              <a:rPr lang="en-US" dirty="0">
                <a:solidFill>
                  <a:srgbClr val="7B1F1F"/>
                </a:solidFill>
              </a:rPr>
              <a:t>: for they shall be comforted</a:t>
            </a:r>
            <a:r>
              <a:rPr lang="en-US" dirty="0" smtClean="0">
                <a:solidFill>
                  <a:srgbClr val="7B1F1F"/>
                </a:solidFill>
              </a:rPr>
              <a:t>.”</a:t>
            </a:r>
            <a:endParaRPr lang="en-US" dirty="0">
              <a:solidFill>
                <a:srgbClr val="7B1F1F"/>
              </a:solidFill>
            </a:endParaRPr>
          </a:p>
        </p:txBody>
      </p:sp>
      <p:pic>
        <p:nvPicPr>
          <p:cNvPr id="6" name="Picture 5"/>
          <p:cNvPicPr>
            <a:picLocks noChangeAspect="1"/>
          </p:cNvPicPr>
          <p:nvPr/>
        </p:nvPicPr>
        <p:blipFill>
          <a:blip r:embed="rId2"/>
          <a:stretch>
            <a:fillRect/>
          </a:stretch>
        </p:blipFill>
        <p:spPr>
          <a:xfrm>
            <a:off x="6756968" y="331669"/>
            <a:ext cx="2072707" cy="118054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3475"/>
            <a:ext cx="9136852" cy="4184525"/>
          </a:xfrm>
          <a:prstGeom prst="rect">
            <a:avLst/>
          </a:prstGeom>
        </p:spPr>
      </p:pic>
    </p:spTree>
    <p:extLst>
      <p:ext uri="{BB962C8B-B14F-4D97-AF65-F5344CB8AC3E}">
        <p14:creationId xmlns:p14="http://schemas.microsoft.com/office/powerpoint/2010/main" val="3939665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128" y="0"/>
            <a:ext cx="2404872" cy="6858000"/>
          </a:xfrm>
          <a:prstGeom prst="rect">
            <a:avLst/>
          </a:prstGeom>
        </p:spPr>
      </p:pic>
      <p:sp>
        <p:nvSpPr>
          <p:cNvPr id="3" name="Content Placeholder 2"/>
          <p:cNvSpPr>
            <a:spLocks noGrp="1"/>
          </p:cNvSpPr>
          <p:nvPr>
            <p:ph sz="half" idx="1"/>
          </p:nvPr>
        </p:nvSpPr>
        <p:spPr>
          <a:xfrm>
            <a:off x="6739128" y="0"/>
            <a:ext cx="2404872" cy="6698512"/>
          </a:xfrm>
        </p:spPr>
        <p:txBody>
          <a:bodyPr anchor="ctr">
            <a:normAutofit/>
          </a:bodyPr>
          <a:lstStyle/>
          <a:p>
            <a:pPr marL="0" indent="0" algn="ctr">
              <a:buNone/>
            </a:pPr>
            <a:r>
              <a:rPr lang="en-US" sz="3600" b="1" dirty="0">
                <a:solidFill>
                  <a:schemeClr val="bg1"/>
                </a:solidFill>
                <a:latin typeface="+mn-lt"/>
              </a:rPr>
              <a:t>What are some ways the </a:t>
            </a:r>
            <a:r>
              <a:rPr lang="en-US" sz="3600" b="1" dirty="0">
                <a:solidFill>
                  <a:schemeClr val="accent4">
                    <a:lumMod val="40000"/>
                    <a:lumOff val="60000"/>
                  </a:schemeClr>
                </a:solidFill>
                <a:latin typeface="+mn-lt"/>
              </a:rPr>
              <a:t>Lord</a:t>
            </a:r>
            <a:r>
              <a:rPr lang="en-US" sz="3600" b="1" dirty="0">
                <a:solidFill>
                  <a:schemeClr val="bg1"/>
                </a:solidFill>
                <a:latin typeface="+mn-lt"/>
              </a:rPr>
              <a:t> provides for us to be </a:t>
            </a:r>
            <a:r>
              <a:rPr lang="en-US" sz="3600" b="1" dirty="0">
                <a:solidFill>
                  <a:schemeClr val="accent6">
                    <a:lumMod val="60000"/>
                    <a:lumOff val="40000"/>
                  </a:schemeClr>
                </a:solidFill>
                <a:latin typeface="+mn-lt"/>
              </a:rPr>
              <a:t>comforted</a:t>
            </a:r>
            <a:r>
              <a:rPr lang="en-US" sz="3600" b="1" dirty="0">
                <a:solidFill>
                  <a:schemeClr val="bg1"/>
                </a:solidFill>
                <a:latin typeface="+mn-lt"/>
              </a:rPr>
              <a:t>?</a:t>
            </a:r>
            <a:endParaRPr lang="en-US" sz="3600" b="1" dirty="0" smtClean="0">
              <a:solidFill>
                <a:schemeClr val="bg1"/>
              </a:solidFill>
              <a:latin typeface="+mn-lt"/>
              <a:cs typeface="Adobe Arabic" panose="02040503050201020203" pitchFamily="18" charset="-78"/>
            </a:endParaRPr>
          </a:p>
        </p:txBody>
      </p:sp>
    </p:spTree>
    <p:extLst>
      <p:ext uri="{BB962C8B-B14F-4D97-AF65-F5344CB8AC3E}">
        <p14:creationId xmlns:p14="http://schemas.microsoft.com/office/powerpoint/2010/main" val="16974404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3028</TotalTime>
  <Words>1463</Words>
  <Application>Microsoft Office PowerPoint</Application>
  <PresentationFormat>On-screen Show (4:3)</PresentationFormat>
  <Paragraphs>170</Paragraphs>
  <Slides>58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Adobe Arabic</vt:lpstr>
      <vt:lpstr>Arial</vt:lpstr>
      <vt:lpstr>Calibri</vt:lpstr>
      <vt:lpstr>Calibri Light</vt:lpstr>
      <vt:lpstr>Comic Sans MS</vt:lpstr>
      <vt:lpstr>Times New Roman</vt:lpstr>
      <vt:lpstr>Office Theme</vt:lpstr>
      <vt:lpstr>Gospel Doctrine </vt:lpstr>
      <vt:lpstr>Purpose</vt:lpstr>
      <vt:lpstr>Summary</vt:lpstr>
      <vt:lpstr>Invitations</vt:lpstr>
      <vt:lpstr>The Beatitudes</vt:lpstr>
      <vt:lpstr>Matthew 5:3</vt:lpstr>
      <vt:lpstr>PowerPoint Presentation</vt:lpstr>
      <vt:lpstr>Matthew 5:4</vt:lpstr>
      <vt:lpstr>PowerPoint Presentation</vt:lpstr>
      <vt:lpstr>Matthew 5:5</vt:lpstr>
      <vt:lpstr>PowerPoint Presentation</vt:lpstr>
      <vt:lpstr>Matthew 5:6</vt:lpstr>
      <vt:lpstr>PowerPoint Presentation</vt:lpstr>
      <vt:lpstr>Matthew 5:7</vt:lpstr>
      <vt:lpstr>PowerPoint Presentation</vt:lpstr>
      <vt:lpstr>Matthew 5:8</vt:lpstr>
      <vt:lpstr>PowerPoint Presentation</vt:lpstr>
      <vt:lpstr>Matthew 5:9</vt:lpstr>
      <vt:lpstr>PowerPoint Presentation</vt:lpstr>
      <vt:lpstr>Matthew 5:10-12</vt:lpstr>
      <vt:lpstr>PowerPoint Presentation</vt:lpstr>
      <vt:lpstr>Matthew 5:13</vt:lpstr>
      <vt:lpstr>PowerPoint Presentation</vt:lpstr>
      <vt:lpstr>D&amp;C 103:9-10</vt:lpstr>
      <vt:lpstr>PowerPoint Presentation</vt:lpstr>
      <vt:lpstr>Matthew 5:14-16</vt:lpstr>
      <vt:lpstr>PowerPoint Presentation</vt:lpstr>
      <vt:lpstr>The Law</vt:lpstr>
      <vt:lpstr>Broken Hearts</vt:lpstr>
      <vt:lpstr>Appearances</vt:lpstr>
      <vt:lpstr>The Higher Law</vt:lpstr>
      <vt:lpstr>Matthew 5:21-22</vt:lpstr>
      <vt:lpstr>PowerPoint Presentation</vt:lpstr>
      <vt:lpstr>The Higher Law</vt:lpstr>
      <vt:lpstr>Matthew 5:23</vt:lpstr>
      <vt:lpstr>PowerPoint Presentation</vt:lpstr>
      <vt:lpstr>Matthew 5:27</vt:lpstr>
      <vt:lpstr>PowerPoint Presentation</vt:lpstr>
      <vt:lpstr>PowerPoint Presentation</vt:lpstr>
      <vt:lpstr>The Higher Law</vt:lpstr>
      <vt:lpstr>Matthew 5:29-30</vt:lpstr>
      <vt:lpstr>PowerPoint Presentation</vt:lpstr>
      <vt:lpstr>Matt. 5:33-34, 37</vt:lpstr>
      <vt:lpstr>Oaths</vt:lpstr>
      <vt:lpstr>The Higher Law</vt:lpstr>
      <vt:lpstr>Matthew 5:38-39</vt:lpstr>
      <vt:lpstr>PowerPoint Presentation</vt:lpstr>
      <vt:lpstr>The Higher Law</vt:lpstr>
      <vt:lpstr>Matt. 5:43-44</vt:lpstr>
      <vt:lpstr>PowerPoint Presentation</vt:lpstr>
      <vt:lpstr>PowerPoint Presentation</vt:lpstr>
      <vt:lpstr>The Higher Law</vt:lpstr>
      <vt:lpstr>Matthew 5:48</vt:lpstr>
      <vt:lpstr>Perfection</vt:lpstr>
      <vt:lpstr>Perfection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Oakey</dc:creator>
  <cp:lastModifiedBy>Daniel Oakey</cp:lastModifiedBy>
  <cp:revision>239</cp:revision>
  <dcterms:created xsi:type="dcterms:W3CDTF">2015-01-22T11:16:33Z</dcterms:created>
  <dcterms:modified xsi:type="dcterms:W3CDTF">2015-02-04T20:25:13Z</dcterms:modified>
</cp:coreProperties>
</file>