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304" r:id="rId5"/>
    <p:sldId id="305" r:id="rId6"/>
    <p:sldId id="306" r:id="rId7"/>
    <p:sldId id="317" r:id="rId8"/>
    <p:sldId id="307" r:id="rId9"/>
    <p:sldId id="310" r:id="rId10"/>
    <p:sldId id="311" r:id="rId11"/>
    <p:sldId id="314" r:id="rId12"/>
    <p:sldId id="319" r:id="rId13"/>
    <p:sldId id="313" r:id="rId14"/>
    <p:sldId id="316" r:id="rId15"/>
    <p:sldId id="312" r:id="rId16"/>
    <p:sldId id="315" r:id="rId17"/>
    <p:sldId id="320" r:id="rId18"/>
    <p:sldId id="323" r:id="rId19"/>
    <p:sldId id="321" r:id="rId20"/>
    <p:sldId id="322" r:id="rId21"/>
    <p:sldId id="324" r:id="rId22"/>
    <p:sldId id="325" r:id="rId23"/>
    <p:sldId id="326" r:id="rId24"/>
    <p:sldId id="328" r:id="rId25"/>
    <p:sldId id="327" r:id="rId26"/>
    <p:sldId id="337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9" r:id="rId35"/>
    <p:sldId id="336" r:id="rId36"/>
    <p:sldId id="340" r:id="rId37"/>
    <p:sldId id="338" r:id="rId38"/>
    <p:sldId id="290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1F1F"/>
    <a:srgbClr val="990000"/>
    <a:srgbClr val="666633"/>
    <a:srgbClr val="FF9966"/>
    <a:srgbClr val="626053"/>
    <a:srgbClr val="009A46"/>
    <a:srgbClr val="7B351F"/>
    <a:srgbClr val="663333"/>
    <a:srgbClr val="FFE07D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9" autoAdjust="0"/>
    <p:restoredTop sz="93091" autoAdjust="0"/>
  </p:normalViewPr>
  <p:slideViewPr>
    <p:cSldViewPr snapToGrid="0">
      <p:cViewPr varScale="1">
        <p:scale>
          <a:sx n="59" d="100"/>
          <a:sy n="59" d="100"/>
        </p:scale>
        <p:origin x="62" y="3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47C98-D8DC-405D-BC82-477918E9B3A2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6A2A2-30FD-4F8C-AC5A-E7199ECE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4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36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14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3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sz="6000" b="1">
                <a:solidFill>
                  <a:srgbClr val="33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>
            <a:normAutofit/>
          </a:bodyPr>
          <a:lstStyle>
            <a:lvl1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Clr>
                <a:srgbClr val="663333"/>
              </a:buClr>
              <a:buFont typeface="Times New Roman" panose="02020603050405020304" pitchFamily="18" charset="0"/>
              <a:buChar char="‒"/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buClr>
                <a:srgbClr val="663333"/>
              </a:buClr>
              <a:defRPr sz="320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6663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2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1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8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D6DE-9BCB-48C2-9682-789BC5B5618B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AF0F5-0B01-4F20-8828-6AE85F3F6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lds.org/media-library/images?lang=eng" TargetMode="External"/><Relationship Id="rId4" Type="http://schemas.openxmlformats.org/officeDocument/2006/relationships/hyperlink" Target="http://creativecommons.org/licenses/by-nc-sa/4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6131"/>
            <a:ext cx="7772400" cy="2387600"/>
          </a:xfrm>
        </p:spPr>
        <p:txBody>
          <a:bodyPr/>
          <a:lstStyle/>
          <a:p>
            <a:r>
              <a:rPr lang="en-US" dirty="0"/>
              <a:t>Gospel </a:t>
            </a:r>
            <a:r>
              <a:rPr lang="en-US" dirty="0" smtClean="0"/>
              <a:t>Doctrine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9: “Seek Ye First the </a:t>
            </a:r>
            <a:r>
              <a:rPr lang="en-US" dirty="0" smtClean="0"/>
              <a:t>Kingdom </a:t>
            </a:r>
            <a:r>
              <a:rPr lang="en-US" dirty="0" smtClean="0"/>
              <a:t>of God”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020" y="365124"/>
            <a:ext cx="7886700" cy="1325563"/>
          </a:xfrm>
        </p:spPr>
        <p:txBody>
          <a:bodyPr/>
          <a:lstStyle/>
          <a:p>
            <a:r>
              <a:rPr lang="en-US" dirty="0" smtClean="0"/>
              <a:t>Matthew 6:17-18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97880" y="1743624"/>
            <a:ext cx="2984795" cy="294178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8800" y="1760473"/>
            <a:ext cx="8473875" cy="503063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</a:t>
            </a:r>
            <a:r>
              <a:rPr lang="en-US" dirty="0">
                <a:solidFill>
                  <a:srgbClr val="7B1F1F"/>
                </a:solidFill>
              </a:rPr>
              <a:t>Moreover when ye fast, be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not</a:t>
            </a:r>
            <a:r>
              <a:rPr lang="en-US" dirty="0">
                <a:solidFill>
                  <a:srgbClr val="7B1F1F"/>
                </a:solidFill>
              </a:rPr>
              <a:t>, as the </a:t>
            </a:r>
            <a:r>
              <a:rPr lang="en-US" b="1" dirty="0">
                <a:solidFill>
                  <a:srgbClr val="7B1F1F"/>
                </a:solidFill>
              </a:rPr>
              <a:t>hypocrites</a:t>
            </a:r>
            <a:r>
              <a:rPr lang="en-US" dirty="0">
                <a:solidFill>
                  <a:srgbClr val="7B1F1F"/>
                </a:solidFill>
              </a:rPr>
              <a:t>, of a sad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countenance</a:t>
            </a:r>
            <a:r>
              <a:rPr lang="en-US" dirty="0">
                <a:solidFill>
                  <a:srgbClr val="7B1F1F"/>
                </a:solidFill>
              </a:rPr>
              <a:t>: for they </a:t>
            </a:r>
            <a:r>
              <a:rPr lang="en-US" b="1" dirty="0">
                <a:solidFill>
                  <a:srgbClr val="7B1F1F"/>
                </a:solidFill>
              </a:rPr>
              <a:t>disfigure </a:t>
            </a:r>
            <a:r>
              <a:rPr lang="en-US" b="1" dirty="0" smtClean="0">
                <a:solidFill>
                  <a:srgbClr val="7B1F1F"/>
                </a:solidFill>
              </a:rPr>
              <a:t/>
            </a:r>
            <a:br>
              <a:rPr lang="en-US" b="1" dirty="0" smtClean="0">
                <a:solidFill>
                  <a:srgbClr val="7B1F1F"/>
                </a:solidFill>
              </a:rPr>
            </a:br>
            <a:r>
              <a:rPr lang="en-US" b="1" dirty="0" smtClean="0">
                <a:solidFill>
                  <a:srgbClr val="7B1F1F"/>
                </a:solidFill>
              </a:rPr>
              <a:t>their </a:t>
            </a:r>
            <a:r>
              <a:rPr lang="en-US" b="1" dirty="0">
                <a:solidFill>
                  <a:srgbClr val="7B1F1F"/>
                </a:solidFill>
              </a:rPr>
              <a:t>faces</a:t>
            </a:r>
            <a:r>
              <a:rPr lang="en-US" dirty="0">
                <a:solidFill>
                  <a:srgbClr val="7B1F1F"/>
                </a:solidFill>
              </a:rPr>
              <a:t>, that they may appear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unto </a:t>
            </a:r>
            <a:r>
              <a:rPr lang="en-US" dirty="0">
                <a:solidFill>
                  <a:srgbClr val="7B1F1F"/>
                </a:solidFill>
              </a:rPr>
              <a:t>men to fast. Verily I say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unto </a:t>
            </a:r>
            <a:r>
              <a:rPr lang="en-US" dirty="0">
                <a:solidFill>
                  <a:srgbClr val="7B1F1F"/>
                </a:solidFill>
              </a:rPr>
              <a:t>you, They have their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reward. But </a:t>
            </a:r>
            <a:r>
              <a:rPr lang="en-US" dirty="0">
                <a:solidFill>
                  <a:srgbClr val="7B1F1F"/>
                </a:solidFill>
              </a:rPr>
              <a:t>thou, when thou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fastest</a:t>
            </a:r>
            <a:r>
              <a:rPr lang="en-US" dirty="0">
                <a:solidFill>
                  <a:srgbClr val="7B1F1F"/>
                </a:solidFill>
              </a:rPr>
              <a:t>, anoint thine head, and wash thy </a:t>
            </a:r>
            <a:r>
              <a:rPr lang="en-US" dirty="0" smtClean="0">
                <a:solidFill>
                  <a:srgbClr val="7B1F1F"/>
                </a:solidFill>
              </a:rPr>
              <a:t>face; That </a:t>
            </a:r>
            <a:r>
              <a:rPr lang="en-US" dirty="0">
                <a:solidFill>
                  <a:srgbClr val="7B1F1F"/>
                </a:solidFill>
              </a:rPr>
              <a:t>thou appear not unto men to fast, but unto thy Father which is </a:t>
            </a:r>
            <a:r>
              <a:rPr lang="en-US" b="1" dirty="0">
                <a:solidFill>
                  <a:srgbClr val="7B1F1F"/>
                </a:solidFill>
              </a:rPr>
              <a:t>in secret</a:t>
            </a:r>
            <a:r>
              <a:rPr lang="en-US" dirty="0">
                <a:solidFill>
                  <a:srgbClr val="7B1F1F"/>
                </a:solidFill>
              </a:rPr>
              <a:t>: and thy Father, which </a:t>
            </a:r>
            <a:r>
              <a:rPr lang="en-US" dirty="0" err="1">
                <a:solidFill>
                  <a:srgbClr val="7B1F1F"/>
                </a:solidFill>
              </a:rPr>
              <a:t>seeth</a:t>
            </a:r>
            <a:r>
              <a:rPr lang="en-US" dirty="0">
                <a:solidFill>
                  <a:srgbClr val="7B1F1F"/>
                </a:solidFill>
              </a:rPr>
              <a:t> in secret, shall reward thee openly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1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3776" y="0"/>
            <a:ext cx="6580224" cy="18925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How can we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purify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our 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motives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for serving and performing other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good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works?</a:t>
            </a:r>
          </a:p>
        </p:txBody>
      </p:sp>
    </p:spTree>
    <p:extLst>
      <p:ext uri="{BB962C8B-B14F-4D97-AF65-F5344CB8AC3E}">
        <p14:creationId xmlns:p14="http://schemas.microsoft.com/office/powerpoint/2010/main" val="38014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950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889504" cy="6858000"/>
          </a:xfrm>
        </p:spPr>
        <p:txBody>
          <a:bodyPr anchor="ctr">
            <a:noAutofit/>
          </a:bodyPr>
          <a:lstStyle/>
          <a:p>
            <a:pPr marL="0" indent="0" algn="ctr" fontAlgn="base">
              <a:buNone/>
            </a:pPr>
            <a:r>
              <a:rPr lang="en-US" sz="4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True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disciples do right 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things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for right 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reasons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723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0760"/>
            <a:ext cx="9144000" cy="7772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7642" y="6182881"/>
            <a:ext cx="5728716" cy="5729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What is a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hypocrite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8606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640" y="623329"/>
            <a:ext cx="3813048" cy="36377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 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“One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who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pretends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to be religious when he is </a:t>
            </a:r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not”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400" y="2986059"/>
            <a:ext cx="230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-Bible Dictionary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688" y="531889"/>
            <a:ext cx="28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Hypocrite</a:t>
            </a:r>
            <a:r>
              <a:rPr lang="en-US" sz="4000" b="1" dirty="0" smtClean="0"/>
              <a:t> -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30074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98" y="365128"/>
            <a:ext cx="7886700" cy="1325563"/>
          </a:xfrm>
        </p:spPr>
        <p:txBody>
          <a:bodyPr/>
          <a:lstStyle/>
          <a:p>
            <a:r>
              <a:rPr lang="en-US" dirty="0" smtClean="0"/>
              <a:t>Matthew 6:19-21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0128" y="1587774"/>
            <a:ext cx="8882744" cy="5288049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“Lay </a:t>
            </a:r>
            <a:r>
              <a:rPr lang="en-US" dirty="0">
                <a:solidFill>
                  <a:srgbClr val="7B1F1F"/>
                </a:solidFill>
              </a:rPr>
              <a:t>not up for yourselves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treasures </a:t>
            </a:r>
            <a:r>
              <a:rPr lang="en-US" dirty="0">
                <a:solidFill>
                  <a:srgbClr val="7B1F1F"/>
                </a:solidFill>
              </a:rPr>
              <a:t>upon earth, where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moth </a:t>
            </a:r>
            <a:r>
              <a:rPr lang="en-US" dirty="0">
                <a:solidFill>
                  <a:srgbClr val="7B1F1F"/>
                </a:solidFill>
              </a:rPr>
              <a:t>and rust </a:t>
            </a:r>
            <a:r>
              <a:rPr lang="en-US" b="1" dirty="0">
                <a:solidFill>
                  <a:srgbClr val="7B1F1F"/>
                </a:solidFill>
              </a:rPr>
              <a:t>doth corrupt</a:t>
            </a:r>
            <a:r>
              <a:rPr lang="en-US" dirty="0">
                <a:solidFill>
                  <a:srgbClr val="7B1F1F"/>
                </a:solidFill>
              </a:rPr>
              <a:t>,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and </a:t>
            </a:r>
            <a:r>
              <a:rPr lang="en-US" dirty="0">
                <a:solidFill>
                  <a:srgbClr val="7B1F1F"/>
                </a:solidFill>
              </a:rPr>
              <a:t>where thieves break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through </a:t>
            </a:r>
            <a:r>
              <a:rPr lang="en-US" dirty="0">
                <a:solidFill>
                  <a:srgbClr val="7B1F1F"/>
                </a:solidFill>
              </a:rPr>
              <a:t>and steal: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But </a:t>
            </a:r>
            <a:r>
              <a:rPr lang="en-US" dirty="0">
                <a:solidFill>
                  <a:srgbClr val="7B1F1F"/>
                </a:solidFill>
              </a:rPr>
              <a:t>lay up for yourselves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b="1" dirty="0" smtClean="0">
                <a:solidFill>
                  <a:srgbClr val="7B1F1F"/>
                </a:solidFill>
              </a:rPr>
              <a:t>treasures </a:t>
            </a:r>
            <a:r>
              <a:rPr lang="en-US" b="1" dirty="0">
                <a:solidFill>
                  <a:srgbClr val="7B1F1F"/>
                </a:solidFill>
              </a:rPr>
              <a:t>in heaven</a:t>
            </a:r>
            <a:r>
              <a:rPr lang="en-US" dirty="0">
                <a:solidFill>
                  <a:srgbClr val="7B1F1F"/>
                </a:solidFill>
              </a:rPr>
              <a:t>, where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neither </a:t>
            </a:r>
            <a:r>
              <a:rPr lang="en-US" dirty="0">
                <a:solidFill>
                  <a:srgbClr val="7B1F1F"/>
                </a:solidFill>
              </a:rPr>
              <a:t>moth nor rust </a:t>
            </a:r>
            <a:r>
              <a:rPr lang="en-US" dirty="0" smtClean="0">
                <a:solidFill>
                  <a:srgbClr val="7B1F1F"/>
                </a:solidFill>
              </a:rPr>
              <a:t>doth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corrupt</a:t>
            </a:r>
            <a:r>
              <a:rPr lang="en-US" dirty="0">
                <a:solidFill>
                  <a:srgbClr val="7B1F1F"/>
                </a:solidFill>
              </a:rPr>
              <a:t>, and where thieves do not break through nor steal: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For </a:t>
            </a:r>
            <a:r>
              <a:rPr lang="en-US" dirty="0">
                <a:solidFill>
                  <a:srgbClr val="7B1F1F"/>
                </a:solidFill>
              </a:rPr>
              <a:t>where your treasure is, there will your </a:t>
            </a:r>
            <a:r>
              <a:rPr lang="en-US" b="1" dirty="0">
                <a:solidFill>
                  <a:srgbClr val="7B1F1F"/>
                </a:solidFill>
              </a:rPr>
              <a:t>heart</a:t>
            </a:r>
            <a:r>
              <a:rPr lang="en-US" dirty="0">
                <a:solidFill>
                  <a:srgbClr val="7B1F1F"/>
                </a:solidFill>
              </a:rPr>
              <a:t> be also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83" y="1827361"/>
            <a:ext cx="3554003" cy="2935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43972" y="2183403"/>
            <a:ext cx="7256056" cy="24911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 are some </a:t>
            </a: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heavenly treasures </a:t>
            </a:r>
            <a:r>
              <a:rPr lang="en-US" sz="6000" b="1" dirty="0">
                <a:solidFill>
                  <a:schemeClr val="bg1"/>
                </a:solidFill>
                <a:latin typeface="+mn-lt"/>
              </a:rPr>
              <a:t>we can seek?</a:t>
            </a:r>
          </a:p>
        </p:txBody>
      </p:sp>
    </p:spTree>
    <p:extLst>
      <p:ext uri="{BB962C8B-B14F-4D97-AF65-F5344CB8AC3E}">
        <p14:creationId xmlns:p14="http://schemas.microsoft.com/office/powerpoint/2010/main" val="153966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6:7-8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5972" y="1827361"/>
            <a:ext cx="8612056" cy="31291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“But </a:t>
            </a:r>
            <a:r>
              <a:rPr lang="en-US" dirty="0">
                <a:solidFill>
                  <a:srgbClr val="7B1F1F"/>
                </a:solidFill>
              </a:rPr>
              <a:t>when ye pray, use not </a:t>
            </a:r>
            <a:r>
              <a:rPr lang="en-US" b="1" dirty="0">
                <a:solidFill>
                  <a:srgbClr val="7B1F1F"/>
                </a:solidFill>
              </a:rPr>
              <a:t>vain repetitions</a:t>
            </a:r>
            <a:r>
              <a:rPr lang="en-US" dirty="0">
                <a:solidFill>
                  <a:srgbClr val="7B1F1F"/>
                </a:solidFill>
              </a:rPr>
              <a:t>, as the heathen do</a:t>
            </a:r>
            <a:r>
              <a:rPr lang="en-US" i="1" dirty="0">
                <a:solidFill>
                  <a:srgbClr val="7B1F1F"/>
                </a:solidFill>
              </a:rPr>
              <a:t>:</a:t>
            </a:r>
            <a:r>
              <a:rPr lang="en-US" dirty="0">
                <a:solidFill>
                  <a:srgbClr val="7B1F1F"/>
                </a:solidFill>
              </a:rPr>
              <a:t> for they think that they shall be heard for their much speaking.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Be </a:t>
            </a:r>
            <a:r>
              <a:rPr lang="en-US" dirty="0">
                <a:solidFill>
                  <a:srgbClr val="7B1F1F"/>
                </a:solidFill>
              </a:rPr>
              <a:t>not ye therefore like unto them: for your Father </a:t>
            </a:r>
            <a:r>
              <a:rPr lang="en-US" dirty="0" err="1">
                <a:solidFill>
                  <a:srgbClr val="7B1F1F"/>
                </a:solidFill>
              </a:rPr>
              <a:t>knoweth</a:t>
            </a:r>
            <a:r>
              <a:rPr lang="en-US" dirty="0">
                <a:solidFill>
                  <a:srgbClr val="7B1F1F"/>
                </a:solidFill>
              </a:rPr>
              <a:t> what things ye have need of, before ye ask him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670"/>
            <a:ext cx="9144001" cy="26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1098" y="0"/>
            <a:ext cx="3827721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How can 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we 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avoid using 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“</a:t>
            </a:r>
            <a:r>
              <a:rPr lang="en-US" sz="5400" b="1" dirty="0">
                <a:solidFill>
                  <a:srgbClr val="7B1F1F"/>
                </a:solidFill>
                <a:latin typeface="+mn-lt"/>
              </a:rPr>
              <a:t>vain repetitions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” when we 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pray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683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8719" y="364256"/>
            <a:ext cx="7886700" cy="1325563"/>
          </a:xfrm>
        </p:spPr>
        <p:txBody>
          <a:bodyPr/>
          <a:lstStyle/>
          <a:p>
            <a:r>
              <a:rPr lang="en-US" dirty="0" smtClean="0"/>
              <a:t>The Lord’s Prayer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044" y="1825624"/>
            <a:ext cx="8860536" cy="503237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“After </a:t>
            </a:r>
            <a:r>
              <a:rPr lang="en-US" dirty="0">
                <a:solidFill>
                  <a:srgbClr val="7B1F1F"/>
                </a:solidFill>
              </a:rPr>
              <a:t>this manner therefore pray </a:t>
            </a:r>
            <a:br>
              <a:rPr lang="en-US" dirty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ye</a:t>
            </a:r>
            <a:r>
              <a:rPr lang="en-US" dirty="0">
                <a:solidFill>
                  <a:srgbClr val="7B1F1F"/>
                </a:solidFill>
              </a:rPr>
              <a:t>: </a:t>
            </a:r>
            <a:r>
              <a:rPr lang="en-US" dirty="0" smtClean="0">
                <a:solidFill>
                  <a:srgbClr val="7B1F1F"/>
                </a:solidFill>
              </a:rPr>
              <a:t>Our </a:t>
            </a:r>
            <a:r>
              <a:rPr lang="en-US" dirty="0">
                <a:solidFill>
                  <a:srgbClr val="7B1F1F"/>
                </a:solidFill>
              </a:rPr>
              <a:t>Father which art in heaven,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Hallowed </a:t>
            </a:r>
            <a:r>
              <a:rPr lang="en-US" dirty="0">
                <a:solidFill>
                  <a:srgbClr val="7B1F1F"/>
                </a:solidFill>
              </a:rPr>
              <a:t>be thy </a:t>
            </a:r>
            <a:r>
              <a:rPr lang="en-US" dirty="0" smtClean="0">
                <a:solidFill>
                  <a:srgbClr val="7B1F1F"/>
                </a:solidFill>
              </a:rPr>
              <a:t>name. Thy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kingdom </a:t>
            </a:r>
            <a:r>
              <a:rPr lang="en-US" dirty="0">
                <a:solidFill>
                  <a:srgbClr val="7B1F1F"/>
                </a:solidFill>
              </a:rPr>
              <a:t>come. Thy will be done in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earth</a:t>
            </a:r>
            <a:r>
              <a:rPr lang="en-US" dirty="0">
                <a:solidFill>
                  <a:srgbClr val="7B1F1F"/>
                </a:solidFill>
              </a:rPr>
              <a:t>, as it is in </a:t>
            </a:r>
            <a:r>
              <a:rPr lang="en-US" dirty="0" smtClean="0">
                <a:solidFill>
                  <a:srgbClr val="7B1F1F"/>
                </a:solidFill>
              </a:rPr>
              <a:t>heaven. Give </a:t>
            </a:r>
            <a:r>
              <a:rPr lang="en-US" dirty="0">
                <a:solidFill>
                  <a:srgbClr val="7B1F1F"/>
                </a:solidFill>
              </a:rPr>
              <a:t>us this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day </a:t>
            </a:r>
            <a:r>
              <a:rPr lang="en-US" dirty="0">
                <a:solidFill>
                  <a:srgbClr val="7B1F1F"/>
                </a:solidFill>
              </a:rPr>
              <a:t>our daily </a:t>
            </a:r>
            <a:r>
              <a:rPr lang="en-US" dirty="0" smtClean="0">
                <a:solidFill>
                  <a:srgbClr val="7B1F1F"/>
                </a:solidFill>
              </a:rPr>
              <a:t>bread. And </a:t>
            </a:r>
            <a:r>
              <a:rPr lang="en-US" dirty="0">
                <a:solidFill>
                  <a:srgbClr val="7B1F1F"/>
                </a:solidFill>
              </a:rPr>
              <a:t>forgive us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our </a:t>
            </a:r>
            <a:r>
              <a:rPr lang="en-US" dirty="0">
                <a:solidFill>
                  <a:srgbClr val="7B1F1F"/>
                </a:solidFill>
              </a:rPr>
              <a:t>debts, as we forgive our </a:t>
            </a:r>
            <a:r>
              <a:rPr lang="en-US" dirty="0" smtClean="0">
                <a:solidFill>
                  <a:srgbClr val="7B1F1F"/>
                </a:solidFill>
              </a:rPr>
              <a:t>debtors. 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And </a:t>
            </a:r>
            <a:r>
              <a:rPr lang="en-US" dirty="0">
                <a:solidFill>
                  <a:srgbClr val="7B1F1F"/>
                </a:solidFill>
              </a:rPr>
              <a:t>lead us not into temptation, but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deliver </a:t>
            </a:r>
            <a:r>
              <a:rPr lang="en-US" dirty="0">
                <a:solidFill>
                  <a:srgbClr val="7B1F1F"/>
                </a:solidFill>
              </a:rPr>
              <a:t>us from evil: For thine is the kingdom, and the power, and the glory, for ever. Amen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</a:p>
          <a:p>
            <a:pPr marL="0" indent="0" algn="r" fontAlgn="base">
              <a:buNone/>
            </a:pPr>
            <a:r>
              <a:rPr lang="en-US" sz="2400" i="1" dirty="0" smtClean="0"/>
              <a:t>-Matthew </a:t>
            </a:r>
            <a:r>
              <a:rPr lang="en-US" sz="2400" i="1" dirty="0"/>
              <a:t>6:9-13</a:t>
            </a:r>
            <a:endParaRPr lang="en-US" sz="2400" i="1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96" y="1970467"/>
            <a:ext cx="2568571" cy="3022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2813" y="2338251"/>
            <a:ext cx="65983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Encourage 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members to become </a:t>
            </a:r>
            <a:r>
              <a:rPr lang="en-US" sz="4400" b="1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dedicated </a:t>
            </a:r>
            <a:r>
              <a:rPr lang="en-US" sz="4400" dirty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disciples of Jesus Christ.</a:t>
            </a:r>
          </a:p>
        </p:txBody>
      </p:sp>
    </p:spTree>
    <p:extLst>
      <p:ext uri="{BB962C8B-B14F-4D97-AF65-F5344CB8AC3E}">
        <p14:creationId xmlns:p14="http://schemas.microsoft.com/office/powerpoint/2010/main" val="23523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of Prayer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843912"/>
            <a:ext cx="8314182" cy="4767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“The special language of prayer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follows </a:t>
            </a:r>
            <a:r>
              <a:rPr lang="en-US" dirty="0"/>
              <a:t>different forms in different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languages</a:t>
            </a:r>
            <a:r>
              <a:rPr lang="en-US" dirty="0"/>
              <a:t>, but the principle 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always </a:t>
            </a:r>
            <a:r>
              <a:rPr lang="en-US" dirty="0"/>
              <a:t>the same. We should address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prayers </a:t>
            </a:r>
            <a:r>
              <a:rPr lang="en-US" dirty="0"/>
              <a:t>to our Heavenly Father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words </a:t>
            </a:r>
            <a:r>
              <a:rPr lang="en-US" dirty="0"/>
              <a:t>which speakers of that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language </a:t>
            </a:r>
            <a:r>
              <a:rPr lang="en-US" dirty="0"/>
              <a:t>associate with </a:t>
            </a:r>
            <a:r>
              <a:rPr lang="en-US" b="1" dirty="0"/>
              <a:t>love</a:t>
            </a:r>
            <a:r>
              <a:rPr lang="en-US" dirty="0"/>
              <a:t> and </a:t>
            </a:r>
            <a:r>
              <a:rPr lang="en-US" b="1" dirty="0"/>
              <a:t>respect</a:t>
            </a:r>
            <a:r>
              <a:rPr lang="en-US" dirty="0"/>
              <a:t> and </a:t>
            </a:r>
            <a:r>
              <a:rPr lang="en-US" b="1" dirty="0"/>
              <a:t>reverence</a:t>
            </a:r>
            <a:r>
              <a:rPr lang="en-US" dirty="0"/>
              <a:t> and </a:t>
            </a:r>
            <a:r>
              <a:rPr lang="en-US" b="1" dirty="0"/>
              <a:t>closeness</a:t>
            </a:r>
            <a:r>
              <a:rPr lang="en-US" dirty="0"/>
              <a:t>. … Men and women who wish to show respect will take the time to learn the special language of prayer”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7" y="1553531"/>
            <a:ext cx="2374751" cy="28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1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312" y="374904"/>
            <a:ext cx="3657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Since Heavenly Father </a:t>
            </a: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knows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 what we need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before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 we </a:t>
            </a:r>
            <a:r>
              <a:rPr lang="en-US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pray, 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why do we need to pray?</a:t>
            </a:r>
          </a:p>
        </p:txBody>
      </p:sp>
    </p:spTree>
    <p:extLst>
      <p:ext uri="{BB962C8B-B14F-4D97-AF65-F5344CB8AC3E}">
        <p14:creationId xmlns:p14="http://schemas.microsoft.com/office/powerpoint/2010/main" val="2999365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950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889504" cy="6858000"/>
          </a:xfrm>
        </p:spPr>
        <p:txBody>
          <a:bodyPr anchor="ctr">
            <a:noAutofit/>
          </a:bodyPr>
          <a:lstStyle/>
          <a:p>
            <a:pPr marL="0" indent="0" algn="ctr" fontAlgn="base">
              <a:buNone/>
            </a:pP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True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disciples </a:t>
            </a:r>
            <a:r>
              <a:rPr lang="en-US" sz="4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follow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the Savior’s </a:t>
            </a:r>
            <a:r>
              <a:rPr lang="en-US" sz="4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example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of </a:t>
            </a:r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prayer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80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939" y="364257"/>
            <a:ext cx="7886700" cy="1325563"/>
          </a:xfrm>
        </p:spPr>
        <p:txBody>
          <a:bodyPr/>
          <a:lstStyle/>
          <a:p>
            <a:r>
              <a:rPr lang="en-US" dirty="0" smtClean="0"/>
              <a:t>Matthew 6:14-15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“For </a:t>
            </a:r>
            <a:r>
              <a:rPr lang="en-US" dirty="0">
                <a:solidFill>
                  <a:srgbClr val="7B1F1F"/>
                </a:solidFill>
              </a:rPr>
              <a:t>if ye forgive men their trespasses, your heavenly Father will also forgive you: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But </a:t>
            </a:r>
            <a:r>
              <a:rPr lang="en-US" dirty="0">
                <a:solidFill>
                  <a:srgbClr val="7B1F1F"/>
                </a:solidFill>
              </a:rPr>
              <a:t>if ye forgive not men their trespasses, neither will your Father forgive your trespasses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47" y="1825625"/>
            <a:ext cx="3705225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3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9144000" cy="13703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486400"/>
            <a:ext cx="9144000" cy="137039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Why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do you think the Savior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commands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us to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forgive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others?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</a:rPr>
              <a:t>How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can we become more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forgiving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822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7:1,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093" y="1786436"/>
            <a:ext cx="4318907" cy="47188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“Judge </a:t>
            </a:r>
            <a:r>
              <a:rPr lang="en-US" dirty="0">
                <a:solidFill>
                  <a:srgbClr val="7B1F1F"/>
                </a:solidFill>
              </a:rPr>
              <a:t>not </a:t>
            </a:r>
            <a:r>
              <a:rPr lang="en-US" dirty="0" err="1">
                <a:solidFill>
                  <a:srgbClr val="7B1F1F"/>
                </a:solidFill>
              </a:rPr>
              <a:t>unrighteously</a:t>
            </a:r>
            <a:r>
              <a:rPr lang="en-US" dirty="0">
                <a:solidFill>
                  <a:srgbClr val="7B1F1F"/>
                </a:solidFill>
              </a:rPr>
              <a:t>, that ye be not judged; but judge righteous </a:t>
            </a:r>
            <a:r>
              <a:rPr lang="en-US" dirty="0" smtClean="0">
                <a:solidFill>
                  <a:srgbClr val="7B1F1F"/>
                </a:solidFill>
              </a:rPr>
              <a:t>judgment… </a:t>
            </a:r>
            <a:r>
              <a:rPr lang="en-US" sz="2400" dirty="0" smtClean="0"/>
              <a:t>(</a:t>
            </a:r>
            <a:r>
              <a:rPr lang="en-US" sz="2400" i="1" dirty="0" smtClean="0"/>
              <a:t>see JST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Or how wilt thou say to thy brother, Let me pull out the mote out of thine eye; and, behold, a beam is in thine own eye</a:t>
            </a:r>
            <a:r>
              <a:rPr lang="en-US" dirty="0" smtClean="0">
                <a:solidFill>
                  <a:srgbClr val="7B1F1F"/>
                </a:solidFill>
              </a:rPr>
              <a:t>?”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58" y="1825625"/>
            <a:ext cx="3859257" cy="4030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5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3506"/>
            <a:ext cx="9144000" cy="19244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933506"/>
            <a:ext cx="9144000" cy="192449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What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harm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can come to us and to those we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judge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if we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judge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unrighteously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? 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How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can we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ensure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that we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judge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righteously?</a:t>
            </a:r>
          </a:p>
        </p:txBody>
      </p:sp>
    </p:spTree>
    <p:extLst>
      <p:ext uri="{BB962C8B-B14F-4D97-AF65-F5344CB8AC3E}">
        <p14:creationId xmlns:p14="http://schemas.microsoft.com/office/powerpoint/2010/main" val="1150649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420"/>
            <a:ext cx="7886700" cy="1325563"/>
          </a:xfrm>
        </p:spPr>
        <p:txBody>
          <a:bodyPr/>
          <a:lstStyle/>
          <a:p>
            <a:r>
              <a:rPr lang="en-US" dirty="0" smtClean="0"/>
              <a:t>The Golden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360426"/>
            <a:ext cx="3886200" cy="285960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“Therefore </a:t>
            </a:r>
            <a:r>
              <a:rPr lang="en-US" dirty="0">
                <a:solidFill>
                  <a:srgbClr val="7B1F1F"/>
                </a:solidFill>
              </a:rPr>
              <a:t>all things whatsoever ye would that men should do to you, do ye even so to them: for this is the law and the </a:t>
            </a:r>
            <a:r>
              <a:rPr lang="en-US" dirty="0" smtClean="0">
                <a:solidFill>
                  <a:srgbClr val="7B1F1F"/>
                </a:solidFill>
              </a:rPr>
              <a:t>prophets.”</a:t>
            </a:r>
          </a:p>
          <a:p>
            <a:pPr marL="0" indent="0" algn="r">
              <a:buNone/>
            </a:pPr>
            <a:r>
              <a:rPr lang="en-US" i="1" dirty="0" smtClean="0">
                <a:solidFill>
                  <a:srgbClr val="7B1F1F"/>
                </a:solidFill>
              </a:rPr>
              <a:t>-Matthew 7:12</a:t>
            </a:r>
            <a:endParaRPr lang="en-US" i="1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87" y="1931951"/>
            <a:ext cx="3355433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Golden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8065" y="2377440"/>
            <a:ext cx="4973499" cy="377209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“The </a:t>
            </a:r>
            <a:r>
              <a:rPr lang="en-US" dirty="0"/>
              <a:t>best and most clear indicator that we are progressing spiritually and coming unto Christ is the </a:t>
            </a:r>
            <a:r>
              <a:rPr lang="en-US" b="1" dirty="0"/>
              <a:t>way we treat other people</a:t>
            </a:r>
            <a:r>
              <a:rPr lang="en-US" dirty="0" smtClean="0"/>
              <a:t>.”</a:t>
            </a:r>
          </a:p>
          <a:p>
            <a:pPr marL="0" indent="0" algn="r">
              <a:buNone/>
            </a:pPr>
            <a:r>
              <a:rPr lang="en-US" i="1" dirty="0" smtClean="0"/>
              <a:t>-Elder Marvin J. Ashton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02" y="1690691"/>
            <a:ext cx="2493497" cy="32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74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950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889504" cy="6858000"/>
          </a:xfrm>
        </p:spPr>
        <p:txBody>
          <a:bodyPr anchor="ctr">
            <a:noAutofit/>
          </a:bodyPr>
          <a:lstStyle/>
          <a:p>
            <a:pPr marL="0" indent="0" algn="ctr" fontAlgn="base">
              <a:buNone/>
            </a:pPr>
            <a:r>
              <a:rPr lang="en-US" sz="4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True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disciples </a:t>
            </a: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treat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others 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kindly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4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fairly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310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12" y="1975757"/>
            <a:ext cx="8188779" cy="3967618"/>
          </a:xfrm>
        </p:spPr>
        <p:txBody>
          <a:bodyPr>
            <a:normAutofit/>
          </a:bodyPr>
          <a:lstStyle/>
          <a:p>
            <a:r>
              <a:rPr lang="en-US" sz="4000" dirty="0"/>
              <a:t>Jesus performed many miracles</a:t>
            </a:r>
          </a:p>
          <a:p>
            <a:pPr lvl="1"/>
            <a:r>
              <a:rPr lang="en-US" sz="4000" dirty="0"/>
              <a:t>Casting out devils</a:t>
            </a:r>
          </a:p>
          <a:p>
            <a:pPr lvl="1"/>
            <a:r>
              <a:rPr lang="en-US" sz="4000" dirty="0"/>
              <a:t>Healing the sick and afflicted</a:t>
            </a:r>
          </a:p>
          <a:p>
            <a:pPr lvl="1"/>
            <a:r>
              <a:rPr lang="en-US" sz="4000" dirty="0"/>
              <a:t>Forgiving sins</a:t>
            </a:r>
          </a:p>
          <a:p>
            <a:pPr lvl="1"/>
            <a:r>
              <a:rPr lang="en-US" sz="4000" dirty="0"/>
              <a:t>Calming the stormy sea</a:t>
            </a:r>
          </a:p>
          <a:p>
            <a:pPr lvl="1"/>
            <a:r>
              <a:rPr lang="en-US" sz="4000" dirty="0"/>
              <a:t>Raising the dead.</a:t>
            </a:r>
          </a:p>
        </p:txBody>
      </p:sp>
    </p:spTree>
    <p:extLst>
      <p:ext uri="{BB962C8B-B14F-4D97-AF65-F5344CB8AC3E}">
        <p14:creationId xmlns:p14="http://schemas.microsoft.com/office/powerpoint/2010/main" val="643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4"/>
            <a:ext cx="7886700" cy="1325563"/>
          </a:xfrm>
        </p:spPr>
        <p:txBody>
          <a:bodyPr/>
          <a:lstStyle/>
          <a:p>
            <a:r>
              <a:rPr lang="en-US" dirty="0" smtClean="0"/>
              <a:t>Matthew 6:22-23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40039"/>
            <a:ext cx="4848393" cy="476656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“The </a:t>
            </a:r>
            <a:r>
              <a:rPr lang="en-US" dirty="0">
                <a:solidFill>
                  <a:srgbClr val="7B1F1F"/>
                </a:solidFill>
              </a:rPr>
              <a:t>light of the body is the eye: if therefore thine eye be single, </a:t>
            </a:r>
            <a:r>
              <a:rPr lang="en-US" b="1" dirty="0">
                <a:solidFill>
                  <a:srgbClr val="7B1F1F"/>
                </a:solidFill>
              </a:rPr>
              <a:t>thy whole body</a:t>
            </a:r>
            <a:r>
              <a:rPr lang="en-US" dirty="0">
                <a:solidFill>
                  <a:srgbClr val="7B1F1F"/>
                </a:solidFill>
              </a:rPr>
              <a:t> shall be full of light.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But </a:t>
            </a:r>
            <a:r>
              <a:rPr lang="en-US" dirty="0">
                <a:solidFill>
                  <a:srgbClr val="7B1F1F"/>
                </a:solidFill>
              </a:rPr>
              <a:t>if thine eye be evil, thy whole body shall be full of darkness. If therefore the light that is in thee be darkness, how great is that darkness</a:t>
            </a:r>
            <a:r>
              <a:rPr lang="en-US" dirty="0" smtClean="0">
                <a:solidFill>
                  <a:srgbClr val="7B1F1F"/>
                </a:solidFill>
              </a:rPr>
              <a:t>!”</a:t>
            </a:r>
            <a:endParaRPr lang="en-US" dirty="0">
              <a:solidFill>
                <a:srgbClr val="7B1F1F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96" y="1690690"/>
            <a:ext cx="2590736" cy="4815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46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6:24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1646" y="1923492"/>
            <a:ext cx="7260708" cy="21756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“No </a:t>
            </a:r>
            <a:r>
              <a:rPr lang="en-US" dirty="0">
                <a:solidFill>
                  <a:srgbClr val="7B1F1F"/>
                </a:solidFill>
              </a:rPr>
              <a:t>man can serve two masters: for either he will hate the one, and love the other; or else he will hold to the one, and despise the other. Ye cannot serve God and mammon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780"/>
            <a:ext cx="914400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13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664"/>
            <a:ext cx="9144000" cy="13503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507664"/>
            <a:ext cx="9144000" cy="13503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Why is it impossible to serve </a:t>
            </a:r>
            <a:r>
              <a:rPr lang="en-US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both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God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and mammon, or </a:t>
            </a: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worldliness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6737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884"/>
            <a:ext cx="9144000" cy="4256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7:14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7361"/>
            <a:ext cx="7326630" cy="2390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“Strait</a:t>
            </a:r>
            <a:r>
              <a:rPr lang="en-US" dirty="0">
                <a:solidFill>
                  <a:srgbClr val="7B1F1F"/>
                </a:solidFill>
              </a:rPr>
              <a:t> is the gate, and narrow is the way, which </a:t>
            </a:r>
            <a:r>
              <a:rPr lang="en-US" dirty="0" err="1">
                <a:solidFill>
                  <a:srgbClr val="7B1F1F"/>
                </a:solidFill>
              </a:rPr>
              <a:t>leadeth</a:t>
            </a:r>
            <a:r>
              <a:rPr lang="en-US" dirty="0">
                <a:solidFill>
                  <a:srgbClr val="7B1F1F"/>
                </a:solidFill>
              </a:rPr>
              <a:t> unto life, and few there be that find </a:t>
            </a:r>
            <a:r>
              <a:rPr lang="en-US" dirty="0" smtClean="0">
                <a:solidFill>
                  <a:srgbClr val="7B1F1F"/>
                </a:solidFill>
              </a:rPr>
              <a:t>it”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04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872"/>
            <a:ext cx="9144000" cy="10241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833872"/>
            <a:ext cx="9144000" cy="101498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Why is it significant that the way to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eternal life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is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narrow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, while the way to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destruction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is broad?</a:t>
            </a:r>
          </a:p>
        </p:txBody>
      </p:sp>
    </p:spTree>
    <p:extLst>
      <p:ext uri="{BB962C8B-B14F-4D97-AF65-F5344CB8AC3E}">
        <p14:creationId xmlns:p14="http://schemas.microsoft.com/office/powerpoint/2010/main" val="1659241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364256"/>
            <a:ext cx="7886700" cy="1325563"/>
          </a:xfrm>
        </p:spPr>
        <p:txBody>
          <a:bodyPr/>
          <a:lstStyle/>
          <a:p>
            <a:r>
              <a:rPr lang="en-US" dirty="0" smtClean="0"/>
              <a:t>Matthew 7:26-27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776" y="2091439"/>
            <a:ext cx="8633637" cy="445821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every one that </a:t>
            </a:r>
            <a:r>
              <a:rPr lang="en-US" dirty="0" err="1">
                <a:solidFill>
                  <a:srgbClr val="7B1F1F"/>
                </a:solidFill>
              </a:rPr>
              <a:t>heareth</a:t>
            </a:r>
            <a:r>
              <a:rPr lang="en-US" dirty="0">
                <a:solidFill>
                  <a:srgbClr val="7B1F1F"/>
                </a:solidFill>
              </a:rPr>
              <a:t>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these </a:t>
            </a:r>
            <a:r>
              <a:rPr lang="en-US" dirty="0">
                <a:solidFill>
                  <a:srgbClr val="7B1F1F"/>
                </a:solidFill>
              </a:rPr>
              <a:t>sayings of mine, and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doeth </a:t>
            </a:r>
            <a:r>
              <a:rPr lang="en-US" dirty="0">
                <a:solidFill>
                  <a:srgbClr val="7B1F1F"/>
                </a:solidFill>
              </a:rPr>
              <a:t>them not, shall be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likened </a:t>
            </a:r>
            <a:r>
              <a:rPr lang="en-US" dirty="0">
                <a:solidFill>
                  <a:srgbClr val="7B1F1F"/>
                </a:solidFill>
              </a:rPr>
              <a:t>unto a foolish man,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which </a:t>
            </a:r>
            <a:r>
              <a:rPr lang="en-US" dirty="0">
                <a:solidFill>
                  <a:srgbClr val="7B1F1F"/>
                </a:solidFill>
              </a:rPr>
              <a:t>built his house upon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the </a:t>
            </a:r>
            <a:r>
              <a:rPr lang="en-US" dirty="0">
                <a:solidFill>
                  <a:srgbClr val="7B1F1F"/>
                </a:solidFill>
              </a:rPr>
              <a:t>sand: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And </a:t>
            </a:r>
            <a:r>
              <a:rPr lang="en-US" dirty="0">
                <a:solidFill>
                  <a:srgbClr val="7B1F1F"/>
                </a:solidFill>
              </a:rPr>
              <a:t>the rain descended, and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the </a:t>
            </a:r>
            <a:r>
              <a:rPr lang="en-US" dirty="0">
                <a:solidFill>
                  <a:srgbClr val="7B1F1F"/>
                </a:solidFill>
              </a:rPr>
              <a:t>floods came, and the winds blew, and beat upon that house; and it fell: and great was the fall of it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84" y="1825624"/>
            <a:ext cx="3262466" cy="301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17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6521"/>
            <a:ext cx="9144000" cy="12014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5656520"/>
            <a:ext cx="9144001" cy="120147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bg1"/>
                </a:solidFill>
                <a:latin typeface="+mn-lt"/>
              </a:rPr>
              <a:t>What are some examples of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unstable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 foundations people build their lives on?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472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033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74069"/>
            <a:ext cx="30480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1644" y="3382685"/>
            <a:ext cx="57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work is licensed under a </a:t>
            </a:r>
            <a:r>
              <a:rPr lang="en-US" dirty="0">
                <a:hlinkClick r:id="rId4"/>
              </a:rPr>
              <a:t>Creative Commons Attribution-</a:t>
            </a:r>
            <a:r>
              <a:rPr lang="en-US" dirty="0" err="1">
                <a:hlinkClick r:id="rId4"/>
              </a:rPr>
              <a:t>NonCommercial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ShareAlike</a:t>
            </a:r>
            <a:r>
              <a:rPr lang="en-US" dirty="0">
                <a:hlinkClick r:id="rId4"/>
              </a:rPr>
              <a:t> 4.0 International License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6119" y="1629608"/>
            <a:ext cx="267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Authored by Dan Oakey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051" y="4547833"/>
            <a:ext cx="404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Royalty free Images were used from the </a:t>
            </a:r>
            <a:r>
              <a:rPr lang="en-US" dirty="0">
                <a:hlinkClick r:id="rId5"/>
              </a:rPr>
              <a:t>LDS media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0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Donation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7576" y="1812562"/>
            <a:ext cx="8763544" cy="47985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Once there were some youth </a:t>
            </a:r>
            <a:br>
              <a:rPr lang="en-US" dirty="0" smtClean="0"/>
            </a:br>
            <a:r>
              <a:rPr lang="en-US" dirty="0" smtClean="0"/>
              <a:t>who had </a:t>
            </a:r>
            <a:r>
              <a:rPr lang="en-US" b="1" dirty="0" smtClean="0"/>
              <a:t>raised money </a:t>
            </a:r>
            <a:r>
              <a:rPr lang="en-US" dirty="0" smtClean="0"/>
              <a:t>for an </a:t>
            </a:r>
            <a:br>
              <a:rPr lang="en-US" dirty="0" smtClean="0"/>
            </a:br>
            <a:r>
              <a:rPr lang="en-US" dirty="0" smtClean="0"/>
              <a:t>activity.</a:t>
            </a:r>
          </a:p>
          <a:p>
            <a:r>
              <a:rPr lang="en-US" dirty="0" smtClean="0"/>
              <a:t>They </a:t>
            </a:r>
            <a:r>
              <a:rPr lang="en-US" b="1" dirty="0" smtClean="0"/>
              <a:t>donated</a:t>
            </a:r>
            <a:r>
              <a:rPr lang="en-US" dirty="0" smtClean="0"/>
              <a:t> the money to the </a:t>
            </a:r>
            <a:br>
              <a:rPr lang="en-US" dirty="0" smtClean="0"/>
            </a:br>
            <a:r>
              <a:rPr lang="en-US" dirty="0" smtClean="0"/>
              <a:t>general missionary fund instead.</a:t>
            </a:r>
          </a:p>
          <a:p>
            <a:r>
              <a:rPr lang="en-US" dirty="0" smtClean="0"/>
              <a:t>They asked if Elder William</a:t>
            </a:r>
            <a:r>
              <a:rPr lang="en-US" dirty="0"/>
              <a:t> R.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Bradford would take a picture with them.</a:t>
            </a:r>
          </a:p>
          <a:p>
            <a:r>
              <a:rPr lang="en-US" dirty="0" smtClean="0"/>
              <a:t>The youth wanted the story </a:t>
            </a:r>
            <a:r>
              <a:rPr lang="en-US" b="1" dirty="0" smtClean="0"/>
              <a:t>published</a:t>
            </a:r>
            <a:r>
              <a:rPr lang="en-US" dirty="0" smtClean="0"/>
              <a:t> in the local newspaper.</a:t>
            </a:r>
          </a:p>
          <a:p>
            <a:r>
              <a:rPr lang="en-US" dirty="0" smtClean="0"/>
              <a:t>Elder Bradford said “No.”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66" y="1416371"/>
            <a:ext cx="3487734" cy="314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8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Selfless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90691"/>
            <a:ext cx="8335899" cy="4946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He told the </a:t>
            </a:r>
            <a:r>
              <a:rPr lang="en-US" dirty="0" smtClean="0"/>
              <a:t>bishop, </a:t>
            </a:r>
            <a:r>
              <a:rPr lang="en-US" dirty="0"/>
              <a:t>“You might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consider </a:t>
            </a:r>
            <a:r>
              <a:rPr lang="en-US" dirty="0"/>
              <a:t>helping your young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people </a:t>
            </a:r>
            <a:r>
              <a:rPr lang="en-US" dirty="0"/>
              <a:t>learn a </a:t>
            </a:r>
            <a:r>
              <a:rPr lang="en-US" b="1" dirty="0"/>
              <a:t>higher law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recognition</a:t>
            </a:r>
            <a:r>
              <a:rPr lang="en-US" dirty="0"/>
              <a:t>. Recognition from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is silent. It is carefully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quietly </a:t>
            </a:r>
            <a:r>
              <a:rPr lang="en-US" dirty="0"/>
              <a:t>recorded there. Let them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feel </a:t>
            </a:r>
            <a:r>
              <a:rPr lang="en-US" dirty="0"/>
              <a:t>the joy and gain the treasure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their heart and soul that come from </a:t>
            </a:r>
            <a:r>
              <a:rPr lang="en-US" b="1" dirty="0"/>
              <a:t>silent</a:t>
            </a:r>
            <a:r>
              <a:rPr lang="en-US" dirty="0"/>
              <a:t>, </a:t>
            </a:r>
            <a:r>
              <a:rPr lang="en-US" b="1" dirty="0"/>
              <a:t>selfless</a:t>
            </a:r>
            <a:r>
              <a:rPr lang="en-US" dirty="0"/>
              <a:t> </a:t>
            </a:r>
            <a:r>
              <a:rPr lang="en-US" b="1" dirty="0"/>
              <a:t>service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r>
              <a:rPr lang="en-US" sz="2800" i="1" dirty="0" smtClean="0"/>
              <a:t>-</a:t>
            </a:r>
            <a:r>
              <a:rPr lang="en-US" sz="2800" i="1" dirty="0"/>
              <a:t>Elder William R. Bradford, Seventy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54" y="1426029"/>
            <a:ext cx="2632095" cy="31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8384"/>
            <a:ext cx="9144000" cy="14996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58384"/>
            <a:ext cx="9144000" cy="149961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What </a:t>
            </a: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lessons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can </a:t>
            </a:r>
            <a:r>
              <a:rPr lang="en-US" sz="4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we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learn from Elder Bradford’s </a:t>
            </a:r>
            <a:r>
              <a:rPr lang="en-US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response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 to the youth?</a:t>
            </a:r>
          </a:p>
        </p:txBody>
      </p:sp>
    </p:spTree>
    <p:extLst>
      <p:ext uri="{BB962C8B-B14F-4D97-AF65-F5344CB8AC3E}">
        <p14:creationId xmlns:p14="http://schemas.microsoft.com/office/powerpoint/2010/main" val="773423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950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2889504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  <a:latin typeface="+mn-lt"/>
              </a:rPr>
              <a:t>In the Sermon on the Mount, Jesus taught of true </a:t>
            </a: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discipleship</a:t>
            </a:r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3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6:1,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698" y="1825625"/>
            <a:ext cx="4715690" cy="4718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B1F1F"/>
                </a:solidFill>
              </a:rPr>
              <a:t>“Take </a:t>
            </a:r>
            <a:r>
              <a:rPr lang="en-US" dirty="0">
                <a:solidFill>
                  <a:srgbClr val="7B1F1F"/>
                </a:solidFill>
              </a:rPr>
              <a:t>heed that ye do not </a:t>
            </a:r>
            <a:r>
              <a:rPr lang="en-US" dirty="0" smtClean="0">
                <a:solidFill>
                  <a:srgbClr val="7B1F1F"/>
                </a:solidFill>
              </a:rPr>
              <a:t>your </a:t>
            </a:r>
            <a:r>
              <a:rPr lang="en-US" dirty="0">
                <a:solidFill>
                  <a:srgbClr val="7B1F1F"/>
                </a:solidFill>
              </a:rPr>
              <a:t>alms before men, to </a:t>
            </a:r>
            <a:r>
              <a:rPr lang="en-US" dirty="0" smtClean="0">
                <a:solidFill>
                  <a:srgbClr val="7B1F1F"/>
                </a:solidFill>
              </a:rPr>
              <a:t>be </a:t>
            </a:r>
            <a:r>
              <a:rPr lang="en-US" b="1" dirty="0">
                <a:solidFill>
                  <a:srgbClr val="7B1F1F"/>
                </a:solidFill>
              </a:rPr>
              <a:t>seen of them</a:t>
            </a:r>
            <a:r>
              <a:rPr lang="en-US" dirty="0">
                <a:solidFill>
                  <a:srgbClr val="7B1F1F"/>
                </a:solidFill>
              </a:rPr>
              <a:t>: otherwise </a:t>
            </a:r>
            <a:r>
              <a:rPr lang="en-US" dirty="0" smtClean="0">
                <a:solidFill>
                  <a:srgbClr val="7B1F1F"/>
                </a:solidFill>
              </a:rPr>
              <a:t>ye </a:t>
            </a:r>
            <a:r>
              <a:rPr lang="en-US" dirty="0">
                <a:solidFill>
                  <a:srgbClr val="7B1F1F"/>
                </a:solidFill>
              </a:rPr>
              <a:t>have no reward of your </a:t>
            </a:r>
            <a:r>
              <a:rPr lang="en-US" dirty="0" smtClean="0">
                <a:solidFill>
                  <a:srgbClr val="7B1F1F"/>
                </a:solidFill>
              </a:rPr>
              <a:t>Father </a:t>
            </a:r>
            <a:r>
              <a:rPr lang="en-US" dirty="0">
                <a:solidFill>
                  <a:srgbClr val="7B1F1F"/>
                </a:solidFill>
              </a:rPr>
              <a:t>which is in </a:t>
            </a:r>
            <a:r>
              <a:rPr lang="en-US" dirty="0" smtClean="0">
                <a:solidFill>
                  <a:srgbClr val="7B1F1F"/>
                </a:solidFill>
              </a:rPr>
              <a:t>heaven…</a:t>
            </a:r>
          </a:p>
          <a:p>
            <a:pPr marL="0" indent="0">
              <a:buNone/>
            </a:pPr>
            <a:r>
              <a:rPr lang="en-US" dirty="0">
                <a:solidFill>
                  <a:srgbClr val="7B1F1F"/>
                </a:solidFill>
              </a:rPr>
              <a:t>But when thou </a:t>
            </a:r>
            <a:r>
              <a:rPr lang="en-US" dirty="0" err="1">
                <a:solidFill>
                  <a:srgbClr val="7B1F1F"/>
                </a:solidFill>
              </a:rPr>
              <a:t>doest</a:t>
            </a:r>
            <a:r>
              <a:rPr lang="en-US" dirty="0">
                <a:solidFill>
                  <a:srgbClr val="7B1F1F"/>
                </a:solidFill>
              </a:rPr>
              <a:t> alms, </a:t>
            </a:r>
            <a:r>
              <a:rPr lang="en-US" dirty="0" smtClean="0">
                <a:solidFill>
                  <a:srgbClr val="7B1F1F"/>
                </a:solidFill>
              </a:rPr>
              <a:t>let </a:t>
            </a:r>
            <a:r>
              <a:rPr lang="en-US" dirty="0">
                <a:solidFill>
                  <a:srgbClr val="7B1F1F"/>
                </a:solidFill>
              </a:rPr>
              <a:t>not thy left hand know </a:t>
            </a:r>
            <a:r>
              <a:rPr lang="en-US" dirty="0" smtClean="0">
                <a:solidFill>
                  <a:srgbClr val="7B1F1F"/>
                </a:solidFill>
              </a:rPr>
              <a:t>what </a:t>
            </a:r>
            <a:r>
              <a:rPr lang="en-US" dirty="0">
                <a:solidFill>
                  <a:srgbClr val="7B1F1F"/>
                </a:solidFill>
              </a:rPr>
              <a:t>thy right hand </a:t>
            </a:r>
            <a:r>
              <a:rPr lang="en-US" dirty="0" smtClean="0">
                <a:solidFill>
                  <a:srgbClr val="7B1F1F"/>
                </a:solidFill>
              </a:rPr>
              <a:t>doeth”</a:t>
            </a:r>
            <a:endParaRPr lang="en-US" dirty="0">
              <a:solidFill>
                <a:srgbClr val="7B1F1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27" y="1690691"/>
            <a:ext cx="3644539" cy="3592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25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Matthew 6:5-6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223" y="2008505"/>
            <a:ext cx="8843554" cy="4849495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“And </a:t>
            </a:r>
            <a:r>
              <a:rPr lang="en-US" dirty="0">
                <a:solidFill>
                  <a:srgbClr val="7B1F1F"/>
                </a:solidFill>
              </a:rPr>
              <a:t>when thou </a:t>
            </a:r>
            <a:r>
              <a:rPr lang="en-US" dirty="0" err="1">
                <a:solidFill>
                  <a:srgbClr val="7B1F1F"/>
                </a:solidFill>
              </a:rPr>
              <a:t>prayest</a:t>
            </a:r>
            <a:r>
              <a:rPr lang="en-US" dirty="0">
                <a:solidFill>
                  <a:srgbClr val="7B1F1F"/>
                </a:solidFill>
              </a:rPr>
              <a:t>, thou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shalt </a:t>
            </a:r>
            <a:r>
              <a:rPr lang="en-US" dirty="0">
                <a:solidFill>
                  <a:srgbClr val="7B1F1F"/>
                </a:solidFill>
              </a:rPr>
              <a:t>not be as the </a:t>
            </a:r>
            <a:r>
              <a:rPr lang="en-US" b="1" dirty="0" smtClean="0">
                <a:solidFill>
                  <a:srgbClr val="7B1F1F"/>
                </a:solidFill>
              </a:rPr>
              <a:t>hypocrites</a:t>
            </a:r>
            <a:r>
              <a:rPr lang="en-US" dirty="0">
                <a:solidFill>
                  <a:srgbClr val="7B1F1F"/>
                </a:solidFill>
              </a:rPr>
              <a:t> </a:t>
            </a:r>
            <a:r>
              <a:rPr lang="en-US" dirty="0" smtClean="0">
                <a:solidFill>
                  <a:srgbClr val="7B1F1F"/>
                </a:solidFill>
              </a:rPr>
              <a:t>are: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for </a:t>
            </a:r>
            <a:r>
              <a:rPr lang="en-US" dirty="0">
                <a:solidFill>
                  <a:srgbClr val="7B1F1F"/>
                </a:solidFill>
              </a:rPr>
              <a:t>they love to pray standing in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the </a:t>
            </a:r>
            <a:r>
              <a:rPr lang="en-US" dirty="0">
                <a:solidFill>
                  <a:srgbClr val="7B1F1F"/>
                </a:solidFill>
              </a:rPr>
              <a:t>synagogues and in the corners </a:t>
            </a:r>
            <a:r>
              <a:rPr lang="en-US" dirty="0" smtClean="0">
                <a:solidFill>
                  <a:srgbClr val="7B1F1F"/>
                </a:solidFill>
              </a:rPr>
              <a:t/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of </a:t>
            </a:r>
            <a:r>
              <a:rPr lang="en-US" dirty="0">
                <a:solidFill>
                  <a:srgbClr val="7B1F1F"/>
                </a:solidFill>
              </a:rPr>
              <a:t>the streets, </a:t>
            </a:r>
            <a:r>
              <a:rPr lang="en-US" b="1" dirty="0">
                <a:solidFill>
                  <a:srgbClr val="7B1F1F"/>
                </a:solidFill>
              </a:rPr>
              <a:t>that they may be </a:t>
            </a:r>
            <a:r>
              <a:rPr lang="en-US" b="1" dirty="0" smtClean="0">
                <a:solidFill>
                  <a:srgbClr val="7B1F1F"/>
                </a:solidFill>
              </a:rPr>
              <a:t/>
            </a:r>
            <a:br>
              <a:rPr lang="en-US" b="1" dirty="0" smtClean="0">
                <a:solidFill>
                  <a:srgbClr val="7B1F1F"/>
                </a:solidFill>
              </a:rPr>
            </a:br>
            <a:r>
              <a:rPr lang="en-US" b="1" dirty="0" smtClean="0">
                <a:solidFill>
                  <a:srgbClr val="7B1F1F"/>
                </a:solidFill>
              </a:rPr>
              <a:t>seen </a:t>
            </a:r>
            <a:r>
              <a:rPr lang="en-US" b="1" dirty="0">
                <a:solidFill>
                  <a:srgbClr val="7B1F1F"/>
                </a:solidFill>
              </a:rPr>
              <a:t>of men. </a:t>
            </a:r>
            <a:r>
              <a:rPr lang="en-US" dirty="0">
                <a:solidFill>
                  <a:srgbClr val="7B1F1F"/>
                </a:solidFill>
              </a:rPr>
              <a:t>Verily I say unto you</a:t>
            </a:r>
            <a:r>
              <a:rPr lang="en-US" dirty="0" smtClean="0">
                <a:solidFill>
                  <a:srgbClr val="7B1F1F"/>
                </a:solidFill>
              </a:rPr>
              <a:t>,</a:t>
            </a:r>
            <a:br>
              <a:rPr lang="en-US" dirty="0" smtClean="0">
                <a:solidFill>
                  <a:srgbClr val="7B1F1F"/>
                </a:solidFill>
              </a:rPr>
            </a:br>
            <a:r>
              <a:rPr lang="en-US" dirty="0" smtClean="0">
                <a:solidFill>
                  <a:srgbClr val="7B1F1F"/>
                </a:solidFill>
              </a:rPr>
              <a:t>They </a:t>
            </a:r>
            <a:r>
              <a:rPr lang="en-US" dirty="0">
                <a:solidFill>
                  <a:srgbClr val="7B1F1F"/>
                </a:solidFill>
              </a:rPr>
              <a:t>have their </a:t>
            </a:r>
            <a:r>
              <a:rPr lang="en-US" dirty="0" smtClean="0">
                <a:solidFill>
                  <a:srgbClr val="7B1F1F"/>
                </a:solidFill>
              </a:rPr>
              <a:t>reward.</a:t>
            </a:r>
          </a:p>
          <a:p>
            <a:pPr marL="0" indent="0" fontAlgn="base">
              <a:buNone/>
            </a:pPr>
            <a:r>
              <a:rPr lang="en-US" dirty="0" smtClean="0">
                <a:solidFill>
                  <a:srgbClr val="7B1F1F"/>
                </a:solidFill>
              </a:rPr>
              <a:t>But </a:t>
            </a:r>
            <a:r>
              <a:rPr lang="en-US" dirty="0">
                <a:solidFill>
                  <a:srgbClr val="7B1F1F"/>
                </a:solidFill>
              </a:rPr>
              <a:t>thou, when thou </a:t>
            </a:r>
            <a:r>
              <a:rPr lang="en-US" dirty="0" err="1">
                <a:solidFill>
                  <a:srgbClr val="7B1F1F"/>
                </a:solidFill>
              </a:rPr>
              <a:t>prayest</a:t>
            </a:r>
            <a:r>
              <a:rPr lang="en-US" dirty="0">
                <a:solidFill>
                  <a:srgbClr val="7B1F1F"/>
                </a:solidFill>
              </a:rPr>
              <a:t>, enter into thy closet, and when thou hast shut thy door, pray to thy Father which is </a:t>
            </a:r>
            <a:r>
              <a:rPr lang="en-US" b="1" dirty="0">
                <a:solidFill>
                  <a:srgbClr val="7B1F1F"/>
                </a:solidFill>
              </a:rPr>
              <a:t>in secret; </a:t>
            </a:r>
            <a:r>
              <a:rPr lang="en-US" dirty="0">
                <a:solidFill>
                  <a:srgbClr val="7B1F1F"/>
                </a:solidFill>
              </a:rPr>
              <a:t>and thy Father which </a:t>
            </a:r>
            <a:r>
              <a:rPr lang="en-US" dirty="0" err="1">
                <a:solidFill>
                  <a:srgbClr val="7B1F1F"/>
                </a:solidFill>
              </a:rPr>
              <a:t>seeth</a:t>
            </a:r>
            <a:r>
              <a:rPr lang="en-US" dirty="0">
                <a:solidFill>
                  <a:srgbClr val="7B1F1F"/>
                </a:solidFill>
              </a:rPr>
              <a:t> in secret shall reward thee openly</a:t>
            </a:r>
            <a:r>
              <a:rPr lang="en-US" dirty="0" smtClean="0">
                <a:solidFill>
                  <a:srgbClr val="7B1F1F"/>
                </a:solidFill>
              </a:rPr>
              <a:t>.”</a:t>
            </a:r>
            <a:endParaRPr lang="en-US" dirty="0">
              <a:solidFill>
                <a:srgbClr val="7B1F1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586" y="1533968"/>
            <a:ext cx="3007911" cy="2964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045" y="501798"/>
            <a:ext cx="1847368" cy="105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90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2427</TotalTime>
  <Words>668</Words>
  <Application>Microsoft Office PowerPoint</Application>
  <PresentationFormat>On-screen Show (4:3)</PresentationFormat>
  <Paragraphs>83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Times New Roman</vt:lpstr>
      <vt:lpstr>Office Theme</vt:lpstr>
      <vt:lpstr>Gospel Doctrine </vt:lpstr>
      <vt:lpstr>Purpose</vt:lpstr>
      <vt:lpstr>Summary</vt:lpstr>
      <vt:lpstr>Youth Donation</vt:lpstr>
      <vt:lpstr>Selfless Service</vt:lpstr>
      <vt:lpstr>PowerPoint Presentation</vt:lpstr>
      <vt:lpstr>PowerPoint Presentation</vt:lpstr>
      <vt:lpstr>Matthew 6:1, 3</vt:lpstr>
      <vt:lpstr>Matthew 6:5-6 </vt:lpstr>
      <vt:lpstr>Matthew 6:17-18</vt:lpstr>
      <vt:lpstr>PowerPoint Presentation</vt:lpstr>
      <vt:lpstr>PowerPoint Presentation</vt:lpstr>
      <vt:lpstr>PowerPoint Presentation</vt:lpstr>
      <vt:lpstr>PowerPoint Presentation</vt:lpstr>
      <vt:lpstr>Matthew 6:19-21</vt:lpstr>
      <vt:lpstr>PowerPoint Presentation</vt:lpstr>
      <vt:lpstr>Matthew 6:7-8</vt:lpstr>
      <vt:lpstr>PowerPoint Presentation</vt:lpstr>
      <vt:lpstr>The Lord’s Prayer</vt:lpstr>
      <vt:lpstr>Language of Prayer</vt:lpstr>
      <vt:lpstr>PowerPoint Presentation</vt:lpstr>
      <vt:lpstr>PowerPoint Presentation</vt:lpstr>
      <vt:lpstr>Matthew 6:14-15</vt:lpstr>
      <vt:lpstr>PowerPoint Presentation</vt:lpstr>
      <vt:lpstr>Matthew 7:1, 4</vt:lpstr>
      <vt:lpstr>PowerPoint Presentation</vt:lpstr>
      <vt:lpstr>The Golden Rule</vt:lpstr>
      <vt:lpstr>The Golden Rule</vt:lpstr>
      <vt:lpstr>PowerPoint Presentation</vt:lpstr>
      <vt:lpstr>Matthew 6:22-23</vt:lpstr>
      <vt:lpstr>Matthew 6:24</vt:lpstr>
      <vt:lpstr>PowerPoint Presentation</vt:lpstr>
      <vt:lpstr>Matthew 7:14</vt:lpstr>
      <vt:lpstr>PowerPoint Presentation</vt:lpstr>
      <vt:lpstr>Matthew 7:26-27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Oakey</dc:creator>
  <cp:lastModifiedBy>Daniel Oakey</cp:lastModifiedBy>
  <cp:revision>181</cp:revision>
  <dcterms:created xsi:type="dcterms:W3CDTF">2015-01-22T11:16:33Z</dcterms:created>
  <dcterms:modified xsi:type="dcterms:W3CDTF">2015-02-04T23:44:51Z</dcterms:modified>
</cp:coreProperties>
</file>